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3"/>
  </p:notesMasterIdLst>
  <p:sldIdLst>
    <p:sldId id="256" r:id="rId5"/>
    <p:sldId id="259" r:id="rId6"/>
    <p:sldId id="273" r:id="rId7"/>
    <p:sldId id="274" r:id="rId8"/>
    <p:sldId id="275" r:id="rId9"/>
    <p:sldId id="266" r:id="rId10"/>
    <p:sldId id="267" r:id="rId11"/>
    <p:sldId id="268" r:id="rId12"/>
    <p:sldId id="269" r:id="rId13"/>
    <p:sldId id="270" r:id="rId14"/>
    <p:sldId id="271" r:id="rId15"/>
    <p:sldId id="272" r:id="rId16"/>
    <p:sldId id="260" r:id="rId17"/>
    <p:sldId id="262" r:id="rId18"/>
    <p:sldId id="263" r:id="rId19"/>
    <p:sldId id="264" r:id="rId20"/>
    <p:sldId id="265" r:id="rId21"/>
    <p:sldId id="26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53DA6C-12B7-DC4D-A844-A657CD0E8529}" v="19" dt="2025-10-14T07:07:04.3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32"/>
  </p:normalViewPr>
  <p:slideViewPr>
    <p:cSldViewPr snapToGrid="0">
      <p:cViewPr varScale="1">
        <p:scale>
          <a:sx n="97" d="100"/>
          <a:sy n="97" d="100"/>
        </p:scale>
        <p:origin x="96" y="5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Gerrard" userId="906b3d84-ade0-44b6-9ce3-e8ce4edce60f" providerId="ADAL" clId="{01E322BB-B3F4-46CA-8E84-0339DFB03F67}"/>
    <pc:docChg chg="modSld">
      <pc:chgData name="Matthew Gerrard" userId="906b3d84-ade0-44b6-9ce3-e8ce4edce60f" providerId="ADAL" clId="{01E322BB-B3F4-46CA-8E84-0339DFB03F67}" dt="2025-10-14T12:57:09.223" v="1" actId="20577"/>
      <pc:docMkLst>
        <pc:docMk/>
      </pc:docMkLst>
      <pc:sldChg chg="modSp mod">
        <pc:chgData name="Matthew Gerrard" userId="906b3d84-ade0-44b6-9ce3-e8ce4edce60f" providerId="ADAL" clId="{01E322BB-B3F4-46CA-8E84-0339DFB03F67}" dt="2025-10-14T12:57:09.223" v="1" actId="20577"/>
        <pc:sldMkLst>
          <pc:docMk/>
          <pc:sldMk cId="3242397192" sldId="274"/>
        </pc:sldMkLst>
        <pc:spChg chg="mod">
          <ac:chgData name="Matthew Gerrard" userId="906b3d84-ade0-44b6-9ce3-e8ce4edce60f" providerId="ADAL" clId="{01E322BB-B3F4-46CA-8E84-0339DFB03F67}" dt="2025-10-14T12:57:09.223" v="1" actId="20577"/>
          <ac:spMkLst>
            <pc:docMk/>
            <pc:sldMk cId="3242397192" sldId="274"/>
            <ac:spMk id="3" creationId="{D7F55333-78F3-1D5D-73F2-60DB2A121A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43A41-BC7B-4D0A-A723-B52A582CAC6E}" type="datetimeFigureOut">
              <a:rPr lang="en-GB" smtClean="0"/>
              <a:t>14/10/2025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1204C-D869-44D5-9745-5D44540DAFDE}" type="slidenum">
              <a:rPr lang="en-GB" smtClean="0"/>
              <a:t>‹#›</a:t>
            </a:fld>
            <a:endParaRPr lang="en-GB"/>
          </a:p>
        </p:txBody>
      </p:sp>
    </p:spTree>
    <p:extLst>
      <p:ext uri="{BB962C8B-B14F-4D97-AF65-F5344CB8AC3E}">
        <p14:creationId xmlns:p14="http://schemas.microsoft.com/office/powerpoint/2010/main" val="1831988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27F23128-3DE4-DE72-BE0F-12A015D52038}"/>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40874" y="1767686"/>
            <a:ext cx="6482763" cy="2387600"/>
          </a:xfrm>
        </p:spPr>
        <p:txBody>
          <a:bodyPr anchor="ctr"/>
          <a:lstStyle>
            <a:lvl1pPr algn="ctr">
              <a:defRPr sz="6000">
                <a:latin typeface="Calibri" panose="020F0502020204030204" pitchFamily="34" charset="0"/>
                <a:ea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40874" y="4155287"/>
            <a:ext cx="6482763" cy="485868"/>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Date Placeholder 3"/>
          <p:cNvSpPr>
            <a:spLocks noGrp="1"/>
          </p:cNvSpPr>
          <p:nvPr>
            <p:ph type="dt" sz="half" idx="10"/>
          </p:nvPr>
        </p:nvSpPr>
        <p:spPr>
          <a:xfrm>
            <a:off x="2010655" y="4652418"/>
            <a:ext cx="2743200" cy="365125"/>
          </a:xfrm>
          <a:prstGeom prst="rect">
            <a:avLst/>
          </a:prstGeom>
        </p:spPr>
        <p:txBody>
          <a:bodyPr/>
          <a:lstStyle>
            <a:lvl1pPr algn="ctr">
              <a:defRPr>
                <a:latin typeface="Open Sans" panose="020B0606030504020204" pitchFamily="34" charset="0"/>
                <a:ea typeface="Open Sans" panose="020B0606030504020204" pitchFamily="34" charset="0"/>
                <a:cs typeface="Open Sans" panose="020B0606030504020204" pitchFamily="34" charset="0"/>
              </a:defRPr>
            </a:lvl1pPr>
          </a:lstStyle>
          <a:p>
            <a:fld id="{A7ED5054-075D-48AB-B353-D061F60C3E42}" type="datetimeFigureOut">
              <a:rPr lang="en-GB" smtClean="0"/>
              <a:pPr/>
              <a:t>14/10/2025</a:t>
            </a:fld>
            <a:endParaRPr lang="en-GB" dirty="0"/>
          </a:p>
        </p:txBody>
      </p:sp>
    </p:spTree>
    <p:extLst>
      <p:ext uri="{BB962C8B-B14F-4D97-AF65-F5344CB8AC3E}">
        <p14:creationId xmlns:p14="http://schemas.microsoft.com/office/powerpoint/2010/main" val="9888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73BFB3D1-B0D6-38CA-D43D-BA356D5178C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175675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D903944D-4E87-D6C7-8EA3-51189A6B37C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89354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8E5FED35-FACF-F661-2BD1-9216D2D2CA8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4467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EB5B6CC2-9F9C-6DBC-5EF7-FA1A2D1A1CDE}"/>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93753" y="1540690"/>
            <a:ext cx="5031068" cy="2852737"/>
          </a:xfrm>
        </p:spPr>
        <p:txBody>
          <a:bodyPr anchor="ctr"/>
          <a:lstStyle>
            <a:lvl1pPr algn="ct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493753" y="4393428"/>
            <a:ext cx="5031068" cy="793296"/>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4" name="Date Placeholder 3"/>
          <p:cNvSpPr>
            <a:spLocks noGrp="1"/>
          </p:cNvSpPr>
          <p:nvPr>
            <p:ph type="dt" sz="half" idx="10"/>
          </p:nvPr>
        </p:nvSpPr>
        <p:spPr>
          <a:xfrm>
            <a:off x="1637687" y="5186724"/>
            <a:ext cx="2743200" cy="365125"/>
          </a:xfrm>
          <a:prstGeom prst="rect">
            <a:avLst/>
          </a:prstGeom>
        </p:spPr>
        <p:txBody>
          <a:bodyPr/>
          <a:lstStyle>
            <a:lvl1pPr algn="ctr">
              <a:defRPr/>
            </a:lvl1pPr>
          </a:lstStyle>
          <a:p>
            <a:fld id="{A7ED5054-075D-48AB-B353-D061F60C3E42}" type="datetimeFigureOut">
              <a:rPr lang="en-GB" smtClean="0"/>
              <a:pPr/>
              <a:t>14/10/2025</a:t>
            </a:fld>
            <a:endParaRPr lang="en-GB" dirty="0"/>
          </a:p>
        </p:txBody>
      </p:sp>
    </p:spTree>
    <p:extLst>
      <p:ext uri="{BB962C8B-B14F-4D97-AF65-F5344CB8AC3E}">
        <p14:creationId xmlns:p14="http://schemas.microsoft.com/office/powerpoint/2010/main" val="81745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FA62C25-2418-83BA-BC05-0CD23C07BCC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5134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screen shot of a computer&#10;&#10;Description automatically generated">
            <a:extLst>
              <a:ext uri="{FF2B5EF4-FFF2-40B4-BE49-F238E27FC236}">
                <a16:creationId xmlns:a16="http://schemas.microsoft.com/office/drawing/2014/main" id="{D86CE7B9-F5BA-9DA7-C80D-E32B2DEE665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5980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81BB5B7-0015-5811-A64A-27F499B1A36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987627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screen shot of a computer&#10;&#10;Description automatically generated">
            <a:extLst>
              <a:ext uri="{FF2B5EF4-FFF2-40B4-BE49-F238E27FC236}">
                <a16:creationId xmlns:a16="http://schemas.microsoft.com/office/drawing/2014/main" id="{AC6FCE69-42FE-A582-BF2D-9D983CE3A20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5" name="Picture 4" descr="Qr code with text on it&#10;&#10;AI-generated content may be incorrect.">
            <a:extLst>
              <a:ext uri="{FF2B5EF4-FFF2-40B4-BE49-F238E27FC236}">
                <a16:creationId xmlns:a16="http://schemas.microsoft.com/office/drawing/2014/main" id="{5F797405-E604-2729-6DC8-B276378FE4F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5310" y="4651304"/>
            <a:ext cx="3373514" cy="2073974"/>
          </a:xfrm>
          <a:prstGeom prst="rect">
            <a:avLst/>
          </a:prstGeom>
        </p:spPr>
      </p:pic>
    </p:spTree>
    <p:extLst>
      <p:ext uri="{BB962C8B-B14F-4D97-AF65-F5344CB8AC3E}">
        <p14:creationId xmlns:p14="http://schemas.microsoft.com/office/powerpoint/2010/main" val="27927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622DECEC-9D77-5622-57CF-2D5525F884B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967427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40DA38C1-1002-A3EA-D9F9-218763F8B9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0217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A screen shot of a computer&#10;&#10;Description automatically generated">
            <a:extLst>
              <a:ext uri="{FF2B5EF4-FFF2-40B4-BE49-F238E27FC236}">
                <a16:creationId xmlns:a16="http://schemas.microsoft.com/office/drawing/2014/main" id="{7BD5D694-DDFE-BFB6-79F8-0F4FA724CAF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4076746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8CE71-6800-2DE8-1F72-E2F6D253FF1F}"/>
              </a:ext>
            </a:extLst>
          </p:cNvPr>
          <p:cNvSpPr>
            <a:spLocks noGrp="1"/>
          </p:cNvSpPr>
          <p:nvPr>
            <p:ph type="ctrTitle"/>
          </p:nvPr>
        </p:nvSpPr>
        <p:spPr/>
        <p:txBody>
          <a:bodyPr>
            <a:normAutofit fontScale="90000"/>
          </a:bodyPr>
          <a:lstStyle/>
          <a:p>
            <a:r>
              <a:rPr lang="en-GB" dirty="0"/>
              <a:t>Shareholder Remedies, Personal Rights and Limitation</a:t>
            </a:r>
          </a:p>
        </p:txBody>
      </p:sp>
      <p:sp>
        <p:nvSpPr>
          <p:cNvPr id="3" name="Subtitle 2">
            <a:extLst>
              <a:ext uri="{FF2B5EF4-FFF2-40B4-BE49-F238E27FC236}">
                <a16:creationId xmlns:a16="http://schemas.microsoft.com/office/drawing/2014/main" id="{ACD94A62-A5C7-C88E-1186-9EAB905A3AD3}"/>
              </a:ext>
            </a:extLst>
          </p:cNvPr>
          <p:cNvSpPr>
            <a:spLocks noGrp="1"/>
          </p:cNvSpPr>
          <p:nvPr>
            <p:ph type="subTitle" idx="1"/>
          </p:nvPr>
        </p:nvSpPr>
        <p:spPr/>
        <p:txBody>
          <a:bodyPr/>
          <a:lstStyle/>
          <a:p>
            <a:r>
              <a:rPr lang="en-GB" dirty="0"/>
              <a:t>Christopher Hare </a:t>
            </a:r>
          </a:p>
        </p:txBody>
      </p:sp>
    </p:spTree>
    <p:extLst>
      <p:ext uri="{BB962C8B-B14F-4D97-AF65-F5344CB8AC3E}">
        <p14:creationId xmlns:p14="http://schemas.microsoft.com/office/powerpoint/2010/main" val="16330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20861-953E-8374-BCDC-E5D0D0C003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B38A8-7AA9-FCC2-D868-60A1C54CEDAD}"/>
              </a:ext>
            </a:extLst>
          </p:cNvPr>
          <p:cNvSpPr>
            <a:spLocks noGrp="1"/>
          </p:cNvSpPr>
          <p:nvPr>
            <p:ph type="title"/>
          </p:nvPr>
        </p:nvSpPr>
        <p:spPr/>
        <p:txBody>
          <a:bodyPr/>
          <a:lstStyle/>
          <a:p>
            <a:pPr algn="ctr"/>
            <a:r>
              <a:rPr lang="en-GB" dirty="0"/>
              <a:t>Personal Rights (5)</a:t>
            </a:r>
          </a:p>
        </p:txBody>
      </p:sp>
      <p:sp>
        <p:nvSpPr>
          <p:cNvPr id="3" name="Content Placeholder 2">
            <a:extLst>
              <a:ext uri="{FF2B5EF4-FFF2-40B4-BE49-F238E27FC236}">
                <a16:creationId xmlns:a16="http://schemas.microsoft.com/office/drawing/2014/main" id="{9139DAC3-2877-99F9-7A6F-D3CDC8A6B8E0}"/>
              </a:ext>
            </a:extLst>
          </p:cNvPr>
          <p:cNvSpPr>
            <a:spLocks noGrp="1"/>
          </p:cNvSpPr>
          <p:nvPr>
            <p:ph idx="1"/>
          </p:nvPr>
        </p:nvSpPr>
        <p:spPr>
          <a:xfrm>
            <a:off x="346841" y="1497724"/>
            <a:ext cx="11477297" cy="4679239"/>
          </a:xfrm>
        </p:spPr>
        <p:txBody>
          <a:bodyPr/>
          <a:lstStyle/>
          <a:p>
            <a:pPr algn="just"/>
            <a:r>
              <a:rPr lang="en-GB" dirty="0"/>
              <a:t>As an alternative to arguing that directors have breached a constitutional implied term, directors may increasingly be personally liable as joint tortfeasors: see </a:t>
            </a:r>
            <a:r>
              <a:rPr lang="en-GB" i="1" dirty="0"/>
              <a:t>Lifestyle Equities CV v Ahmed </a:t>
            </a:r>
            <a:r>
              <a:rPr lang="en-GB" dirty="0"/>
              <a:t>[2025] AC 1;</a:t>
            </a:r>
          </a:p>
          <a:p>
            <a:pPr algn="just"/>
            <a:r>
              <a:rPr lang="en-GB" dirty="0"/>
              <a:t>A joint tortfeasor must authorise or procure the commission of the tort or act pursuant to a joint design with the primary tortfeasor;</a:t>
            </a:r>
          </a:p>
          <a:p>
            <a:pPr algn="just"/>
            <a:r>
              <a:rPr lang="en-GB" dirty="0"/>
              <a:t>A joint tortfeasor must have actual knowledge of the essential facts underlying the tortious acts, even if the primary tortfeasor is strictly liable;</a:t>
            </a:r>
          </a:p>
          <a:p>
            <a:pPr algn="just"/>
            <a:r>
              <a:rPr lang="en-GB" dirty="0"/>
              <a:t>Does this provide a route for members’ tortious claims?</a:t>
            </a:r>
            <a:r>
              <a:rPr lang="en-GB" i="1" dirty="0"/>
              <a:t>  </a:t>
            </a:r>
            <a:endParaRPr lang="en-GB" dirty="0"/>
          </a:p>
        </p:txBody>
      </p:sp>
    </p:spTree>
    <p:extLst>
      <p:ext uri="{BB962C8B-B14F-4D97-AF65-F5344CB8AC3E}">
        <p14:creationId xmlns:p14="http://schemas.microsoft.com/office/powerpoint/2010/main" val="2968543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C9E2E-5BD9-01D8-2A08-3085A1D73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C9C3B5-E674-62B6-3EEC-4A50DD59FD6B}"/>
              </a:ext>
            </a:extLst>
          </p:cNvPr>
          <p:cNvSpPr>
            <a:spLocks noGrp="1"/>
          </p:cNvSpPr>
          <p:nvPr>
            <p:ph type="title"/>
          </p:nvPr>
        </p:nvSpPr>
        <p:spPr/>
        <p:txBody>
          <a:bodyPr/>
          <a:lstStyle/>
          <a:p>
            <a:pPr algn="ctr"/>
            <a:r>
              <a:rPr lang="en-GB" dirty="0"/>
              <a:t>Personal Rights (6)</a:t>
            </a:r>
          </a:p>
        </p:txBody>
      </p:sp>
      <p:sp>
        <p:nvSpPr>
          <p:cNvPr id="3" name="Content Placeholder 2">
            <a:extLst>
              <a:ext uri="{FF2B5EF4-FFF2-40B4-BE49-F238E27FC236}">
                <a16:creationId xmlns:a16="http://schemas.microsoft.com/office/drawing/2014/main" id="{A2F3D413-8665-5814-066F-81B231C99989}"/>
              </a:ext>
            </a:extLst>
          </p:cNvPr>
          <p:cNvSpPr>
            <a:spLocks noGrp="1"/>
          </p:cNvSpPr>
          <p:nvPr>
            <p:ph idx="1"/>
          </p:nvPr>
        </p:nvSpPr>
        <p:spPr>
          <a:xfrm>
            <a:off x="378372" y="1466193"/>
            <a:ext cx="10975428" cy="4710770"/>
          </a:xfrm>
        </p:spPr>
        <p:txBody>
          <a:bodyPr>
            <a:normAutofit/>
          </a:bodyPr>
          <a:lstStyle/>
          <a:p>
            <a:pPr algn="just"/>
            <a:r>
              <a:rPr lang="en-GB" dirty="0"/>
              <a:t>In bringing a personal claim, shareholders have traditionally benefitted from the ”shareholder rule”, which prevents a company relying upon legal professional privilege against a shareholder in respect of advice taken before shareholder litigation commenced: see </a:t>
            </a:r>
            <a:r>
              <a:rPr lang="en-GB" i="1" dirty="0" err="1"/>
              <a:t>Gourand</a:t>
            </a:r>
            <a:r>
              <a:rPr lang="en-GB" i="1" dirty="0"/>
              <a:t> v Edison Gower Bell Telephone Co of Europe </a:t>
            </a:r>
            <a:r>
              <a:rPr lang="en-GB" dirty="0"/>
              <a:t>(1888) 57 LJ Ch 498;</a:t>
            </a:r>
          </a:p>
          <a:p>
            <a:pPr algn="just"/>
            <a:r>
              <a:rPr lang="en-GB" dirty="0"/>
              <a:t>The justification was that shareholders had an interest in the company’s proper administration and that shareholder funds would have purchased the advice;</a:t>
            </a:r>
          </a:p>
        </p:txBody>
      </p:sp>
    </p:spTree>
    <p:extLst>
      <p:ext uri="{BB962C8B-B14F-4D97-AF65-F5344CB8AC3E}">
        <p14:creationId xmlns:p14="http://schemas.microsoft.com/office/powerpoint/2010/main" val="1561947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B1CB8-03A6-CF63-6AF8-84F9677445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182A24-E978-439F-83DD-BE2C761A8D63}"/>
              </a:ext>
            </a:extLst>
          </p:cNvPr>
          <p:cNvSpPr>
            <a:spLocks noGrp="1"/>
          </p:cNvSpPr>
          <p:nvPr>
            <p:ph type="title"/>
          </p:nvPr>
        </p:nvSpPr>
        <p:spPr/>
        <p:txBody>
          <a:bodyPr/>
          <a:lstStyle/>
          <a:p>
            <a:pPr algn="ctr"/>
            <a:r>
              <a:rPr lang="en-GB" dirty="0"/>
              <a:t>Personal Rights (7)</a:t>
            </a:r>
          </a:p>
        </p:txBody>
      </p:sp>
      <p:sp>
        <p:nvSpPr>
          <p:cNvPr id="3" name="Content Placeholder 2">
            <a:extLst>
              <a:ext uri="{FF2B5EF4-FFF2-40B4-BE49-F238E27FC236}">
                <a16:creationId xmlns:a16="http://schemas.microsoft.com/office/drawing/2014/main" id="{B3DD216F-4A11-0CA7-D927-C4EE8E41C1FC}"/>
              </a:ext>
            </a:extLst>
          </p:cNvPr>
          <p:cNvSpPr>
            <a:spLocks noGrp="1"/>
          </p:cNvSpPr>
          <p:nvPr>
            <p:ph idx="1"/>
          </p:nvPr>
        </p:nvSpPr>
        <p:spPr>
          <a:xfrm>
            <a:off x="425669" y="1450428"/>
            <a:ext cx="11351172" cy="4726535"/>
          </a:xfrm>
        </p:spPr>
        <p:txBody>
          <a:bodyPr>
            <a:normAutofit/>
          </a:bodyPr>
          <a:lstStyle/>
          <a:p>
            <a:pPr algn="just"/>
            <a:r>
              <a:rPr lang="en-GB" dirty="0"/>
              <a:t>The proprietary justification for the shareholder rule was doubted in </a:t>
            </a:r>
            <a:r>
              <a:rPr lang="en-GB" i="1" dirty="0"/>
              <a:t>Aabar Holdings Sarl v Glencore plc </a:t>
            </a:r>
            <a:r>
              <a:rPr lang="en-GB" dirty="0"/>
              <a:t>[2025] 2 WLR 763;</a:t>
            </a:r>
          </a:p>
          <a:p>
            <a:pPr algn="just"/>
            <a:r>
              <a:rPr lang="en-GB" dirty="0"/>
              <a:t>The dubious nature of this justification has been confirmed by the Privy Council in </a:t>
            </a:r>
            <a:r>
              <a:rPr lang="en-GB" i="1" dirty="0"/>
              <a:t>Jardine Strategic Ltd v Oasis Investments II Master Fund Ltd (No 2) </a:t>
            </a:r>
            <a:r>
              <a:rPr lang="en-GB" dirty="0"/>
              <a:t>[2025] UKPC 34 at [81]-[82];</a:t>
            </a:r>
          </a:p>
          <a:p>
            <a:pPr algn="just"/>
            <a:r>
              <a:rPr lang="en-GB" dirty="0"/>
              <a:t>The Privy Council also rejected (at [84]) the suggestion that the “shareholder rule” could be based on joint interest privilege;</a:t>
            </a:r>
          </a:p>
          <a:p>
            <a:pPr algn="just"/>
            <a:r>
              <a:rPr lang="en-GB" dirty="0"/>
              <a:t>Given the pending appeal in </a:t>
            </a:r>
            <a:r>
              <a:rPr lang="en-GB" i="1" dirty="0"/>
              <a:t>Aabar Holdings</a:t>
            </a:r>
            <a:r>
              <a:rPr lang="en-GB" dirty="0"/>
              <a:t>, the Privy Council gave a </a:t>
            </a:r>
            <a:r>
              <a:rPr lang="en-GB" i="1" dirty="0"/>
              <a:t>Willers v Joyce </a:t>
            </a:r>
            <a:r>
              <a:rPr lang="en-GB" dirty="0"/>
              <a:t>direction.</a:t>
            </a:r>
          </a:p>
        </p:txBody>
      </p:sp>
    </p:spTree>
    <p:extLst>
      <p:ext uri="{BB962C8B-B14F-4D97-AF65-F5344CB8AC3E}">
        <p14:creationId xmlns:p14="http://schemas.microsoft.com/office/powerpoint/2010/main" val="3361078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BC056-C6F3-7BFB-C0CC-4758992C9C0B}"/>
              </a:ext>
            </a:extLst>
          </p:cNvPr>
          <p:cNvSpPr>
            <a:spLocks noGrp="1"/>
          </p:cNvSpPr>
          <p:nvPr>
            <p:ph type="title"/>
          </p:nvPr>
        </p:nvSpPr>
        <p:spPr>
          <a:xfrm>
            <a:off x="838200" y="365126"/>
            <a:ext cx="10515600" cy="848820"/>
          </a:xfrm>
        </p:spPr>
        <p:txBody>
          <a:bodyPr/>
          <a:lstStyle/>
          <a:p>
            <a:pPr algn="ctr"/>
            <a:r>
              <a:rPr lang="en-GB" dirty="0"/>
              <a:t>Limitation (1) </a:t>
            </a:r>
          </a:p>
        </p:txBody>
      </p:sp>
      <p:sp>
        <p:nvSpPr>
          <p:cNvPr id="3" name="Content Placeholder 2">
            <a:extLst>
              <a:ext uri="{FF2B5EF4-FFF2-40B4-BE49-F238E27FC236}">
                <a16:creationId xmlns:a16="http://schemas.microsoft.com/office/drawing/2014/main" id="{9C7FF9D5-1841-EB88-B202-A465A84AEE32}"/>
              </a:ext>
            </a:extLst>
          </p:cNvPr>
          <p:cNvSpPr>
            <a:spLocks noGrp="1"/>
          </p:cNvSpPr>
          <p:nvPr>
            <p:ph idx="1"/>
          </p:nvPr>
        </p:nvSpPr>
        <p:spPr>
          <a:xfrm>
            <a:off x="315311" y="1213947"/>
            <a:ext cx="11303875" cy="4256688"/>
          </a:xfrm>
        </p:spPr>
        <p:txBody>
          <a:bodyPr>
            <a:normAutofit lnSpcReduction="10000"/>
          </a:bodyPr>
          <a:lstStyle/>
          <a:p>
            <a:pPr algn="just"/>
            <a:r>
              <a:rPr lang="en-GB" dirty="0"/>
              <a:t>The choice between the particular shareholder remedial mechanism may be driven by limitation issues;</a:t>
            </a:r>
          </a:p>
          <a:p>
            <a:pPr algn="just"/>
            <a:r>
              <a:rPr lang="en-GB" dirty="0"/>
              <a:t>For derivative actions, the applicable limitation period will depend upon the nature of the duty breached: see </a:t>
            </a:r>
            <a:r>
              <a:rPr lang="en-GB" i="1" dirty="0"/>
              <a:t>First Subsea Ltd v </a:t>
            </a:r>
            <a:r>
              <a:rPr lang="en-GB" i="1" dirty="0" err="1"/>
              <a:t>Balltec</a:t>
            </a:r>
            <a:r>
              <a:rPr lang="en-GB" i="1" dirty="0"/>
              <a:t> Ltd </a:t>
            </a:r>
            <a:r>
              <a:rPr lang="en-GB" dirty="0"/>
              <a:t>[2017] EWCA </a:t>
            </a:r>
            <a:r>
              <a:rPr lang="en-GB" dirty="0" err="1"/>
              <a:t>Civ</a:t>
            </a:r>
            <a:r>
              <a:rPr lang="en-GB" dirty="0"/>
              <a:t> 186;</a:t>
            </a:r>
          </a:p>
          <a:p>
            <a:pPr algn="just"/>
            <a:r>
              <a:rPr lang="en-GB" dirty="0"/>
              <a:t>In the case of breaches of the common law duty of care or breach of fiduciary duty there may be “an analogy to claims in contract and tort” (</a:t>
            </a:r>
            <a:r>
              <a:rPr lang="en-GB" i="1" dirty="0"/>
              <a:t>Subsea </a:t>
            </a:r>
            <a:r>
              <a:rPr lang="en-GB" dirty="0"/>
              <a:t>at [28]), so that a six-year limitation period likely applies </a:t>
            </a:r>
            <a:r>
              <a:rPr lang="en-GB" i="1" dirty="0"/>
              <a:t>(quaere </a:t>
            </a:r>
            <a:r>
              <a:rPr lang="en-GB" dirty="0"/>
              <a:t>whether Limitation Act 1980, s 8 or 9 might apply?). Consider also </a:t>
            </a:r>
            <a:r>
              <a:rPr lang="en-GB" i="1" dirty="0"/>
              <a:t>Cunningham v Ellis </a:t>
            </a:r>
            <a:r>
              <a:rPr lang="en-GB" dirty="0"/>
              <a:t>[2018] EWHC 3188 (Comm).</a:t>
            </a:r>
            <a:endParaRPr lang="en-GB" i="1" dirty="0"/>
          </a:p>
        </p:txBody>
      </p:sp>
    </p:spTree>
    <p:extLst>
      <p:ext uri="{BB962C8B-B14F-4D97-AF65-F5344CB8AC3E}">
        <p14:creationId xmlns:p14="http://schemas.microsoft.com/office/powerpoint/2010/main" val="3551027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022D8-8661-A85F-720B-692B45CAFA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70BCB3-190E-0DD4-E816-3EA15C898B7B}"/>
              </a:ext>
            </a:extLst>
          </p:cNvPr>
          <p:cNvSpPr>
            <a:spLocks noGrp="1"/>
          </p:cNvSpPr>
          <p:nvPr>
            <p:ph type="title"/>
          </p:nvPr>
        </p:nvSpPr>
        <p:spPr/>
        <p:txBody>
          <a:bodyPr/>
          <a:lstStyle/>
          <a:p>
            <a:pPr algn="ctr"/>
            <a:r>
              <a:rPr lang="en-GB" dirty="0"/>
              <a:t>Limitation (2) </a:t>
            </a:r>
          </a:p>
        </p:txBody>
      </p:sp>
      <p:sp>
        <p:nvSpPr>
          <p:cNvPr id="3" name="Content Placeholder 2">
            <a:extLst>
              <a:ext uri="{FF2B5EF4-FFF2-40B4-BE49-F238E27FC236}">
                <a16:creationId xmlns:a16="http://schemas.microsoft.com/office/drawing/2014/main" id="{04FDD131-88D6-23AA-2581-F739C920C6EA}"/>
              </a:ext>
            </a:extLst>
          </p:cNvPr>
          <p:cNvSpPr>
            <a:spLocks noGrp="1"/>
          </p:cNvSpPr>
          <p:nvPr>
            <p:ph idx="1"/>
          </p:nvPr>
        </p:nvSpPr>
        <p:spPr>
          <a:xfrm>
            <a:off x="497305" y="1572127"/>
            <a:ext cx="11325727" cy="4024632"/>
          </a:xfrm>
        </p:spPr>
        <p:txBody>
          <a:bodyPr>
            <a:normAutofit fontScale="92500" lnSpcReduction="10000"/>
          </a:bodyPr>
          <a:lstStyle/>
          <a:p>
            <a:pPr algn="just"/>
            <a:r>
              <a:rPr lang="en-GB" dirty="0"/>
              <a:t>Where the breach of fiduciary duty is fraudulent, by analogy with trustees, LA 1980, s 21 may displace any limitation period: see </a:t>
            </a:r>
            <a:r>
              <a:rPr lang="en-GB" i="1" dirty="0"/>
              <a:t>Subsea </a:t>
            </a:r>
            <a:r>
              <a:rPr lang="en-GB" dirty="0"/>
              <a:t>at [62]-[63]. Consider </a:t>
            </a:r>
            <a:r>
              <a:rPr lang="en-GB" i="1" dirty="0"/>
              <a:t>Hotel Portfolio II UK Ltd v Stevens </a:t>
            </a:r>
            <a:r>
              <a:rPr lang="en-GB" dirty="0"/>
              <a:t>[2025] UKSC 28.</a:t>
            </a:r>
          </a:p>
          <a:p>
            <a:pPr algn="just"/>
            <a:r>
              <a:rPr lang="en-GB" dirty="0"/>
              <a:t>Where the claim relates to an express or implied term of the articles, as in </a:t>
            </a:r>
            <a:r>
              <a:rPr lang="en-GB" i="1" dirty="0"/>
              <a:t>Tianrui</a:t>
            </a:r>
            <a:r>
              <a:rPr lang="en-GB" dirty="0"/>
              <a:t>, CA 2006, s 33 provides: “The provisions of a company’s constitution bind the company and its members to the same extent as if there were covenants on the part of the company and of each member to observe those provisions”;</a:t>
            </a:r>
          </a:p>
          <a:p>
            <a:pPr algn="just"/>
            <a:r>
              <a:rPr lang="en-GB" dirty="0"/>
              <a:t>Accordingly, there is an analogy with a deed. If the analogy is perfect, then the limitation period will be 12 years (see LA 1980, s 8(1)); if not, then it will be six years (see LA 1980, s 5).</a:t>
            </a:r>
          </a:p>
          <a:p>
            <a:endParaRPr lang="en-GB" dirty="0"/>
          </a:p>
        </p:txBody>
      </p:sp>
    </p:spTree>
    <p:extLst>
      <p:ext uri="{BB962C8B-B14F-4D97-AF65-F5344CB8AC3E}">
        <p14:creationId xmlns:p14="http://schemas.microsoft.com/office/powerpoint/2010/main" val="599980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9636A-1FD6-2D3A-EF27-F816FD395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DC3CD2-96B1-D6C6-70B6-7F35102D4121}"/>
              </a:ext>
            </a:extLst>
          </p:cNvPr>
          <p:cNvSpPr>
            <a:spLocks noGrp="1"/>
          </p:cNvSpPr>
          <p:nvPr>
            <p:ph type="title"/>
          </p:nvPr>
        </p:nvSpPr>
        <p:spPr/>
        <p:txBody>
          <a:bodyPr/>
          <a:lstStyle/>
          <a:p>
            <a:pPr algn="ctr"/>
            <a:r>
              <a:rPr lang="en-GB" dirty="0"/>
              <a:t>Limitation (3) </a:t>
            </a:r>
          </a:p>
        </p:txBody>
      </p:sp>
      <p:sp>
        <p:nvSpPr>
          <p:cNvPr id="3" name="Content Placeholder 2">
            <a:extLst>
              <a:ext uri="{FF2B5EF4-FFF2-40B4-BE49-F238E27FC236}">
                <a16:creationId xmlns:a16="http://schemas.microsoft.com/office/drawing/2014/main" id="{58FCF51F-7109-87A2-9BAD-D78D7D4E7A9A}"/>
              </a:ext>
            </a:extLst>
          </p:cNvPr>
          <p:cNvSpPr>
            <a:spLocks noGrp="1"/>
          </p:cNvSpPr>
          <p:nvPr>
            <p:ph idx="1"/>
          </p:nvPr>
        </p:nvSpPr>
        <p:spPr>
          <a:xfrm>
            <a:off x="497305" y="1481959"/>
            <a:ext cx="11325727" cy="4549874"/>
          </a:xfrm>
        </p:spPr>
        <p:txBody>
          <a:bodyPr>
            <a:normAutofit/>
          </a:bodyPr>
          <a:lstStyle/>
          <a:p>
            <a:pPr algn="just"/>
            <a:r>
              <a:rPr lang="en-GB" dirty="0"/>
              <a:t>Traditionally, no limitation period applied to CA 2006, s 994 nor would laches necessarily operate: see </a:t>
            </a:r>
            <a:r>
              <a:rPr lang="en-GB" i="1" dirty="0"/>
              <a:t>Re </a:t>
            </a:r>
            <a:r>
              <a:rPr lang="en-GB" i="1" dirty="0" err="1"/>
              <a:t>Grandactual</a:t>
            </a:r>
            <a:r>
              <a:rPr lang="en-GB" i="1" dirty="0"/>
              <a:t> Ltd </a:t>
            </a:r>
            <a:r>
              <a:rPr lang="en-GB" dirty="0"/>
              <a:t>[2006] BCC 73; </a:t>
            </a:r>
            <a:r>
              <a:rPr lang="en-GB" i="1" dirty="0"/>
              <a:t>Re Robian Properties Ltd </a:t>
            </a:r>
            <a:r>
              <a:rPr lang="en-GB" dirty="0"/>
              <a:t>[2012] EWCA </a:t>
            </a:r>
            <a:r>
              <a:rPr lang="en-GB" dirty="0" err="1"/>
              <a:t>Civ</a:t>
            </a:r>
            <a:r>
              <a:rPr lang="en-GB" dirty="0"/>
              <a:t> 998; </a:t>
            </a:r>
            <a:r>
              <a:rPr lang="en-GB" i="1" dirty="0"/>
              <a:t>Re CF Booth Ltd </a:t>
            </a:r>
            <a:r>
              <a:rPr lang="en-GB" dirty="0"/>
              <a:t>[2017] EWHC 457 (Ch); </a:t>
            </a:r>
            <a:r>
              <a:rPr lang="en-GB" i="1" dirty="0"/>
              <a:t>Re Edwardian Group Ltd </a:t>
            </a:r>
            <a:r>
              <a:rPr lang="en-GB" dirty="0"/>
              <a:t>[2018] EWHC 1715 (Ch); </a:t>
            </a:r>
            <a:r>
              <a:rPr lang="en-GB" i="1" dirty="0"/>
              <a:t>Smith v Royal Bank of Scotland plc </a:t>
            </a:r>
            <a:r>
              <a:rPr lang="en-GB" dirty="0"/>
              <a:t>[2023] UKSC 34, [58];</a:t>
            </a:r>
          </a:p>
          <a:p>
            <a:pPr algn="just"/>
            <a:r>
              <a:rPr lang="en-GB" dirty="0"/>
              <a:t>More recently, in </a:t>
            </a:r>
            <a:r>
              <a:rPr lang="en-GB" i="1" dirty="0"/>
              <a:t>THG plc v </a:t>
            </a:r>
            <a:r>
              <a:rPr lang="en-GB" i="1" dirty="0" err="1"/>
              <a:t>Zedra</a:t>
            </a:r>
            <a:r>
              <a:rPr lang="en-GB" i="1" dirty="0"/>
              <a:t> Trust Company (Jersey) Ltd </a:t>
            </a:r>
            <a:r>
              <a:rPr lang="en-GB" dirty="0"/>
              <a:t>[2024] EWCA </a:t>
            </a:r>
            <a:r>
              <a:rPr lang="en-GB" dirty="0" err="1"/>
              <a:t>Civ</a:t>
            </a:r>
            <a:r>
              <a:rPr lang="en-GB" dirty="0"/>
              <a:t> 158, [37], Lewison LJ indicated that “[o]</a:t>
            </a:r>
            <a:r>
              <a:rPr lang="en-GB" dirty="0" err="1"/>
              <a:t>nce</a:t>
            </a:r>
            <a:r>
              <a:rPr lang="en-GB" dirty="0"/>
              <a:t> conduct (whether individually or cumulatively) amounts to unfair prejudice, there is no particular reason why a petitioner should be in any more favourable position than any other litigant”;</a:t>
            </a:r>
          </a:p>
        </p:txBody>
      </p:sp>
    </p:spTree>
    <p:extLst>
      <p:ext uri="{BB962C8B-B14F-4D97-AF65-F5344CB8AC3E}">
        <p14:creationId xmlns:p14="http://schemas.microsoft.com/office/powerpoint/2010/main" val="201025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BAC0E-D433-FEBF-2D76-98F39260D4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13380B-85D2-F647-0BFA-951B6A69F203}"/>
              </a:ext>
            </a:extLst>
          </p:cNvPr>
          <p:cNvSpPr>
            <a:spLocks noGrp="1"/>
          </p:cNvSpPr>
          <p:nvPr>
            <p:ph type="title"/>
          </p:nvPr>
        </p:nvSpPr>
        <p:spPr>
          <a:xfrm>
            <a:off x="838200" y="365126"/>
            <a:ext cx="10515600" cy="911882"/>
          </a:xfrm>
        </p:spPr>
        <p:txBody>
          <a:bodyPr/>
          <a:lstStyle/>
          <a:p>
            <a:pPr algn="ctr"/>
            <a:r>
              <a:rPr lang="en-GB" dirty="0"/>
              <a:t>Limitation (4) </a:t>
            </a:r>
          </a:p>
        </p:txBody>
      </p:sp>
      <p:sp>
        <p:nvSpPr>
          <p:cNvPr id="3" name="Content Placeholder 2">
            <a:extLst>
              <a:ext uri="{FF2B5EF4-FFF2-40B4-BE49-F238E27FC236}">
                <a16:creationId xmlns:a16="http://schemas.microsoft.com/office/drawing/2014/main" id="{1C8DF5AD-FD85-CF93-C7ED-D8C929EEB5C7}"/>
              </a:ext>
            </a:extLst>
          </p:cNvPr>
          <p:cNvSpPr>
            <a:spLocks noGrp="1"/>
          </p:cNvSpPr>
          <p:nvPr>
            <p:ph idx="1"/>
          </p:nvPr>
        </p:nvSpPr>
        <p:spPr>
          <a:xfrm>
            <a:off x="497305" y="1387366"/>
            <a:ext cx="11563316" cy="4644467"/>
          </a:xfrm>
        </p:spPr>
        <p:txBody>
          <a:bodyPr>
            <a:normAutofit/>
          </a:bodyPr>
          <a:lstStyle/>
          <a:p>
            <a:pPr algn="just"/>
            <a:r>
              <a:rPr lang="en-GB" dirty="0"/>
              <a:t>In </a:t>
            </a:r>
            <a:r>
              <a:rPr lang="en-GB" i="1" dirty="0"/>
              <a:t>THG </a:t>
            </a:r>
            <a:r>
              <a:rPr lang="en-GB" dirty="0"/>
              <a:t>(at [65]), Lewison LJ indicated that the LA 1980 applies to “actions”, which is defined in LA 1980, s 38(1) as covering “any proceedings in a court of law”;</a:t>
            </a:r>
          </a:p>
          <a:p>
            <a:pPr algn="just"/>
            <a:r>
              <a:rPr lang="en-GB" dirty="0"/>
              <a:t>As a member “has no right to petition for relief for unfair prejudice apart from section 994” and the claim is not created by the common law or equity, the 12-year limitation period in LA 1980, s 8 generally applies: see </a:t>
            </a:r>
            <a:r>
              <a:rPr lang="en-GB" i="1" dirty="0"/>
              <a:t>THG </a:t>
            </a:r>
            <a:r>
              <a:rPr lang="en-GB" dirty="0"/>
              <a:t>at [72];</a:t>
            </a:r>
          </a:p>
          <a:p>
            <a:pPr algn="just"/>
            <a:r>
              <a:rPr lang="en-GB" dirty="0"/>
              <a:t>Where the shareholder is seeking a monetary award, rather than a buy-out, the 6-year limitation period in s 9 applies: see </a:t>
            </a:r>
            <a:r>
              <a:rPr lang="en-GB" i="1" dirty="0"/>
              <a:t>THG </a:t>
            </a:r>
            <a:r>
              <a:rPr lang="en-GB" dirty="0"/>
              <a:t>at [129];</a:t>
            </a:r>
          </a:p>
        </p:txBody>
      </p:sp>
    </p:spTree>
    <p:extLst>
      <p:ext uri="{BB962C8B-B14F-4D97-AF65-F5344CB8AC3E}">
        <p14:creationId xmlns:p14="http://schemas.microsoft.com/office/powerpoint/2010/main" val="3201416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8B455-3267-C37E-E6BC-94F4D53B4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3CDBAA-DAF0-0F6D-060A-0E701A67F406}"/>
              </a:ext>
            </a:extLst>
          </p:cNvPr>
          <p:cNvSpPr>
            <a:spLocks noGrp="1"/>
          </p:cNvSpPr>
          <p:nvPr>
            <p:ph type="title"/>
          </p:nvPr>
        </p:nvSpPr>
        <p:spPr/>
        <p:txBody>
          <a:bodyPr/>
          <a:lstStyle/>
          <a:p>
            <a:pPr algn="ctr"/>
            <a:r>
              <a:rPr lang="en-GB" dirty="0"/>
              <a:t>Limitation (5) </a:t>
            </a:r>
          </a:p>
        </p:txBody>
      </p:sp>
      <p:sp>
        <p:nvSpPr>
          <p:cNvPr id="3" name="Content Placeholder 2">
            <a:extLst>
              <a:ext uri="{FF2B5EF4-FFF2-40B4-BE49-F238E27FC236}">
                <a16:creationId xmlns:a16="http://schemas.microsoft.com/office/drawing/2014/main" id="{90F71502-FEA8-9E6E-67A6-D439AAEF25D2}"/>
              </a:ext>
            </a:extLst>
          </p:cNvPr>
          <p:cNvSpPr>
            <a:spLocks noGrp="1"/>
          </p:cNvSpPr>
          <p:nvPr>
            <p:ph idx="1"/>
          </p:nvPr>
        </p:nvSpPr>
        <p:spPr>
          <a:xfrm>
            <a:off x="497305" y="1572127"/>
            <a:ext cx="11325727" cy="4459706"/>
          </a:xfrm>
        </p:spPr>
        <p:txBody>
          <a:bodyPr>
            <a:normAutofit fontScale="92500" lnSpcReduction="10000"/>
          </a:bodyPr>
          <a:lstStyle/>
          <a:p>
            <a:pPr algn="just"/>
            <a:r>
              <a:rPr lang="en-GB" dirty="0"/>
              <a:t>As a member is not a “beneficiary”, LA 1980, s 21 has no application: see </a:t>
            </a:r>
            <a:r>
              <a:rPr lang="en-GB" i="1" dirty="0"/>
              <a:t>THG </a:t>
            </a:r>
            <a:r>
              <a:rPr lang="en-GB" dirty="0"/>
              <a:t>at [138];</a:t>
            </a:r>
            <a:endParaRPr lang="en-GB" i="1" dirty="0"/>
          </a:p>
          <a:p>
            <a:pPr algn="just"/>
            <a:r>
              <a:rPr lang="en-GB" i="1" dirty="0"/>
              <a:t>THG </a:t>
            </a:r>
            <a:r>
              <a:rPr lang="en-GB" dirty="0"/>
              <a:t>has been appealed to the UKSC with argument heard on 17-18 February 2025; </a:t>
            </a:r>
          </a:p>
          <a:p>
            <a:pPr algn="just"/>
            <a:r>
              <a:rPr lang="en-GB" dirty="0"/>
              <a:t>No listing for judgment hand-down, but what should the UKSC decide?</a:t>
            </a:r>
          </a:p>
          <a:p>
            <a:pPr algn="just"/>
            <a:r>
              <a:rPr lang="en-GB" dirty="0"/>
              <a:t>Is a limitation period necessary when CA 2006, s 996 provides that a court “may make such order as it thinks fit for giving relief in respect of the matters complained of”?</a:t>
            </a:r>
          </a:p>
          <a:p>
            <a:pPr algn="just"/>
            <a:r>
              <a:rPr lang="en-GB" dirty="0"/>
              <a:t>Will a limitation period have much bite when unfairly prejudicial conduct is ongoing?</a:t>
            </a:r>
          </a:p>
          <a:p>
            <a:pPr algn="just"/>
            <a:r>
              <a:rPr lang="en-GB" dirty="0"/>
              <a:t>Will a 12-year period have much impact?</a:t>
            </a:r>
          </a:p>
        </p:txBody>
      </p:sp>
    </p:spTree>
    <p:extLst>
      <p:ext uri="{BB962C8B-B14F-4D97-AF65-F5344CB8AC3E}">
        <p14:creationId xmlns:p14="http://schemas.microsoft.com/office/powerpoint/2010/main" val="2811719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588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1507-2155-B639-6000-074A0BE4C297}"/>
              </a:ext>
            </a:extLst>
          </p:cNvPr>
          <p:cNvSpPr>
            <a:spLocks noGrp="1"/>
          </p:cNvSpPr>
          <p:nvPr>
            <p:ph type="title"/>
          </p:nvPr>
        </p:nvSpPr>
        <p:spPr/>
        <p:txBody>
          <a:bodyPr/>
          <a:lstStyle/>
          <a:p>
            <a:pPr algn="ctr"/>
            <a:r>
              <a:rPr lang="en-GB" dirty="0"/>
              <a:t>Shareholder Remedies (1) </a:t>
            </a:r>
          </a:p>
        </p:txBody>
      </p:sp>
      <p:sp>
        <p:nvSpPr>
          <p:cNvPr id="3" name="Content Placeholder 2">
            <a:extLst>
              <a:ext uri="{FF2B5EF4-FFF2-40B4-BE49-F238E27FC236}">
                <a16:creationId xmlns:a16="http://schemas.microsoft.com/office/drawing/2014/main" id="{FE1BC27A-9AFF-9AAC-DE69-7AC04CFF2DD2}"/>
              </a:ext>
            </a:extLst>
          </p:cNvPr>
          <p:cNvSpPr>
            <a:spLocks noGrp="1"/>
          </p:cNvSpPr>
          <p:nvPr>
            <p:ph idx="1"/>
          </p:nvPr>
        </p:nvSpPr>
        <p:spPr>
          <a:xfrm>
            <a:off x="144517" y="1497724"/>
            <a:ext cx="11663855" cy="4162098"/>
          </a:xfrm>
        </p:spPr>
        <p:txBody>
          <a:bodyPr>
            <a:normAutofit lnSpcReduction="10000"/>
          </a:bodyPr>
          <a:lstStyle/>
          <a:p>
            <a:pPr algn="just"/>
            <a:r>
              <a:rPr lang="en-GB" dirty="0"/>
              <a:t>Only a “member” may commence unfair prejudice proceedings. This ordinarily requires separate Part 8 proceedings to rectify the share register if that status is problematic. It is possible for a court to use its case management powers to deal with rectification issues within the petition: see </a:t>
            </a:r>
            <a:r>
              <a:rPr lang="en-GB" i="1" dirty="0"/>
              <a:t>Re Contingent &amp; Future Technologies Ltd </a:t>
            </a:r>
            <a:r>
              <a:rPr lang="en-GB" dirty="0"/>
              <a:t>[2024] 2 BCLC 358;</a:t>
            </a:r>
          </a:p>
          <a:p>
            <a:pPr algn="just"/>
            <a:r>
              <a:rPr lang="en-GB" dirty="0"/>
              <a:t>A majority shareholder should not be permitted to employ the unfair prejudice jurisdiction “where an appropriate remedy lies in the hands of the majority”, unless they are unable to exercise their votes under the constitution: see </a:t>
            </a:r>
            <a:r>
              <a:rPr lang="en-GB" i="1" dirty="0" err="1"/>
              <a:t>Ronnan</a:t>
            </a:r>
            <a:r>
              <a:rPr lang="en-GB" i="1" dirty="0"/>
              <a:t> v Stansfield </a:t>
            </a:r>
            <a:r>
              <a:rPr lang="en-GB" dirty="0"/>
              <a:t>[2025] EWHC 2034 (Ch);</a:t>
            </a:r>
          </a:p>
        </p:txBody>
      </p:sp>
    </p:spTree>
    <p:extLst>
      <p:ext uri="{BB962C8B-B14F-4D97-AF65-F5344CB8AC3E}">
        <p14:creationId xmlns:p14="http://schemas.microsoft.com/office/powerpoint/2010/main" val="119446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69E30-9C66-677B-401D-E3BD75B974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E2EC5C-2970-8DCF-90A6-9597CC8AA76E}"/>
              </a:ext>
            </a:extLst>
          </p:cNvPr>
          <p:cNvSpPr>
            <a:spLocks noGrp="1"/>
          </p:cNvSpPr>
          <p:nvPr>
            <p:ph type="title"/>
          </p:nvPr>
        </p:nvSpPr>
        <p:spPr/>
        <p:txBody>
          <a:bodyPr/>
          <a:lstStyle/>
          <a:p>
            <a:pPr algn="ctr"/>
            <a:r>
              <a:rPr lang="en-GB" dirty="0"/>
              <a:t>Shareholder Remedies (2) </a:t>
            </a:r>
          </a:p>
        </p:txBody>
      </p:sp>
      <p:sp>
        <p:nvSpPr>
          <p:cNvPr id="3" name="Content Placeholder 2">
            <a:extLst>
              <a:ext uri="{FF2B5EF4-FFF2-40B4-BE49-F238E27FC236}">
                <a16:creationId xmlns:a16="http://schemas.microsoft.com/office/drawing/2014/main" id="{DBF7289B-7FD3-9091-18CD-E9C64E855072}"/>
              </a:ext>
            </a:extLst>
          </p:cNvPr>
          <p:cNvSpPr>
            <a:spLocks noGrp="1"/>
          </p:cNvSpPr>
          <p:nvPr>
            <p:ph idx="1"/>
          </p:nvPr>
        </p:nvSpPr>
        <p:spPr>
          <a:xfrm>
            <a:off x="488731" y="1466193"/>
            <a:ext cx="11209283" cy="4710770"/>
          </a:xfrm>
        </p:spPr>
        <p:txBody>
          <a:bodyPr>
            <a:normAutofit/>
          </a:bodyPr>
          <a:lstStyle/>
          <a:p>
            <a:pPr algn="just"/>
            <a:r>
              <a:rPr lang="en-GB" dirty="0"/>
              <a:t>Breach of an agreement to allot shares will likely constitute unfairly prejudicial conduct without more: see </a:t>
            </a:r>
            <a:r>
              <a:rPr lang="en-GB" i="1" dirty="0"/>
              <a:t>PIC Insurance Co Ltd v </a:t>
            </a:r>
            <a:r>
              <a:rPr lang="en-GB" i="1" dirty="0" err="1"/>
              <a:t>Barthley</a:t>
            </a:r>
            <a:r>
              <a:rPr lang="en-GB" i="1" dirty="0"/>
              <a:t> </a:t>
            </a:r>
            <a:r>
              <a:rPr lang="en-GB" dirty="0"/>
              <a:t>[2024] UKPC 39;</a:t>
            </a:r>
          </a:p>
          <a:p>
            <a:pPr algn="just"/>
            <a:r>
              <a:rPr lang="en-GB" dirty="0"/>
              <a:t>The filing of a defence to proceedings will not generally constitute unfairly prejudicial conduct, unless the defence goes beyond what is necessary to protect the interests of the company and instead advances a case that prioritises the directors’ interests: see </a:t>
            </a:r>
            <a:r>
              <a:rPr lang="en-GB" i="1" dirty="0"/>
              <a:t>Peter Waddell Holdco Ltd v Bluebell Cars Holding Ltd </a:t>
            </a:r>
            <a:r>
              <a:rPr lang="en-GB" dirty="0"/>
              <a:t>[2024] EWHC 3040 (Ch);</a:t>
            </a:r>
            <a:r>
              <a:rPr lang="en-GB" i="1" dirty="0"/>
              <a:t> </a:t>
            </a:r>
          </a:p>
        </p:txBody>
      </p:sp>
    </p:spTree>
    <p:extLst>
      <p:ext uri="{BB962C8B-B14F-4D97-AF65-F5344CB8AC3E}">
        <p14:creationId xmlns:p14="http://schemas.microsoft.com/office/powerpoint/2010/main" val="305248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0CF94-3FBE-4281-3D6E-DA9296424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BBF8AD-B21E-CA17-2C7E-D954B274649E}"/>
              </a:ext>
            </a:extLst>
          </p:cNvPr>
          <p:cNvSpPr>
            <a:spLocks noGrp="1"/>
          </p:cNvSpPr>
          <p:nvPr>
            <p:ph type="title"/>
          </p:nvPr>
        </p:nvSpPr>
        <p:spPr/>
        <p:txBody>
          <a:bodyPr/>
          <a:lstStyle/>
          <a:p>
            <a:pPr algn="ctr"/>
            <a:r>
              <a:rPr lang="en-GB" dirty="0"/>
              <a:t>Shareholder Remedies (3) </a:t>
            </a:r>
          </a:p>
        </p:txBody>
      </p:sp>
      <p:sp>
        <p:nvSpPr>
          <p:cNvPr id="3" name="Content Placeholder 2">
            <a:extLst>
              <a:ext uri="{FF2B5EF4-FFF2-40B4-BE49-F238E27FC236}">
                <a16:creationId xmlns:a16="http://schemas.microsoft.com/office/drawing/2014/main" id="{D7F55333-78F3-1D5D-73F2-60DB2A121A9F}"/>
              </a:ext>
            </a:extLst>
          </p:cNvPr>
          <p:cNvSpPr>
            <a:spLocks noGrp="1"/>
          </p:cNvSpPr>
          <p:nvPr>
            <p:ph idx="1"/>
          </p:nvPr>
        </p:nvSpPr>
        <p:spPr>
          <a:xfrm>
            <a:off x="504497" y="1513490"/>
            <a:ext cx="11240813" cy="4663473"/>
          </a:xfrm>
        </p:spPr>
        <p:txBody>
          <a:bodyPr>
            <a:normAutofit/>
          </a:bodyPr>
          <a:lstStyle/>
          <a:p>
            <a:pPr algn="just"/>
            <a:r>
              <a:rPr lang="en-GB" dirty="0"/>
              <a:t>There will be no unfair prejudice arising from the non-payment of dividends when an alternative tax-efficient structure for receiving profits has been agreed as a substitute: see </a:t>
            </a:r>
            <a:r>
              <a:rPr lang="en-GB" i="1" dirty="0"/>
              <a:t>Lane v Lane </a:t>
            </a:r>
            <a:r>
              <a:rPr lang="en-GB" dirty="0"/>
              <a:t>[2024] EWHC 2616 (Ch);</a:t>
            </a:r>
          </a:p>
          <a:p>
            <a:pPr algn="just"/>
            <a:r>
              <a:rPr lang="en-GB" dirty="0"/>
              <a:t>Where a director had breached his duty under CA 2006, </a:t>
            </a:r>
            <a:r>
              <a:rPr lang="en-GB"/>
              <a:t>s 172 </a:t>
            </a:r>
            <a:r>
              <a:rPr lang="en-GB" dirty="0"/>
              <a:t>by misleading the board and there was no confidence that such breaches would be a one-off, there was a “clear case” for a buy-out order: see </a:t>
            </a:r>
            <a:r>
              <a:rPr lang="en-GB" i="1" dirty="0"/>
              <a:t>Saxon Woods Investments Ltd v Costa </a:t>
            </a:r>
            <a:r>
              <a:rPr lang="en-GB" dirty="0"/>
              <a:t>[2025] EWCA </a:t>
            </a:r>
            <a:r>
              <a:rPr lang="en-GB" dirty="0" err="1"/>
              <a:t>Civ</a:t>
            </a:r>
            <a:r>
              <a:rPr lang="en-GB" dirty="0"/>
              <a:t> 708, [133]-[134];</a:t>
            </a:r>
            <a:r>
              <a:rPr lang="en-GB" i="1" dirty="0"/>
              <a:t> </a:t>
            </a:r>
          </a:p>
        </p:txBody>
      </p:sp>
    </p:spTree>
    <p:extLst>
      <p:ext uri="{BB962C8B-B14F-4D97-AF65-F5344CB8AC3E}">
        <p14:creationId xmlns:p14="http://schemas.microsoft.com/office/powerpoint/2010/main" val="3242397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78BB2-7DF5-7E1C-2F02-9D33B3D25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2098A8-20F8-B41A-FA02-D0DE9BEFB0B5}"/>
              </a:ext>
            </a:extLst>
          </p:cNvPr>
          <p:cNvSpPr>
            <a:spLocks noGrp="1"/>
          </p:cNvSpPr>
          <p:nvPr>
            <p:ph type="title"/>
          </p:nvPr>
        </p:nvSpPr>
        <p:spPr/>
        <p:txBody>
          <a:bodyPr/>
          <a:lstStyle/>
          <a:p>
            <a:pPr algn="ctr"/>
            <a:r>
              <a:rPr lang="en-GB" dirty="0"/>
              <a:t>Shareholder Remedies (4) </a:t>
            </a:r>
          </a:p>
        </p:txBody>
      </p:sp>
      <p:sp>
        <p:nvSpPr>
          <p:cNvPr id="3" name="Content Placeholder 2">
            <a:extLst>
              <a:ext uri="{FF2B5EF4-FFF2-40B4-BE49-F238E27FC236}">
                <a16:creationId xmlns:a16="http://schemas.microsoft.com/office/drawing/2014/main" id="{A956E3BE-9925-B5A8-8C46-5C3747F77BE4}"/>
              </a:ext>
            </a:extLst>
          </p:cNvPr>
          <p:cNvSpPr>
            <a:spLocks noGrp="1"/>
          </p:cNvSpPr>
          <p:nvPr>
            <p:ph idx="1"/>
          </p:nvPr>
        </p:nvSpPr>
        <p:spPr>
          <a:xfrm>
            <a:off x="504497" y="1828800"/>
            <a:ext cx="11240813" cy="4348163"/>
          </a:xfrm>
        </p:spPr>
        <p:txBody>
          <a:bodyPr>
            <a:normAutofit/>
          </a:bodyPr>
          <a:lstStyle/>
          <a:p>
            <a:pPr algn="just"/>
            <a:r>
              <a:rPr lang="en-GB" dirty="0"/>
              <a:t>As recognised by the Court of Appeal in </a:t>
            </a:r>
            <a:r>
              <a:rPr lang="en-GB" i="1" dirty="0" err="1"/>
              <a:t>Ntzegkoutanis</a:t>
            </a:r>
            <a:r>
              <a:rPr lang="en-GB" i="1" dirty="0"/>
              <a:t> v </a:t>
            </a:r>
            <a:r>
              <a:rPr lang="en-GB" i="1" dirty="0" err="1"/>
              <a:t>Kimionis</a:t>
            </a:r>
            <a:r>
              <a:rPr lang="en-GB" i="1" dirty="0"/>
              <a:t> </a:t>
            </a:r>
            <a:r>
              <a:rPr lang="en-GB" dirty="0"/>
              <a:t>[2023] EWCA </a:t>
            </a:r>
            <a:r>
              <a:rPr lang="en-GB" dirty="0" err="1"/>
              <a:t>Civ</a:t>
            </a:r>
            <a:r>
              <a:rPr lang="en-GB" dirty="0"/>
              <a:t> 1480, the derivative action jurisdiction overlaps with the unfair prejudice claim. Accordingly, a shareholder may have a choice as to the appropriate remedial route;</a:t>
            </a:r>
          </a:p>
          <a:p>
            <a:pPr algn="just"/>
            <a:r>
              <a:rPr lang="en-GB" dirty="0"/>
              <a:t>It follows that a derivative action and unfair prejudice claim could in principle be brought concurrently on the same facts: see </a:t>
            </a:r>
            <a:r>
              <a:rPr lang="en-GB" i="1" dirty="0" err="1"/>
              <a:t>Chimbganda</a:t>
            </a:r>
            <a:r>
              <a:rPr lang="en-GB" i="1" dirty="0"/>
              <a:t> v </a:t>
            </a:r>
            <a:r>
              <a:rPr lang="en-GB" i="1" dirty="0" err="1"/>
              <a:t>Kundodyiwa</a:t>
            </a:r>
            <a:r>
              <a:rPr lang="en-GB" i="1" dirty="0"/>
              <a:t> </a:t>
            </a:r>
            <a:r>
              <a:rPr lang="en-GB" dirty="0"/>
              <a:t>[2025] EWHC 1543 (Ch).</a:t>
            </a:r>
            <a:endParaRPr lang="en-GB" i="1" dirty="0"/>
          </a:p>
        </p:txBody>
      </p:sp>
    </p:spTree>
    <p:extLst>
      <p:ext uri="{BB962C8B-B14F-4D97-AF65-F5344CB8AC3E}">
        <p14:creationId xmlns:p14="http://schemas.microsoft.com/office/powerpoint/2010/main" val="2878412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8F694-78BD-617A-C277-BA6A1099D2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28B1A7-1A93-D79A-D3C3-B723CB382752}"/>
              </a:ext>
            </a:extLst>
          </p:cNvPr>
          <p:cNvSpPr>
            <a:spLocks noGrp="1"/>
          </p:cNvSpPr>
          <p:nvPr>
            <p:ph type="title"/>
          </p:nvPr>
        </p:nvSpPr>
        <p:spPr/>
        <p:txBody>
          <a:bodyPr/>
          <a:lstStyle/>
          <a:p>
            <a:pPr algn="ctr"/>
            <a:r>
              <a:rPr lang="en-GB" dirty="0"/>
              <a:t>Personal Rights (1)</a:t>
            </a:r>
          </a:p>
        </p:txBody>
      </p:sp>
      <p:sp>
        <p:nvSpPr>
          <p:cNvPr id="3" name="Content Placeholder 2">
            <a:extLst>
              <a:ext uri="{FF2B5EF4-FFF2-40B4-BE49-F238E27FC236}">
                <a16:creationId xmlns:a16="http://schemas.microsoft.com/office/drawing/2014/main" id="{91B4008D-5FB3-15F5-8684-63BF297E20D4}"/>
              </a:ext>
            </a:extLst>
          </p:cNvPr>
          <p:cNvSpPr>
            <a:spLocks noGrp="1"/>
          </p:cNvSpPr>
          <p:nvPr>
            <p:ph idx="1"/>
          </p:nvPr>
        </p:nvSpPr>
        <p:spPr>
          <a:xfrm>
            <a:off x="614855" y="1513490"/>
            <a:ext cx="11051628" cy="4663473"/>
          </a:xfrm>
        </p:spPr>
        <p:txBody>
          <a:bodyPr/>
          <a:lstStyle/>
          <a:p>
            <a:pPr algn="just"/>
            <a:r>
              <a:rPr lang="en-GB" dirty="0"/>
              <a:t>One of the most significant ways for a member to avoid the constraints of the derivative action and costs of unfair prejudice is to characterise the claim as a personal one with the cause of action vested in the member, rather than the company;</a:t>
            </a:r>
          </a:p>
          <a:p>
            <a:pPr algn="just"/>
            <a:r>
              <a:rPr lang="en-GB" dirty="0"/>
              <a:t>At common law, there was an exception to the principle in </a:t>
            </a:r>
            <a:r>
              <a:rPr lang="en-GB" i="1" dirty="0"/>
              <a:t>Foss v Harbottle </a:t>
            </a:r>
            <a:r>
              <a:rPr lang="en-GB" dirty="0"/>
              <a:t>(1843) 2 Hare 461 in the case of personal claims;</a:t>
            </a:r>
          </a:p>
          <a:p>
            <a:pPr algn="just"/>
            <a:r>
              <a:rPr lang="en-GB" dirty="0"/>
              <a:t>Similarly, the statutory derivative action only operates “in respect of a cause of action vested in the company”: see CA 2006, s 260(1)(a);</a:t>
            </a:r>
          </a:p>
        </p:txBody>
      </p:sp>
    </p:spTree>
    <p:extLst>
      <p:ext uri="{BB962C8B-B14F-4D97-AF65-F5344CB8AC3E}">
        <p14:creationId xmlns:p14="http://schemas.microsoft.com/office/powerpoint/2010/main" val="904171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7EF27-8577-65A7-AC6E-A15DCE897C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64EE8-11E2-136F-A282-0ED06EDDBE1B}"/>
              </a:ext>
            </a:extLst>
          </p:cNvPr>
          <p:cNvSpPr>
            <a:spLocks noGrp="1"/>
          </p:cNvSpPr>
          <p:nvPr>
            <p:ph type="title"/>
          </p:nvPr>
        </p:nvSpPr>
        <p:spPr/>
        <p:txBody>
          <a:bodyPr/>
          <a:lstStyle/>
          <a:p>
            <a:pPr algn="ctr"/>
            <a:r>
              <a:rPr lang="en-GB" dirty="0"/>
              <a:t>Personal Rights (2)</a:t>
            </a:r>
          </a:p>
        </p:txBody>
      </p:sp>
      <p:sp>
        <p:nvSpPr>
          <p:cNvPr id="3" name="Content Placeholder 2">
            <a:extLst>
              <a:ext uri="{FF2B5EF4-FFF2-40B4-BE49-F238E27FC236}">
                <a16:creationId xmlns:a16="http://schemas.microsoft.com/office/drawing/2014/main" id="{C4978614-BC19-5B51-1B44-85822FD7EC15}"/>
              </a:ext>
            </a:extLst>
          </p:cNvPr>
          <p:cNvSpPr>
            <a:spLocks noGrp="1"/>
          </p:cNvSpPr>
          <p:nvPr>
            <p:ph idx="1"/>
          </p:nvPr>
        </p:nvSpPr>
        <p:spPr>
          <a:xfrm>
            <a:off x="472966" y="1450428"/>
            <a:ext cx="11414234" cy="4726535"/>
          </a:xfrm>
        </p:spPr>
        <p:txBody>
          <a:bodyPr>
            <a:normAutofit/>
          </a:bodyPr>
          <a:lstStyle/>
          <a:p>
            <a:pPr algn="just"/>
            <a:r>
              <a:rPr lang="en-GB" dirty="0"/>
              <a:t>As a general rule, directors’ duties are owed to the company, so shareholders cannot enforce them personally: see CA 2006, 170(1);</a:t>
            </a:r>
          </a:p>
          <a:p>
            <a:pPr algn="just"/>
            <a:r>
              <a:rPr lang="en-GB" dirty="0"/>
              <a:t>In </a:t>
            </a:r>
            <a:r>
              <a:rPr lang="en-GB" i="1" dirty="0"/>
              <a:t>Tianrui (International) Holding Co v China </a:t>
            </a:r>
            <a:r>
              <a:rPr lang="en-GB" i="1" dirty="0" err="1"/>
              <a:t>Shanshui</a:t>
            </a:r>
            <a:r>
              <a:rPr lang="en-GB" i="1" dirty="0"/>
              <a:t> Cement Group </a:t>
            </a:r>
            <a:r>
              <a:rPr lang="en-GB" dirty="0"/>
              <a:t>[2025] AC 709, [1], the Privy Council asked “whether a shareholder … has a personal claim against the company when the directors of the company allot shares for an improper purpose”;</a:t>
            </a:r>
          </a:p>
          <a:p>
            <a:pPr algn="just"/>
            <a:r>
              <a:rPr lang="en-GB" dirty="0"/>
              <a:t>Privy Council considered that “[a]though it has never previously been doubted that shareholders personally have standing”, the “juridical basis” has not been decided;</a:t>
            </a:r>
          </a:p>
        </p:txBody>
      </p:sp>
    </p:spTree>
    <p:extLst>
      <p:ext uri="{BB962C8B-B14F-4D97-AF65-F5344CB8AC3E}">
        <p14:creationId xmlns:p14="http://schemas.microsoft.com/office/powerpoint/2010/main" val="2502608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5399F-2CE2-A31C-DDC8-1C0BE0B066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63BC2-BE30-03CB-4D31-C030B97110D6}"/>
              </a:ext>
            </a:extLst>
          </p:cNvPr>
          <p:cNvSpPr>
            <a:spLocks noGrp="1"/>
          </p:cNvSpPr>
          <p:nvPr>
            <p:ph type="title"/>
          </p:nvPr>
        </p:nvSpPr>
        <p:spPr/>
        <p:txBody>
          <a:bodyPr/>
          <a:lstStyle/>
          <a:p>
            <a:pPr algn="ctr"/>
            <a:r>
              <a:rPr lang="en-GB" dirty="0"/>
              <a:t>Personal Rights (3)</a:t>
            </a:r>
          </a:p>
        </p:txBody>
      </p:sp>
      <p:sp>
        <p:nvSpPr>
          <p:cNvPr id="3" name="Content Placeholder 2">
            <a:extLst>
              <a:ext uri="{FF2B5EF4-FFF2-40B4-BE49-F238E27FC236}">
                <a16:creationId xmlns:a16="http://schemas.microsoft.com/office/drawing/2014/main" id="{B61D6C4E-0CAF-3046-E64C-E51A691C380C}"/>
              </a:ext>
            </a:extLst>
          </p:cNvPr>
          <p:cNvSpPr>
            <a:spLocks noGrp="1"/>
          </p:cNvSpPr>
          <p:nvPr>
            <p:ph idx="1"/>
          </p:nvPr>
        </p:nvSpPr>
        <p:spPr>
          <a:xfrm>
            <a:off x="472966" y="1481958"/>
            <a:ext cx="11430000" cy="4130565"/>
          </a:xfrm>
        </p:spPr>
        <p:txBody>
          <a:bodyPr>
            <a:normAutofit fontScale="92500" lnSpcReduction="20000"/>
          </a:bodyPr>
          <a:lstStyle/>
          <a:p>
            <a:pPr algn="just"/>
            <a:r>
              <a:rPr lang="en-GB" dirty="0"/>
              <a:t>Similarly, Privy Council in </a:t>
            </a:r>
            <a:r>
              <a:rPr lang="en-GB" i="1" dirty="0"/>
              <a:t>Tianrui </a:t>
            </a:r>
            <a:r>
              <a:rPr lang="en-GB" dirty="0"/>
              <a:t>(at [5]) confirmed that a shareholder has a personal right of action to challenge an improper allotment, despite the duty to act for a proper purpose being owed to the company; </a:t>
            </a:r>
          </a:p>
          <a:p>
            <a:pPr algn="just"/>
            <a:r>
              <a:rPr lang="en-GB" dirty="0"/>
              <a:t>This is “an intrinsic feature of the contract constituted by the memorandum and articles of association”. It is “implicit” that directors will exercise their powers “in accordance with their fiduciary duties”: see </a:t>
            </a:r>
            <a:r>
              <a:rPr lang="en-GB" i="1" dirty="0"/>
              <a:t>Tianrui </a:t>
            </a:r>
            <a:r>
              <a:rPr lang="en-GB" dirty="0"/>
              <a:t>at [43];</a:t>
            </a:r>
          </a:p>
          <a:p>
            <a:pPr algn="just"/>
            <a:r>
              <a:rPr lang="en-GB" dirty="0"/>
              <a:t>A shareholder’s claim involves a breach of an implied term, as “this constraint upon its exercise is as much a part of that corporate contract as if it had been spelt out word for word in the articles”: see </a:t>
            </a:r>
            <a:r>
              <a:rPr lang="en-GB" i="1" dirty="0"/>
              <a:t>Tianrui </a:t>
            </a:r>
            <a:r>
              <a:rPr lang="en-GB" dirty="0"/>
              <a:t>at [70];</a:t>
            </a:r>
          </a:p>
        </p:txBody>
      </p:sp>
    </p:spTree>
    <p:extLst>
      <p:ext uri="{BB962C8B-B14F-4D97-AF65-F5344CB8AC3E}">
        <p14:creationId xmlns:p14="http://schemas.microsoft.com/office/powerpoint/2010/main" val="371705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076C1-6A4B-3288-943A-53D0EF346C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0DA8E-16F8-4EE9-64C9-3BE68EBF97E5}"/>
              </a:ext>
            </a:extLst>
          </p:cNvPr>
          <p:cNvSpPr>
            <a:spLocks noGrp="1"/>
          </p:cNvSpPr>
          <p:nvPr>
            <p:ph type="title"/>
          </p:nvPr>
        </p:nvSpPr>
        <p:spPr/>
        <p:txBody>
          <a:bodyPr/>
          <a:lstStyle/>
          <a:p>
            <a:pPr algn="ctr"/>
            <a:r>
              <a:rPr lang="en-GB" dirty="0"/>
              <a:t>Personal Rights (4)</a:t>
            </a:r>
          </a:p>
        </p:txBody>
      </p:sp>
      <p:sp>
        <p:nvSpPr>
          <p:cNvPr id="3" name="Content Placeholder 2">
            <a:extLst>
              <a:ext uri="{FF2B5EF4-FFF2-40B4-BE49-F238E27FC236}">
                <a16:creationId xmlns:a16="http://schemas.microsoft.com/office/drawing/2014/main" id="{0646286C-0A1F-940B-9B2B-A60A8FB2C664}"/>
              </a:ext>
            </a:extLst>
          </p:cNvPr>
          <p:cNvSpPr>
            <a:spLocks noGrp="1"/>
          </p:cNvSpPr>
          <p:nvPr>
            <p:ph idx="1"/>
          </p:nvPr>
        </p:nvSpPr>
        <p:spPr>
          <a:xfrm>
            <a:off x="838200" y="1529255"/>
            <a:ext cx="10515600" cy="4647708"/>
          </a:xfrm>
        </p:spPr>
        <p:txBody>
          <a:bodyPr/>
          <a:lstStyle/>
          <a:p>
            <a:pPr algn="just"/>
            <a:r>
              <a:rPr lang="en-GB" dirty="0"/>
              <a:t>The term is “implied by law as inherent in the relationship between the shareholder and the company”, rather than being implied in fact: see </a:t>
            </a:r>
            <a:r>
              <a:rPr lang="en-GB" i="1" dirty="0"/>
              <a:t>Tianrui </a:t>
            </a:r>
            <a:r>
              <a:rPr lang="en-GB" dirty="0"/>
              <a:t>at [70];</a:t>
            </a:r>
          </a:p>
          <a:p>
            <a:pPr algn="just"/>
            <a:r>
              <a:rPr lang="en-GB" dirty="0"/>
              <a:t>Breach of this implied term renders the exercise of the power voidable, rather than void: see </a:t>
            </a:r>
            <a:r>
              <a:rPr lang="en-GB" i="1" dirty="0"/>
              <a:t>Tianrui </a:t>
            </a:r>
            <a:r>
              <a:rPr lang="en-GB" dirty="0"/>
              <a:t>at [74];</a:t>
            </a:r>
          </a:p>
          <a:p>
            <a:pPr algn="just"/>
            <a:r>
              <a:rPr lang="en-GB" dirty="0"/>
              <a:t>The shareholder’s personal action co-exists with the company’s (see </a:t>
            </a:r>
            <a:r>
              <a:rPr lang="en-GB" i="1" dirty="0"/>
              <a:t>Tianrui </a:t>
            </a:r>
            <a:r>
              <a:rPr lang="en-GB" dirty="0"/>
              <a:t>at [79], but what about reflective loss?) and may be ratified by a majority (see </a:t>
            </a:r>
            <a:r>
              <a:rPr lang="en-GB" i="1" dirty="0"/>
              <a:t>Tianrui </a:t>
            </a:r>
            <a:r>
              <a:rPr lang="en-GB" dirty="0"/>
              <a:t>at [82]);</a:t>
            </a:r>
          </a:p>
          <a:p>
            <a:pPr algn="just"/>
            <a:r>
              <a:rPr lang="en-GB" dirty="0"/>
              <a:t>Is it possible to keep </a:t>
            </a:r>
            <a:r>
              <a:rPr lang="en-GB" i="1" dirty="0"/>
              <a:t>Tianrui </a:t>
            </a:r>
            <a:r>
              <a:rPr lang="en-GB" dirty="0"/>
              <a:t>in check?</a:t>
            </a:r>
          </a:p>
        </p:txBody>
      </p:sp>
    </p:spTree>
    <p:extLst>
      <p:ext uri="{BB962C8B-B14F-4D97-AF65-F5344CB8AC3E}">
        <p14:creationId xmlns:p14="http://schemas.microsoft.com/office/powerpoint/2010/main" val="39133950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7E232E9DD75094182BD83B7F18DDF88" ma:contentTypeVersion="15" ma:contentTypeDescription="Create a new document." ma:contentTypeScope="" ma:versionID="0af75c8f70d8adf8a9c593ce604de78f">
  <xsd:schema xmlns:xsd="http://www.w3.org/2001/XMLSchema" xmlns:xs="http://www.w3.org/2001/XMLSchema" xmlns:p="http://schemas.microsoft.com/office/2006/metadata/properties" xmlns:ns2="3fb168fa-fc27-422e-8f8f-45341d353547" xmlns:ns3="34e02924-d4b4-43de-b578-3943917ebf15" targetNamespace="http://schemas.microsoft.com/office/2006/metadata/properties" ma:root="true" ma:fieldsID="3b98a09f3cd4f25fde934699d7f2956c" ns2:_="" ns3:_="">
    <xsd:import namespace="3fb168fa-fc27-422e-8f8f-45341d353547"/>
    <xsd:import namespace="34e02924-d4b4-43de-b578-3943917ebf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b168fa-fc27-422e-8f8f-45341d353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938bf28-da9d-4df6-a5d0-9480a0fa290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02924-d4b4-43de-b578-3943917ebf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29e90b5-8682-4bf9-9ead-5c939ba0ca37}" ma:internalName="TaxCatchAll" ma:showField="CatchAllData" ma:web="34e02924-d4b4-43de-b578-3943917ebf1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fb168fa-fc27-422e-8f8f-45341d353547">
      <Terms xmlns="http://schemas.microsoft.com/office/infopath/2007/PartnerControls"/>
    </lcf76f155ced4ddcb4097134ff3c332f>
    <TaxCatchAll xmlns="34e02924-d4b4-43de-b578-3943917ebf15" xsi:nil="true"/>
  </documentManagement>
</p:properties>
</file>

<file path=customXml/itemProps1.xml><?xml version="1.0" encoding="utf-8"?>
<ds:datastoreItem xmlns:ds="http://schemas.openxmlformats.org/officeDocument/2006/customXml" ds:itemID="{679B0A73-CD29-4111-BEC2-03AFE0BDFD5A}">
  <ds:schemaRefs>
    <ds:schemaRef ds:uri="http://schemas.microsoft.com/sharepoint/v3/contenttype/forms"/>
  </ds:schemaRefs>
</ds:datastoreItem>
</file>

<file path=customXml/itemProps2.xml><?xml version="1.0" encoding="utf-8"?>
<ds:datastoreItem xmlns:ds="http://schemas.openxmlformats.org/officeDocument/2006/customXml" ds:itemID="{D4C6E8E3-E19B-462E-ACA1-7C014E31B2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b168fa-fc27-422e-8f8f-45341d353547"/>
    <ds:schemaRef ds:uri="34e02924-d4b4-43de-b578-3943917ebf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ACBD1F-EFDF-4497-9DC0-E4994BC39E85}">
  <ds:schemaRefs>
    <ds:schemaRef ds:uri="http://schemas.openxmlformats.org/package/2006/metadata/core-properties"/>
    <ds:schemaRef ds:uri="http://purl.org/dc/terms/"/>
    <ds:schemaRef ds:uri="http://www.w3.org/XML/1998/namespace"/>
    <ds:schemaRef ds:uri="http://purl.org/dc/elements/1.1/"/>
    <ds:schemaRef ds:uri="http://schemas.microsoft.com/office/2006/metadata/properties"/>
    <ds:schemaRef ds:uri="34e02924-d4b4-43de-b578-3943917ebf15"/>
    <ds:schemaRef ds:uri="http://schemas.microsoft.com/office/infopath/2007/PartnerControls"/>
    <ds:schemaRef ds:uri="http://schemas.microsoft.com/office/2006/documentManagement/types"/>
    <ds:schemaRef ds:uri="http://purl.org/dc/dcmitype/"/>
    <ds:schemaRef ds:uri="3fb168fa-fc27-422e-8f8f-45341d353547"/>
  </ds:schemaRefs>
</ds:datastoreItem>
</file>

<file path=docProps/app.xml><?xml version="1.0" encoding="utf-8"?>
<Properties xmlns="http://schemas.openxmlformats.org/officeDocument/2006/extended-properties" xmlns:vt="http://schemas.openxmlformats.org/officeDocument/2006/docPropsVTypes">
  <Template>Office Theme</Template>
  <TotalTime>2482</TotalTime>
  <Words>1835</Words>
  <Application>Microsoft Office PowerPoint</Application>
  <PresentationFormat>Widescreen</PresentationFormat>
  <Paragraphs>66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Calibri</vt:lpstr>
      <vt:lpstr>Open Sans</vt:lpstr>
      <vt:lpstr>Office Theme</vt:lpstr>
      <vt:lpstr>Shareholder Remedies, Personal Rights and Limitation</vt:lpstr>
      <vt:lpstr>Shareholder Remedies (1) </vt:lpstr>
      <vt:lpstr>Shareholder Remedies (2) </vt:lpstr>
      <vt:lpstr>Shareholder Remedies (3) </vt:lpstr>
      <vt:lpstr>Shareholder Remedies (4) </vt:lpstr>
      <vt:lpstr>Personal Rights (1)</vt:lpstr>
      <vt:lpstr>Personal Rights (2)</vt:lpstr>
      <vt:lpstr>Personal Rights (3)</vt:lpstr>
      <vt:lpstr>Personal Rights (4)</vt:lpstr>
      <vt:lpstr>Personal Rights (5)</vt:lpstr>
      <vt:lpstr>Personal Rights (6)</vt:lpstr>
      <vt:lpstr>Personal Rights (7)</vt:lpstr>
      <vt:lpstr>Limitation (1) </vt:lpstr>
      <vt:lpstr>Limitation (2) </vt:lpstr>
      <vt:lpstr>Limitation (3) </vt:lpstr>
      <vt:lpstr>Limitation (4) </vt:lpstr>
      <vt:lpstr>Limitation (5)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Gerrard</dc:creator>
  <cp:lastModifiedBy>Matthew Gerrard</cp:lastModifiedBy>
  <cp:revision>3</cp:revision>
  <dcterms:created xsi:type="dcterms:W3CDTF">2024-11-05T09:00:16Z</dcterms:created>
  <dcterms:modified xsi:type="dcterms:W3CDTF">2025-10-14T12:57:11Z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0x01010027E232E9DD75094182BD83B7F18DDF88</vt:lpwstr>
  </property>
  <property fmtid="{D5CDD505-2E9C-101B-9397-08002B2CF9AE}" pid="3" name="MediaServiceImageTags">
    <vt:lpwstr/>
  </property>
</Properties>
</file>