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0"/>
  </p:notesMasterIdLst>
  <p:sldIdLst>
    <p:sldId id="256" r:id="rId5"/>
    <p:sldId id="259" r:id="rId6"/>
    <p:sldId id="260" r:id="rId7"/>
    <p:sldId id="262" r:id="rId8"/>
    <p:sldId id="267" r:id="rId9"/>
    <p:sldId id="268" r:id="rId10"/>
    <p:sldId id="269" r:id="rId11"/>
    <p:sldId id="263" r:id="rId12"/>
    <p:sldId id="264" r:id="rId13"/>
    <p:sldId id="265" r:id="rId14"/>
    <p:sldId id="266" r:id="rId15"/>
    <p:sldId id="270" r:id="rId16"/>
    <p:sldId id="271" r:id="rId17"/>
    <p:sldId id="272" r:id="rId18"/>
    <p:sldId id="26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3" autoAdjust="0"/>
    <p:restoredTop sz="94660"/>
  </p:normalViewPr>
  <p:slideViewPr>
    <p:cSldViewPr snapToGrid="0">
      <p:cViewPr varScale="1">
        <p:scale>
          <a:sx n="91" d="100"/>
          <a:sy n="91" d="100"/>
        </p:scale>
        <p:origin x="93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 Ramel" userId="76697d32-b06d-4ee9-ad43-fb65a0f0c54a" providerId="ADAL" clId="{C15F61B2-74AA-4432-937D-60C50A634177}"/>
    <pc:docChg chg="modSld">
      <pc:chgData name="Stefan Ramel" userId="76697d32-b06d-4ee9-ad43-fb65a0f0c54a" providerId="ADAL" clId="{C15F61B2-74AA-4432-937D-60C50A634177}" dt="2025-10-14T17:07:35.626" v="8" actId="115"/>
      <pc:docMkLst>
        <pc:docMk/>
      </pc:docMkLst>
      <pc:sldChg chg="modSp mod">
        <pc:chgData name="Stefan Ramel" userId="76697d32-b06d-4ee9-ad43-fb65a0f0c54a" providerId="ADAL" clId="{C15F61B2-74AA-4432-937D-60C50A634177}" dt="2025-10-14T17:07:35.626" v="8" actId="115"/>
        <pc:sldMkLst>
          <pc:docMk/>
          <pc:sldMk cId="482893159" sldId="262"/>
        </pc:sldMkLst>
        <pc:spChg chg="mod">
          <ac:chgData name="Stefan Ramel" userId="76697d32-b06d-4ee9-ad43-fb65a0f0c54a" providerId="ADAL" clId="{C15F61B2-74AA-4432-937D-60C50A634177}" dt="2025-10-14T17:07:35.626" v="8" actId="115"/>
          <ac:spMkLst>
            <pc:docMk/>
            <pc:sldMk cId="482893159" sldId="262"/>
            <ac:spMk id="3" creationId="{5BD2DCFB-25E7-3E8E-8944-770D0510257A}"/>
          </ac:spMkLst>
        </pc:spChg>
      </pc:sldChg>
      <pc:sldChg chg="modSp mod">
        <pc:chgData name="Stefan Ramel" userId="76697d32-b06d-4ee9-ad43-fb65a0f0c54a" providerId="ADAL" clId="{C15F61B2-74AA-4432-937D-60C50A634177}" dt="2025-10-14T17:07:19.750" v="2" actId="115"/>
        <pc:sldMkLst>
          <pc:docMk/>
          <pc:sldMk cId="3121617713" sldId="267"/>
        </pc:sldMkLst>
        <pc:spChg chg="mod">
          <ac:chgData name="Stefan Ramel" userId="76697d32-b06d-4ee9-ad43-fb65a0f0c54a" providerId="ADAL" clId="{C15F61B2-74AA-4432-937D-60C50A634177}" dt="2025-10-14T17:07:19.750" v="2" actId="115"/>
          <ac:spMkLst>
            <pc:docMk/>
            <pc:sldMk cId="3121617713" sldId="267"/>
            <ac:spMk id="3" creationId="{C847E7A9-2402-112C-453D-FD605A31BE0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43A41-BC7B-4D0A-A723-B52A582CAC6E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1204C-D869-44D5-9745-5D44540DAF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988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 shot of a computer&#10;&#10;Description automatically generated">
            <a:extLst>
              <a:ext uri="{FF2B5EF4-FFF2-40B4-BE49-F238E27FC236}">
                <a16:creationId xmlns:a16="http://schemas.microsoft.com/office/drawing/2014/main" id="{27F23128-3DE4-DE72-BE0F-12A015D520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874" y="1767686"/>
            <a:ext cx="6482763" cy="2387600"/>
          </a:xfrm>
        </p:spPr>
        <p:txBody>
          <a:bodyPr anchor="ctr"/>
          <a:lstStyle>
            <a:lvl1pPr algn="ctr">
              <a:defRPr sz="6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874" y="4155287"/>
            <a:ext cx="6482763" cy="485868"/>
          </a:xfrm>
        </p:spPr>
        <p:txBody>
          <a:bodyPr/>
          <a:lstStyle>
            <a:lvl1pPr marL="0" indent="0" algn="ctr">
              <a:buNone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10655" y="4652418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A7ED5054-075D-48AB-B353-D061F60C3E42}" type="datetimeFigureOut">
              <a:rPr lang="en-GB" smtClean="0"/>
              <a:pPr/>
              <a:t>14/10/2025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8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creen shot of a computer&#10;&#10;Description automatically generated">
            <a:extLst>
              <a:ext uri="{FF2B5EF4-FFF2-40B4-BE49-F238E27FC236}">
                <a16:creationId xmlns:a16="http://schemas.microsoft.com/office/drawing/2014/main" id="{73BFB3D1-B0D6-38CA-D43D-BA356D5178C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7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creen shot of a computer&#10;&#10;Description automatically generated">
            <a:extLst>
              <a:ext uri="{FF2B5EF4-FFF2-40B4-BE49-F238E27FC236}">
                <a16:creationId xmlns:a16="http://schemas.microsoft.com/office/drawing/2014/main" id="{D903944D-4E87-D6C7-8EA3-51189A6B37C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54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screen shot of a computer&#10;&#10;Description automatically generated">
            <a:extLst>
              <a:ext uri="{FF2B5EF4-FFF2-40B4-BE49-F238E27FC236}">
                <a16:creationId xmlns:a16="http://schemas.microsoft.com/office/drawing/2014/main" id="{8E5FED35-FACF-F661-2BD1-9216D2D2CA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766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creen shot of a computer&#10;&#10;Description automatically generated">
            <a:extLst>
              <a:ext uri="{FF2B5EF4-FFF2-40B4-BE49-F238E27FC236}">
                <a16:creationId xmlns:a16="http://schemas.microsoft.com/office/drawing/2014/main" id="{EB5B6CC2-9F9C-6DBC-5EF7-FA1A2D1A1CD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53" y="1540690"/>
            <a:ext cx="5031068" cy="285273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753" y="4393428"/>
            <a:ext cx="5031068" cy="79329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37687" y="5186724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7ED5054-075D-48AB-B353-D061F60C3E42}" type="datetimeFigureOut">
              <a:rPr lang="en-GB" smtClean="0"/>
              <a:pPr/>
              <a:t>14/10/2025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745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 shot of a computer&#10;&#10;Description automatically generated">
            <a:extLst>
              <a:ext uri="{FF2B5EF4-FFF2-40B4-BE49-F238E27FC236}">
                <a16:creationId xmlns:a16="http://schemas.microsoft.com/office/drawing/2014/main" id="{5FA62C25-2418-83BA-BC05-0CD23C07BCC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3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screen shot of a computer&#10;&#10;Description automatically generated">
            <a:extLst>
              <a:ext uri="{FF2B5EF4-FFF2-40B4-BE49-F238E27FC236}">
                <a16:creationId xmlns:a16="http://schemas.microsoft.com/office/drawing/2014/main" id="{D86CE7B9-F5BA-9DA7-C80D-E32B2DEE66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092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 shot of a computer&#10;&#10;Description automatically generated">
            <a:extLst>
              <a:ext uri="{FF2B5EF4-FFF2-40B4-BE49-F238E27FC236}">
                <a16:creationId xmlns:a16="http://schemas.microsoft.com/office/drawing/2014/main" id="{581BB5B7-0015-5811-A64A-27F499B1A36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62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 shot of a computer&#10;&#10;Description automatically generated">
            <a:extLst>
              <a:ext uri="{FF2B5EF4-FFF2-40B4-BE49-F238E27FC236}">
                <a16:creationId xmlns:a16="http://schemas.microsoft.com/office/drawing/2014/main" id="{AC6FCE69-42FE-A582-BF2D-9D983CE3A2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Qr code with text on it&#10;&#10;AI-generated content may be incorrect.">
            <a:extLst>
              <a:ext uri="{FF2B5EF4-FFF2-40B4-BE49-F238E27FC236}">
                <a16:creationId xmlns:a16="http://schemas.microsoft.com/office/drawing/2014/main" id="{5F797405-E604-2729-6DC8-B276378FE4F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10" y="4651304"/>
            <a:ext cx="3373514" cy="2073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7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 shot of a computer&#10;&#10;Description automatically generated">
            <a:extLst>
              <a:ext uri="{FF2B5EF4-FFF2-40B4-BE49-F238E27FC236}">
                <a16:creationId xmlns:a16="http://schemas.microsoft.com/office/drawing/2014/main" id="{622DECEC-9D77-5622-57CF-2D5525F884B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742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 shot of a computer&#10;&#10;Description automatically generated">
            <a:extLst>
              <a:ext uri="{FF2B5EF4-FFF2-40B4-BE49-F238E27FC236}">
                <a16:creationId xmlns:a16="http://schemas.microsoft.com/office/drawing/2014/main" id="{40DA38C1-1002-A3EA-D9F9-218763F8B93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17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screen shot of a computer&#10;&#10;Description automatically generated">
            <a:extLst>
              <a:ext uri="{FF2B5EF4-FFF2-40B4-BE49-F238E27FC236}">
                <a16:creationId xmlns:a16="http://schemas.microsoft.com/office/drawing/2014/main" id="{7BD5D694-DDFE-BFB6-79F8-0F4FA724CAF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74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8CE71-6800-2DE8-1F72-E2F6D253FF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800" dirty="0"/>
              <a:t>Where Company Law and Equity Collide: Directors and Shareholders Accessory Liability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94A62-A5C7-C88E-1186-9EAB905A3A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74" y="4581414"/>
            <a:ext cx="6482763" cy="958252"/>
          </a:xfrm>
        </p:spPr>
        <p:txBody>
          <a:bodyPr>
            <a:normAutofit/>
          </a:bodyPr>
          <a:lstStyle/>
          <a:p>
            <a:r>
              <a:rPr lang="en-GB" dirty="0"/>
              <a:t>Stefan Ramel</a:t>
            </a:r>
          </a:p>
          <a:p>
            <a:r>
              <a:rPr lang="en-GB" dirty="0"/>
              <a:t>Zachariah Pullar</a:t>
            </a:r>
          </a:p>
        </p:txBody>
      </p:sp>
    </p:spTree>
    <p:extLst>
      <p:ext uri="{BB962C8B-B14F-4D97-AF65-F5344CB8AC3E}">
        <p14:creationId xmlns:p14="http://schemas.microsoft.com/office/powerpoint/2010/main" val="163302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5FC7A-4AB6-C7ED-6EAB-9268C26C2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HPII – the issues in the SC.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D8E7A-5474-066D-33C6-2981F11BF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 a court order compensation for loss caused by breach of a constructive trust of unauthorised profits? (1)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Did the dissipation of the dividend cause HPII a loss? (2)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r>
              <a:rPr lang="en-GB" dirty="0"/>
              <a:t>If so, can D2 pray in aid by way of equitable set-off the gain made by HPII in having the dividend treated as having been made for its benefit? (3)</a:t>
            </a:r>
          </a:p>
        </p:txBody>
      </p:sp>
    </p:spTree>
    <p:extLst>
      <p:ext uri="{BB962C8B-B14F-4D97-AF65-F5344CB8AC3E}">
        <p14:creationId xmlns:p14="http://schemas.microsoft.com/office/powerpoint/2010/main" val="2265300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2DAE2-A750-CEEE-A425-A4CCD0EB4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HPII – the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7AA16-1A82-0FE6-3E32-1FF027A75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Both"/>
            </a:pPr>
            <a:r>
              <a:rPr lang="en-GB" dirty="0"/>
              <a:t>Yes. Although itself a remedy, an institutional constructive trust can be breached, leading to a loss. </a:t>
            </a:r>
          </a:p>
          <a:p>
            <a:pPr marL="514350" indent="-514350">
              <a:buAutoNum type="arabicParenBoth"/>
            </a:pPr>
            <a:endParaRPr lang="en-GB" dirty="0"/>
          </a:p>
          <a:p>
            <a:pPr marL="514350" indent="-514350">
              <a:buAutoNum type="arabicParenBoth"/>
            </a:pPr>
            <a:r>
              <a:rPr lang="en-GB" dirty="0"/>
              <a:t>Yes. In a 2-breach scenario, the counterfactual starts with breach 2, not breach 1. </a:t>
            </a:r>
          </a:p>
          <a:p>
            <a:pPr marL="514350" indent="-514350">
              <a:buAutoNum type="arabicParenBoth"/>
            </a:pPr>
            <a:endParaRPr lang="en-GB" dirty="0"/>
          </a:p>
          <a:p>
            <a:pPr marL="514350" indent="-514350">
              <a:buAutoNum type="arabicParenBoth"/>
            </a:pPr>
            <a:r>
              <a:rPr lang="en-GB" dirty="0"/>
              <a:t>No. Although the no-set off principle is subject to an exception, that is only engaged in cases of a “</a:t>
            </a:r>
            <a:r>
              <a:rPr lang="en-GB" i="1" dirty="0"/>
              <a:t>clearly inequitable result</a:t>
            </a:r>
            <a:r>
              <a:rPr lang="en-GB" dirty="0"/>
              <a:t>”.</a:t>
            </a:r>
          </a:p>
          <a:p>
            <a:pPr marL="514350" indent="-514350">
              <a:buAutoNum type="arabicParenBoth"/>
            </a:pPr>
            <a:endParaRPr lang="en-GB" dirty="0"/>
          </a:p>
          <a:p>
            <a:pPr marL="514350" indent="-514350">
              <a:buAutoNum type="arabicParenBoth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692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40B84-86B0-F661-0A50-2916250B1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0" y="283780"/>
            <a:ext cx="10515600" cy="1325563"/>
          </a:xfrm>
        </p:spPr>
        <p:txBody>
          <a:bodyPr/>
          <a:lstStyle/>
          <a:p>
            <a:r>
              <a:rPr lang="en-GB" dirty="0"/>
              <a:t>If benefits are conferred under a contract…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9463A-A3DF-5145-888A-3ADE3D668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592" y="1609343"/>
            <a:ext cx="10515600" cy="5093843"/>
          </a:xfrm>
        </p:spPr>
        <p:txBody>
          <a:bodyPr>
            <a:normAutofit/>
          </a:bodyPr>
          <a:lstStyle/>
          <a:p>
            <a:pPr>
              <a:spcBef>
                <a:spcPts val="1500"/>
              </a:spcBef>
            </a:pPr>
            <a:r>
              <a:rPr lang="en-GB" dirty="0"/>
              <a:t>…that is binding on the company, can this defeat a KR claim?</a:t>
            </a:r>
          </a:p>
          <a:p>
            <a:pPr>
              <a:spcBef>
                <a:spcPts val="1500"/>
              </a:spcBef>
            </a:pPr>
            <a:r>
              <a:rPr lang="en-GB" i="1" dirty="0"/>
              <a:t>Criterion Properties plc v Stratford UK Properties LLC</a:t>
            </a:r>
            <a:r>
              <a:rPr lang="en-GB" dirty="0"/>
              <a:t> [2004] UKHL 28, [2004] 1 WLR 1846, §4.</a:t>
            </a:r>
          </a:p>
          <a:p>
            <a:pPr>
              <a:spcBef>
                <a:spcPts val="1500"/>
              </a:spcBef>
            </a:pPr>
            <a:r>
              <a:rPr lang="en-GB" dirty="0"/>
              <a:t>Approved in other FI cases: e.g., </a:t>
            </a:r>
            <a:r>
              <a:rPr lang="en-GB" i="1" dirty="0"/>
              <a:t>Madoff Securities International Limited v Raven</a:t>
            </a:r>
            <a:r>
              <a:rPr lang="en-GB" dirty="0"/>
              <a:t> [2013] EWHC 3147 (Comm) at [368-369], Popplewell J.</a:t>
            </a:r>
          </a:p>
          <a:p>
            <a:pPr>
              <a:spcBef>
                <a:spcPts val="1500"/>
              </a:spcBef>
            </a:pPr>
            <a:r>
              <a:rPr lang="en-GB" dirty="0"/>
              <a:t>But rejected by Miles J in </a:t>
            </a:r>
            <a:r>
              <a:rPr lang="en-GB" i="1" dirty="0"/>
              <a:t>London Capital &amp; Finance Plc v Thomson</a:t>
            </a:r>
            <a:r>
              <a:rPr lang="en-GB" dirty="0"/>
              <a:t> [2024] EWHC 2894 (Ch), §§1958-1980 (see also </a:t>
            </a:r>
            <a:r>
              <a:rPr lang="en-GB" i="1" dirty="0"/>
              <a:t>Gable Insurance AG v </a:t>
            </a:r>
            <a:r>
              <a:rPr lang="en-GB" i="1" dirty="0" err="1"/>
              <a:t>Dewsall</a:t>
            </a:r>
            <a:r>
              <a:rPr lang="en-GB" i="1" dirty="0"/>
              <a:t> </a:t>
            </a:r>
            <a:r>
              <a:rPr lang="en-GB" dirty="0"/>
              <a:t>[2025] EWHC 2280 (Ch), §527 (September 2025)). </a:t>
            </a:r>
          </a:p>
        </p:txBody>
      </p:sp>
    </p:spTree>
    <p:extLst>
      <p:ext uri="{BB962C8B-B14F-4D97-AF65-F5344CB8AC3E}">
        <p14:creationId xmlns:p14="http://schemas.microsoft.com/office/powerpoint/2010/main" val="2789417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1416F-A82E-6B74-8602-BFD91D95E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304" y="246253"/>
            <a:ext cx="10515600" cy="1325563"/>
          </a:xfrm>
        </p:spPr>
        <p:txBody>
          <a:bodyPr/>
          <a:lstStyle/>
          <a:p>
            <a:r>
              <a:rPr lang="en-GB" dirty="0"/>
              <a:t>Are knowing recipients ‘true trustees’?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74D54-19FF-4433-2561-8875CF619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1745552"/>
            <a:ext cx="10515600" cy="4351338"/>
          </a:xfrm>
        </p:spPr>
        <p:txBody>
          <a:bodyPr/>
          <a:lstStyle/>
          <a:p>
            <a:r>
              <a:rPr lang="en-GB" i="1" dirty="0"/>
              <a:t>12345 Retail Group Ltd v Bubble City Ltd </a:t>
            </a:r>
            <a:r>
              <a:rPr lang="en-GB" dirty="0"/>
              <a:t>[2025] EWHC 1083 (Ch) (Nicola Rushton KC).</a:t>
            </a:r>
          </a:p>
          <a:p>
            <a:endParaRPr lang="en-GB" dirty="0"/>
          </a:p>
          <a:p>
            <a:r>
              <a:rPr lang="en-GB" dirty="0"/>
              <a:t>25 August 2020 – sole share in </a:t>
            </a:r>
            <a:r>
              <a:rPr lang="en-GB" dirty="0" err="1"/>
              <a:t>OpCo</a:t>
            </a:r>
            <a:r>
              <a:rPr lang="en-GB" dirty="0"/>
              <a:t> transferred by C to Bubble City, D.</a:t>
            </a:r>
          </a:p>
          <a:p>
            <a:endParaRPr lang="en-GB" dirty="0"/>
          </a:p>
          <a:p>
            <a:r>
              <a:rPr lang="en-GB" dirty="0"/>
              <a:t>3 December 2021 – </a:t>
            </a:r>
            <a:r>
              <a:rPr lang="en-GB" dirty="0" err="1"/>
              <a:t>OpCo</a:t>
            </a:r>
            <a:r>
              <a:rPr lang="en-GB" dirty="0"/>
              <a:t> issues 99 new shares to Bubble City = holds 100 shares.</a:t>
            </a:r>
          </a:p>
        </p:txBody>
      </p:sp>
    </p:spTree>
    <p:extLst>
      <p:ext uri="{BB962C8B-B14F-4D97-AF65-F5344CB8AC3E}">
        <p14:creationId xmlns:p14="http://schemas.microsoft.com/office/powerpoint/2010/main" val="3387189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91977-6410-87B5-8EB5-575A41BD5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488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i="1" dirty="0"/>
              <a:t>12345 Retail Group Ltd v Bubble City Ltd </a:t>
            </a:r>
            <a:r>
              <a:rPr lang="en-GB" sz="4000" dirty="0"/>
              <a:t>[2025] EWHC 1083 (Ch)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84938-E09E-A52D-9084-F3DF31412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79923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2500"/>
              </a:spcBef>
            </a:pPr>
            <a:r>
              <a:rPr lang="en-GB" dirty="0"/>
              <a:t>Clear KR claim by C against Bubble City in respect of the original share.</a:t>
            </a:r>
          </a:p>
          <a:p>
            <a:pPr>
              <a:spcBef>
                <a:spcPts val="2500"/>
              </a:spcBef>
            </a:pPr>
            <a:r>
              <a:rPr lang="en-GB" dirty="0"/>
              <a:t>Could C get at the other 99 shares?</a:t>
            </a:r>
          </a:p>
          <a:p>
            <a:pPr>
              <a:spcBef>
                <a:spcPts val="2500"/>
              </a:spcBef>
            </a:pPr>
            <a:r>
              <a:rPr lang="en-GB" dirty="0"/>
              <a:t>Argument based on constructive trust rejected: §§175-184, adopting the </a:t>
            </a:r>
            <a:r>
              <a:rPr lang="en-GB" i="1" dirty="0"/>
              <a:t>Paragon Finance </a:t>
            </a:r>
            <a:r>
              <a:rPr lang="en-GB" dirty="0"/>
              <a:t>‘Class 1’ and ‘Class 2’ dichotomy: “</a:t>
            </a:r>
            <a:r>
              <a:rPr lang="en-GB" i="1" dirty="0"/>
              <a:t>a proprietary claim against Millett LJ’s second type of constructive trustee cannot extend to business opportunities which have come the recipient’s way as a result of its knowing receipt of trust property.”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257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88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1507-2155-B639-6000-074A0BE4C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864"/>
            <a:ext cx="10515600" cy="1325563"/>
          </a:xfrm>
        </p:spPr>
        <p:txBody>
          <a:bodyPr/>
          <a:lstStyle/>
          <a:p>
            <a:r>
              <a:rPr lang="en-GB" dirty="0"/>
              <a:t>Agenda: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BC27A-9AFF-9AAC-DE69-7AC04CFF2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1577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/>
              <a:t>Quickfire masterclasses on dishonest assistance and knowing receipt.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Spotlight on </a:t>
            </a:r>
            <a:r>
              <a:rPr lang="en-GB" i="1" dirty="0"/>
              <a:t>Stevens v Hotel Portfolio II UK Ltd</a:t>
            </a:r>
            <a:r>
              <a:rPr lang="en-GB" dirty="0"/>
              <a:t> [2025] UKSC (July 2025) (dishonest assistance).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Spotlight on </a:t>
            </a:r>
            <a:r>
              <a:rPr lang="en-GB" i="1" dirty="0"/>
              <a:t>London Capital &amp; Finance Plc v Thomson</a:t>
            </a:r>
            <a:r>
              <a:rPr lang="en-GB" dirty="0"/>
              <a:t> [2024] EWHC 2894 (Ch) (Nov 2024) and </a:t>
            </a:r>
            <a:r>
              <a:rPr lang="en-GB" i="1" dirty="0"/>
              <a:t>12345 Retail Group Ltd v Bubble City Ltd </a:t>
            </a:r>
            <a:r>
              <a:rPr lang="en-GB" dirty="0"/>
              <a:t>[2025] EWHC 1083 (Ch) (May 2025) (knowing receipt).</a:t>
            </a:r>
          </a:p>
        </p:txBody>
      </p:sp>
    </p:spTree>
    <p:extLst>
      <p:ext uri="{BB962C8B-B14F-4D97-AF65-F5344CB8AC3E}">
        <p14:creationId xmlns:p14="http://schemas.microsoft.com/office/powerpoint/2010/main" val="119446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BC056-C6F3-7BFB-C0CC-4758992C9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Dishonest Assistance (ingredients)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FF9D5-1841-EB88-B202-A465A84AE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dirty="0"/>
              <a:t>Existence of a trust.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the trustee committed a breach of that trust.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D assisted the trustee to commit the breach of trust.</a:t>
            </a:r>
          </a:p>
          <a:p>
            <a:pPr algn="just"/>
            <a:endParaRPr lang="en-GB" dirty="0"/>
          </a:p>
          <a:p>
            <a:pPr algn="just"/>
            <a:r>
              <a:rPr lang="en-GB" dirty="0"/>
              <a:t>D’s assistance was dishonest. </a:t>
            </a:r>
          </a:p>
          <a:p>
            <a:pPr marL="0" indent="0" algn="just">
              <a:buNone/>
            </a:pPr>
            <a:endParaRPr lang="en-GB" dirty="0"/>
          </a:p>
          <a:p>
            <a:pPr marL="0" indent="0" algn="just">
              <a:buNone/>
            </a:pPr>
            <a:r>
              <a:rPr lang="en-GB" dirty="0"/>
              <a:t>(</a:t>
            </a:r>
            <a:r>
              <a:rPr lang="en-GB" i="1" dirty="0"/>
              <a:t>Group Seven Ltd v Nasir</a:t>
            </a:r>
            <a:r>
              <a:rPr lang="en-GB" dirty="0"/>
              <a:t> [2019] EWCA </a:t>
            </a:r>
            <a:r>
              <a:rPr lang="en-GB" dirty="0" err="1"/>
              <a:t>Civ</a:t>
            </a:r>
            <a:r>
              <a:rPr lang="en-GB" dirty="0"/>
              <a:t> 614)</a:t>
            </a:r>
          </a:p>
        </p:txBody>
      </p:sp>
    </p:spTree>
    <p:extLst>
      <p:ext uri="{BB962C8B-B14F-4D97-AF65-F5344CB8AC3E}">
        <p14:creationId xmlns:p14="http://schemas.microsoft.com/office/powerpoint/2010/main" val="3551027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1AEA0-0E55-C39C-40BE-091842D29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Dishonest assistance (in more detail)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2DCFB-25E7-3E8E-8944-770D05102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600" u="sng" dirty="0"/>
              <a:t>assistance</a:t>
            </a:r>
            <a:r>
              <a:rPr lang="en-GB" sz="2600" dirty="0"/>
              <a:t>: a question of fact; it must be of more than minimal importance (</a:t>
            </a:r>
            <a:r>
              <a:rPr lang="en-GB" sz="2600" i="1" dirty="0"/>
              <a:t>Baden v Societe Generale</a:t>
            </a:r>
            <a:r>
              <a:rPr lang="en-GB" sz="2600" dirty="0"/>
              <a:t> [1993] 1 W.L.R. 509.</a:t>
            </a:r>
          </a:p>
          <a:p>
            <a:pPr algn="just"/>
            <a:endParaRPr lang="en-GB" sz="2600" dirty="0"/>
          </a:p>
          <a:p>
            <a:pPr algn="just"/>
            <a:r>
              <a:rPr lang="en-GB" sz="2600" u="sng" dirty="0"/>
              <a:t>dishonesty</a:t>
            </a:r>
            <a:r>
              <a:rPr lang="en-GB" sz="2600" dirty="0"/>
              <a:t>: two-stage </a:t>
            </a:r>
            <a:r>
              <a:rPr lang="en-GB" sz="2600" i="1" dirty="0"/>
              <a:t>Ivey v Genting</a:t>
            </a:r>
            <a:r>
              <a:rPr lang="en-GB" sz="2600" dirty="0"/>
              <a:t> [2017] UKSC 67 test, including blind-eye knowledge. </a:t>
            </a:r>
          </a:p>
          <a:p>
            <a:pPr algn="just"/>
            <a:endParaRPr lang="en-GB" sz="2600" dirty="0"/>
          </a:p>
          <a:p>
            <a:pPr algn="just"/>
            <a:r>
              <a:rPr lang="en-GB" sz="2600" u="sng" dirty="0"/>
              <a:t>loss</a:t>
            </a:r>
            <a:r>
              <a:rPr lang="en-GB" sz="2600" dirty="0"/>
              <a:t>: if a claim is successful, a claimant can recover all losses flowing from the breaches of duty (</a:t>
            </a:r>
            <a:r>
              <a:rPr lang="en-GB" sz="2600" i="1" dirty="0"/>
              <a:t>Grupo Torras SA v Al-Sabah</a:t>
            </a:r>
            <a:r>
              <a:rPr lang="en-GB" sz="2600" dirty="0"/>
              <a:t> [1999] CLC 1469.</a:t>
            </a:r>
          </a:p>
          <a:p>
            <a:pPr algn="just"/>
            <a:endParaRPr lang="en-GB" dirty="0"/>
          </a:p>
          <a:p>
            <a:pPr algn="just"/>
            <a:endParaRPr lang="en-GB" dirty="0"/>
          </a:p>
          <a:p>
            <a:pPr algn="just"/>
            <a:endParaRPr lang="en-GB" dirty="0"/>
          </a:p>
          <a:p>
            <a:pPr algn="just"/>
            <a:endParaRPr lang="en-GB" dirty="0"/>
          </a:p>
          <a:p>
            <a:pPr algn="just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2893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1728B-A68F-A57D-BA75-04CE9979A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584" y="170878"/>
            <a:ext cx="10515600" cy="1325563"/>
          </a:xfrm>
        </p:spPr>
        <p:txBody>
          <a:bodyPr/>
          <a:lstStyle/>
          <a:p>
            <a:r>
              <a:rPr lang="en-GB" dirty="0"/>
              <a:t>Knowing receipt (ingredients)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7E7A9-2402-112C-453D-FD605A31B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" y="1670177"/>
            <a:ext cx="10515600" cy="4351338"/>
          </a:xfrm>
        </p:spPr>
        <p:txBody>
          <a:bodyPr/>
          <a:lstStyle/>
          <a:p>
            <a:r>
              <a:rPr lang="en-GB" dirty="0"/>
              <a:t>Disposal of assets in breach of fiduciary duty;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Beneficial receipt of assets traceable as representing C’s assets;</a:t>
            </a:r>
          </a:p>
          <a:p>
            <a:endParaRPr lang="en-GB" dirty="0"/>
          </a:p>
          <a:p>
            <a:r>
              <a:rPr lang="en-GB" dirty="0"/>
              <a:t>Knowledge on D’s part that those assets are traceable to a breach of fiduciary duty.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(</a:t>
            </a:r>
            <a:r>
              <a:rPr lang="en-GB" i="1" dirty="0"/>
              <a:t>El </a:t>
            </a:r>
            <a:r>
              <a:rPr lang="en-GB" i="1" dirty="0" err="1"/>
              <a:t>Ajou</a:t>
            </a:r>
            <a:r>
              <a:rPr lang="en-GB" i="1" dirty="0"/>
              <a:t> v Dollar Land Holdings </a:t>
            </a:r>
            <a:r>
              <a:rPr lang="en-GB" dirty="0"/>
              <a:t>[1994] 2 All ER 685, 700)</a:t>
            </a:r>
          </a:p>
        </p:txBody>
      </p:sp>
    </p:spTree>
    <p:extLst>
      <p:ext uri="{BB962C8B-B14F-4D97-AF65-F5344CB8AC3E}">
        <p14:creationId xmlns:p14="http://schemas.microsoft.com/office/powerpoint/2010/main" val="3121617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C99E9-E02D-C1FC-754C-2E5D88CE8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Knowing receipt (in more detail)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26176-4412-88FB-22CD-1190FA876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84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u="sng" dirty="0"/>
              <a:t>Receipt of trust property</a:t>
            </a:r>
            <a:r>
              <a:rPr lang="en-GB" dirty="0"/>
              <a:t>: C must be able to show his beneficial interest survives the transfer of the property to D (</a:t>
            </a:r>
            <a:r>
              <a:rPr lang="en-GB" i="1" dirty="0"/>
              <a:t>Byers v Saudi National Bank </a:t>
            </a:r>
            <a:r>
              <a:rPr lang="en-GB" dirty="0"/>
              <a:t>[2023] UKSC 51, [2024] AC 1191).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u="sng" dirty="0"/>
              <a:t>Knowledge</a:t>
            </a:r>
            <a:r>
              <a:rPr lang="en-GB" dirty="0"/>
              <a:t>: D’s knowledge much be such as to make it unconscionable for him to retain the benefit of the receipt (</a:t>
            </a:r>
            <a:r>
              <a:rPr lang="en-GB" i="1" dirty="0"/>
              <a:t>BCCI v Akindele </a:t>
            </a:r>
            <a:r>
              <a:rPr lang="en-GB" dirty="0"/>
              <a:t>[2000] Ch 437).</a:t>
            </a:r>
          </a:p>
          <a:p>
            <a:endParaRPr lang="en-GB" dirty="0"/>
          </a:p>
          <a:p>
            <a:r>
              <a:rPr lang="en-GB" dirty="0"/>
              <a:t>Gives C a personal claim to recover the value of the property received in breach of trust/duty.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822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5991D-B639-9034-286A-07FB661A9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08" y="246253"/>
            <a:ext cx="10515600" cy="1325563"/>
          </a:xfrm>
        </p:spPr>
        <p:txBody>
          <a:bodyPr/>
          <a:lstStyle/>
          <a:p>
            <a:r>
              <a:rPr lang="en-GB" dirty="0"/>
              <a:t>KR in a limitation context?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479C3-40DA-82E9-8AF6-9157EBC05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128" y="1571816"/>
            <a:ext cx="10515600" cy="4351338"/>
          </a:xfrm>
        </p:spPr>
        <p:txBody>
          <a:bodyPr/>
          <a:lstStyle/>
          <a:p>
            <a:r>
              <a:rPr lang="en-GB" i="1" dirty="0"/>
              <a:t>Williams v Central Bank of Nigeria </a:t>
            </a:r>
            <a:r>
              <a:rPr lang="en-GB" dirty="0"/>
              <a:t>[2014] UKSC 10, [2014] AC 1189; </a:t>
            </a:r>
            <a:r>
              <a:rPr lang="en-GB" i="1" dirty="0"/>
              <a:t>Paragon Finance plc v DB </a:t>
            </a:r>
            <a:r>
              <a:rPr lang="en-GB" i="1" dirty="0" err="1"/>
              <a:t>Thakerar</a:t>
            </a:r>
            <a:r>
              <a:rPr lang="en-GB" i="1" dirty="0"/>
              <a:t> &amp; Co</a:t>
            </a:r>
            <a:r>
              <a:rPr lang="en-GB" dirty="0"/>
              <a:t> [1999] 1 All ER 400.</a:t>
            </a:r>
          </a:p>
          <a:p>
            <a:endParaRPr lang="en-GB" dirty="0"/>
          </a:p>
          <a:p>
            <a:r>
              <a:rPr lang="en-GB" dirty="0"/>
              <a:t>Knowing recipients (like dishonest assistants) not ‘true trustees’, but merely held liable to account </a:t>
            </a:r>
            <a:r>
              <a:rPr lang="en-GB" i="1" dirty="0"/>
              <a:t>as if </a:t>
            </a:r>
            <a:r>
              <a:rPr lang="en-GB" dirty="0"/>
              <a:t>they were.</a:t>
            </a:r>
          </a:p>
          <a:p>
            <a:endParaRPr lang="en-GB" dirty="0"/>
          </a:p>
          <a:p>
            <a:r>
              <a:rPr lang="en-GB" dirty="0"/>
              <a:t>Analysis restricted to a limitation context? </a:t>
            </a:r>
            <a:r>
              <a:rPr lang="en-GB" i="1" dirty="0"/>
              <a:t>Hotel Portfolio II </a:t>
            </a:r>
            <a:r>
              <a:rPr lang="en-GB" dirty="0"/>
              <a:t>at §30.</a:t>
            </a:r>
          </a:p>
        </p:txBody>
      </p:sp>
    </p:spTree>
    <p:extLst>
      <p:ext uri="{BB962C8B-B14F-4D97-AF65-F5344CB8AC3E}">
        <p14:creationId xmlns:p14="http://schemas.microsoft.com/office/powerpoint/2010/main" val="2618849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27F3-A040-4D13-1704-4557DDAE8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Hotel Portfolio II UK Ltd v Stevens [2025] UKSC 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43EF8-B8CE-8143-87D3-772806106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/>
              <a:t>Decision of the Supreme Court; July 2025.</a:t>
            </a:r>
          </a:p>
          <a:p>
            <a:endParaRPr lang="en-GB" sz="2600" dirty="0"/>
          </a:p>
          <a:p>
            <a:r>
              <a:rPr lang="en-GB" sz="2600" dirty="0"/>
              <a:t>Litigation between HPII against Messrs Ruhan and Stevens for breach of trust and dishonest assistance. </a:t>
            </a:r>
          </a:p>
          <a:p>
            <a:endParaRPr lang="en-GB" sz="2600" dirty="0"/>
          </a:p>
          <a:p>
            <a:r>
              <a:rPr lang="en-GB" sz="2600" dirty="0"/>
              <a:t>C (in </a:t>
            </a:r>
            <a:r>
              <a:rPr lang="en-GB" sz="2600" dirty="0" err="1"/>
              <a:t>liq</a:t>
            </a:r>
            <a:r>
              <a:rPr lang="en-GB" sz="2600" dirty="0"/>
              <a:t>) won before Foxton J, but lost in the CoA. </a:t>
            </a:r>
          </a:p>
          <a:p>
            <a:endParaRPr lang="en-GB" sz="2600" dirty="0"/>
          </a:p>
          <a:p>
            <a:r>
              <a:rPr lang="en-GB" sz="2600" dirty="0"/>
              <a:t>At issue: the proper assessment of losses for which an accessory is liable.</a:t>
            </a:r>
          </a:p>
        </p:txBody>
      </p:sp>
    </p:spTree>
    <p:extLst>
      <p:ext uri="{BB962C8B-B14F-4D97-AF65-F5344CB8AC3E}">
        <p14:creationId xmlns:p14="http://schemas.microsoft.com/office/powerpoint/2010/main" val="2217867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3D14-4389-A559-829F-E0CBE86D6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HPII – the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BA641-2F94-4E00-7233-D425ED07F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sz="2300" dirty="0"/>
              <a:t>HPII (D1 50% owner, Thistle / Morgan Stanley other 50%) owned 3 hotels in central London. </a:t>
            </a:r>
          </a:p>
          <a:p>
            <a:pPr algn="just"/>
            <a:endParaRPr lang="en-GB" sz="2300" dirty="0"/>
          </a:p>
          <a:p>
            <a:pPr algn="just"/>
            <a:r>
              <a:rPr lang="en-GB" sz="2300" dirty="0"/>
              <a:t>All hotels sold to </a:t>
            </a:r>
            <a:r>
              <a:rPr lang="en-GB" sz="2300" dirty="0" err="1"/>
              <a:t>Cambulo</a:t>
            </a:r>
            <a:r>
              <a:rPr lang="en-GB" sz="2300" dirty="0"/>
              <a:t> (D2 shareholder &amp; director) for mv at £125m. On-sold by </a:t>
            </a:r>
            <a:r>
              <a:rPr lang="en-GB" sz="2300" dirty="0" err="1"/>
              <a:t>Cambulo</a:t>
            </a:r>
            <a:r>
              <a:rPr lang="en-GB" sz="2300" dirty="0"/>
              <a:t> for a substantial (£102m) profit.</a:t>
            </a:r>
          </a:p>
          <a:p>
            <a:pPr algn="just"/>
            <a:endParaRPr lang="en-GB" sz="2300" dirty="0"/>
          </a:p>
          <a:p>
            <a:pPr algn="just"/>
            <a:r>
              <a:rPr lang="en-GB" sz="2300" dirty="0" err="1"/>
              <a:t>Cambulo</a:t>
            </a:r>
            <a:r>
              <a:rPr lang="en-GB" sz="2300" dirty="0"/>
              <a:t> / D2 were nominees of D1: a </a:t>
            </a:r>
            <a:r>
              <a:rPr lang="en-GB" sz="2300"/>
              <a:t>fact dishonestly </a:t>
            </a:r>
            <a:r>
              <a:rPr lang="en-GB" sz="2300" dirty="0"/>
              <a:t>concealed from HPII’s other directors.</a:t>
            </a:r>
          </a:p>
          <a:p>
            <a:pPr algn="just"/>
            <a:endParaRPr lang="en-GB" sz="2300" dirty="0"/>
          </a:p>
          <a:p>
            <a:pPr algn="just"/>
            <a:r>
              <a:rPr lang="en-GB" sz="2300" dirty="0"/>
              <a:t>Common ground that HPII made no loss on the sale, and couldn’t </a:t>
            </a:r>
          </a:p>
          <a:p>
            <a:pPr marL="0" indent="0" algn="just">
              <a:buNone/>
            </a:pPr>
            <a:r>
              <a:rPr lang="en-GB" sz="2300" dirty="0"/>
              <a:t>    itself have developed the hotels. </a:t>
            </a:r>
          </a:p>
        </p:txBody>
      </p:sp>
    </p:spTree>
    <p:extLst>
      <p:ext uri="{BB962C8B-B14F-4D97-AF65-F5344CB8AC3E}">
        <p14:creationId xmlns:p14="http://schemas.microsoft.com/office/powerpoint/2010/main" val="342761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E232E9DD75094182BD83B7F18DDF88" ma:contentTypeVersion="15" ma:contentTypeDescription="Create a new document." ma:contentTypeScope="" ma:versionID="0af75c8f70d8adf8a9c593ce604de78f">
  <xsd:schema xmlns:xsd="http://www.w3.org/2001/XMLSchema" xmlns:xs="http://www.w3.org/2001/XMLSchema" xmlns:p="http://schemas.microsoft.com/office/2006/metadata/properties" xmlns:ns2="3fb168fa-fc27-422e-8f8f-45341d353547" xmlns:ns3="34e02924-d4b4-43de-b578-3943917ebf15" targetNamespace="http://schemas.microsoft.com/office/2006/metadata/properties" ma:root="true" ma:fieldsID="3b98a09f3cd4f25fde934699d7f2956c" ns2:_="" ns3:_="">
    <xsd:import namespace="3fb168fa-fc27-422e-8f8f-45341d353547"/>
    <xsd:import namespace="34e02924-d4b4-43de-b578-3943917ebf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b168fa-fc27-422e-8f8f-45341d3535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5938bf28-da9d-4df6-a5d0-9480a0fa29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02924-d4b4-43de-b578-3943917ebf1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29e90b5-8682-4bf9-9ead-5c939ba0ca37}" ma:internalName="TaxCatchAll" ma:showField="CatchAllData" ma:web="34e02924-d4b4-43de-b578-3943917ebf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b168fa-fc27-422e-8f8f-45341d353547">
      <Terms xmlns="http://schemas.microsoft.com/office/infopath/2007/PartnerControls"/>
    </lcf76f155ced4ddcb4097134ff3c332f>
    <TaxCatchAll xmlns="34e02924-d4b4-43de-b578-3943917ebf1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C6E8E3-E19B-462E-ACA1-7C014E31B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b168fa-fc27-422e-8f8f-45341d353547"/>
    <ds:schemaRef ds:uri="34e02924-d4b4-43de-b578-3943917ebf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DACBD1F-EFDF-4497-9DC0-E4994BC39E85}">
  <ds:schemaRefs>
    <ds:schemaRef ds:uri="http://schemas.microsoft.com/office/2006/metadata/properties"/>
    <ds:schemaRef ds:uri="http://schemas.microsoft.com/office/infopath/2007/PartnerControls"/>
    <ds:schemaRef ds:uri="3fb168fa-fc27-422e-8f8f-45341d353547"/>
    <ds:schemaRef ds:uri="34e02924-d4b4-43de-b578-3943917ebf15"/>
  </ds:schemaRefs>
</ds:datastoreItem>
</file>

<file path=customXml/itemProps3.xml><?xml version="1.0" encoding="utf-8"?>
<ds:datastoreItem xmlns:ds="http://schemas.openxmlformats.org/officeDocument/2006/customXml" ds:itemID="{679B0A73-CD29-4111-BEC2-03AFE0BDFD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1050</Words>
  <Application>Microsoft Office PowerPoint</Application>
  <PresentationFormat>Widescreen</PresentationFormat>
  <Paragraphs>93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Arial</vt:lpstr>
      <vt:lpstr>Calibri</vt:lpstr>
      <vt:lpstr>Open Sans</vt:lpstr>
      <vt:lpstr>Office Theme</vt:lpstr>
      <vt:lpstr>Where Company Law and Equity Collide: Directors and Shareholders Accessory Liability</vt:lpstr>
      <vt:lpstr>Agenda:</vt:lpstr>
      <vt:lpstr>Dishonest Assistance (ingredients)</vt:lpstr>
      <vt:lpstr>Dishonest assistance (in more detail)</vt:lpstr>
      <vt:lpstr>Knowing receipt (ingredients)</vt:lpstr>
      <vt:lpstr>Knowing receipt (in more detail)</vt:lpstr>
      <vt:lpstr>KR in a limitation context?</vt:lpstr>
      <vt:lpstr>Hotel Portfolio II UK Ltd v Stevens [2025] UKSC 28</vt:lpstr>
      <vt:lpstr>HPII – the Facts</vt:lpstr>
      <vt:lpstr>HPII – the issues in the SC.</vt:lpstr>
      <vt:lpstr>HPII – the Outcome</vt:lpstr>
      <vt:lpstr>If benefits are conferred under a contract…</vt:lpstr>
      <vt:lpstr>Are knowing recipients ‘true trustees’?</vt:lpstr>
      <vt:lpstr>12345 Retail Group Ltd v Bubble City Ltd [2025] EWHC 1083 (Ch)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Gerrard</dc:creator>
  <cp:lastModifiedBy>Stefan Ramel</cp:lastModifiedBy>
  <cp:revision>4</cp:revision>
  <dcterms:created xsi:type="dcterms:W3CDTF">2024-11-05T09:00:16Z</dcterms:created>
  <dcterms:modified xsi:type="dcterms:W3CDTF">2025-10-14T17:07:40Z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0x01010027E232E9DD75094182BD83B7F18DDF88</vt:lpwstr>
  </property>
  <property fmtid="{D5CDD505-2E9C-101B-9397-08002B2CF9AE}" pid="3" name="MediaServiceImageTags">
    <vt:lpwstr/>
  </property>
</Properties>
</file>