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9"/>
  </p:notesMasterIdLst>
  <p:sldIdLst>
    <p:sldId id="256" r:id="rId5"/>
    <p:sldId id="259" r:id="rId6"/>
    <p:sldId id="260" r:id="rId7"/>
    <p:sldId id="264" r:id="rId8"/>
    <p:sldId id="262" r:id="rId9"/>
    <p:sldId id="263" r:id="rId10"/>
    <p:sldId id="265" r:id="rId11"/>
    <p:sldId id="266" r:id="rId12"/>
    <p:sldId id="267" r:id="rId13"/>
    <p:sldId id="268" r:id="rId14"/>
    <p:sldId id="269" r:id="rId15"/>
    <p:sldId id="270" r:id="rId16"/>
    <p:sldId id="271" r:id="rId17"/>
    <p:sldId id="26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AF6DB0-26F6-4FF4-99EB-4C4FEB260969}" v="2" dt="2025-10-09T15:13:36.1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3" autoAdjust="0"/>
    <p:restoredTop sz="94660"/>
  </p:normalViewPr>
  <p:slideViewPr>
    <p:cSldViewPr snapToGrid="0">
      <p:cViewPr>
        <p:scale>
          <a:sx n="66" d="100"/>
          <a:sy n="66" d="100"/>
        </p:scale>
        <p:origin x="85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y Doyle" userId="d320a247-239c-47b2-addf-ef72625f16de" providerId="ADAL" clId="{D2CFD4EB-D817-487E-8C59-4AF8DAB6D445}"/>
    <pc:docChg chg="modSld">
      <pc:chgData name="Holly Doyle" userId="d320a247-239c-47b2-addf-ef72625f16de" providerId="ADAL" clId="{D2CFD4EB-D817-487E-8C59-4AF8DAB6D445}" dt="2025-10-09T15:14:53.006" v="17" actId="14100"/>
      <pc:docMkLst>
        <pc:docMk/>
      </pc:docMkLst>
      <pc:sldChg chg="modSp mod">
        <pc:chgData name="Holly Doyle" userId="d320a247-239c-47b2-addf-ef72625f16de" providerId="ADAL" clId="{D2CFD4EB-D817-487E-8C59-4AF8DAB6D445}" dt="2025-10-09T15:13:56.652" v="3" actId="14100"/>
        <pc:sldMkLst>
          <pc:docMk/>
          <pc:sldMk cId="1617057961" sldId="262"/>
        </pc:sldMkLst>
        <pc:spChg chg="mod">
          <ac:chgData name="Holly Doyle" userId="d320a247-239c-47b2-addf-ef72625f16de" providerId="ADAL" clId="{D2CFD4EB-D817-487E-8C59-4AF8DAB6D445}" dt="2025-10-09T15:13:56.652" v="3" actId="14100"/>
          <ac:spMkLst>
            <pc:docMk/>
            <pc:sldMk cId="1617057961" sldId="262"/>
            <ac:spMk id="2" creationId="{E84F1C76-5E56-5E64-9E31-478181051CC1}"/>
          </ac:spMkLst>
        </pc:spChg>
      </pc:sldChg>
      <pc:sldChg chg="modSp mod">
        <pc:chgData name="Holly Doyle" userId="d320a247-239c-47b2-addf-ef72625f16de" providerId="ADAL" clId="{D2CFD4EB-D817-487E-8C59-4AF8DAB6D445}" dt="2025-10-09T15:14:53.006" v="17" actId="14100"/>
        <pc:sldMkLst>
          <pc:docMk/>
          <pc:sldMk cId="2633428026" sldId="263"/>
        </pc:sldMkLst>
        <pc:spChg chg="mod">
          <ac:chgData name="Holly Doyle" userId="d320a247-239c-47b2-addf-ef72625f16de" providerId="ADAL" clId="{D2CFD4EB-D817-487E-8C59-4AF8DAB6D445}" dt="2025-10-09T15:14:53.006" v="17" actId="14100"/>
          <ac:spMkLst>
            <pc:docMk/>
            <pc:sldMk cId="2633428026" sldId="263"/>
            <ac:spMk id="3" creationId="{366D7CE8-CCEA-FA3A-D332-EC5D3E331487}"/>
          </ac:spMkLst>
        </pc:spChg>
      </pc:sldChg>
      <pc:sldChg chg="modSp mod">
        <pc:chgData name="Holly Doyle" userId="d320a247-239c-47b2-addf-ef72625f16de" providerId="ADAL" clId="{D2CFD4EB-D817-487E-8C59-4AF8DAB6D445}" dt="2025-10-09T15:13:22.285" v="1" actId="14100"/>
        <pc:sldMkLst>
          <pc:docMk/>
          <pc:sldMk cId="1500775974" sldId="269"/>
        </pc:sldMkLst>
        <pc:spChg chg="mod">
          <ac:chgData name="Holly Doyle" userId="d320a247-239c-47b2-addf-ef72625f16de" providerId="ADAL" clId="{D2CFD4EB-D817-487E-8C59-4AF8DAB6D445}" dt="2025-10-09T15:13:13.675" v="0" actId="6549"/>
          <ac:spMkLst>
            <pc:docMk/>
            <pc:sldMk cId="1500775974" sldId="269"/>
            <ac:spMk id="3" creationId="{37B9F868-8B7C-58AE-CEBB-D435C680F21A}"/>
          </ac:spMkLst>
        </pc:spChg>
        <pc:picChg chg="mod">
          <ac:chgData name="Holly Doyle" userId="d320a247-239c-47b2-addf-ef72625f16de" providerId="ADAL" clId="{D2CFD4EB-D817-487E-8C59-4AF8DAB6D445}" dt="2025-10-09T15:13:22.285" v="1" actId="14100"/>
          <ac:picMkLst>
            <pc:docMk/>
            <pc:sldMk cId="1500775974" sldId="269"/>
            <ac:picMk id="7176" creationId="{E9854C8D-26F7-B06A-9E64-466B5DE832EA}"/>
          </ac:picMkLst>
        </pc:picChg>
      </pc:sldChg>
      <pc:sldChg chg="modSp">
        <pc:chgData name="Holly Doyle" userId="d320a247-239c-47b2-addf-ef72625f16de" providerId="ADAL" clId="{D2CFD4EB-D817-487E-8C59-4AF8DAB6D445}" dt="2025-10-09T15:13:36.126" v="2" actId="1076"/>
        <pc:sldMkLst>
          <pc:docMk/>
          <pc:sldMk cId="32468497" sldId="270"/>
        </pc:sldMkLst>
        <pc:picChg chg="mod">
          <ac:chgData name="Holly Doyle" userId="d320a247-239c-47b2-addf-ef72625f16de" providerId="ADAL" clId="{D2CFD4EB-D817-487E-8C59-4AF8DAB6D445}" dt="2025-10-09T15:13:36.126" v="2" actId="1076"/>
          <ac:picMkLst>
            <pc:docMk/>
            <pc:sldMk cId="32468497" sldId="270"/>
            <ac:picMk id="9" creationId="{4025D3FF-FB61-36A7-317C-38B13A3FA2F8}"/>
          </ac:picMkLst>
        </pc:pic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9T14:49:28.539"/>
    </inkml:context>
    <inkml:brush xml:id="br0">
      <inkml:brushProperty name="width" value="0.035" units="cm"/>
      <inkml:brushProperty name="height" value="0.035" units="cm"/>
    </inkml:brush>
  </inkml:definitions>
  <inkml:trace contextRef="#ctx0" brushRef="#br0">1 0 24575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09T14:48:31.468"/>
    </inkml:context>
    <inkml:brush xml:id="br0">
      <inkml:brushProperty name="width" value="0.035" units="cm"/>
      <inkml:brushProperty name="height" value="0.035" units="cm"/>
    </inkml:brush>
  </inkml:definitions>
  <inkml:trace contextRef="#ctx0" brushRef="#br0">1 0 24575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43A41-BC7B-4D0A-A723-B52A582CAC6E}" type="datetimeFigureOut">
              <a:rPr lang="en-GB" smtClean="0"/>
              <a:t>09/10/2025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1204C-D869-44D5-9745-5D44540DAFDE}" type="slidenum">
              <a:rPr lang="en-GB" smtClean="0"/>
              <a:t>‹#›</a:t>
            </a:fld>
            <a:endParaRPr lang="en-GB"/>
          </a:p>
        </p:txBody>
      </p:sp>
    </p:spTree>
    <p:extLst>
      <p:ext uri="{BB962C8B-B14F-4D97-AF65-F5344CB8AC3E}">
        <p14:creationId xmlns:p14="http://schemas.microsoft.com/office/powerpoint/2010/main" val="1831988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27F23128-3DE4-DE72-BE0F-12A015D52038}"/>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40874" y="1767686"/>
            <a:ext cx="6482763" cy="2387600"/>
          </a:xfrm>
        </p:spPr>
        <p:txBody>
          <a:bodyPr anchor="ctr"/>
          <a:lstStyle>
            <a:lvl1pPr algn="ctr">
              <a:defRPr sz="6000">
                <a:latin typeface="Calibri" panose="020F0502020204030204" pitchFamily="34" charset="0"/>
                <a:ea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40874" y="4155287"/>
            <a:ext cx="6482763" cy="485868"/>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Date Placeholder 3"/>
          <p:cNvSpPr>
            <a:spLocks noGrp="1"/>
          </p:cNvSpPr>
          <p:nvPr>
            <p:ph type="dt" sz="half" idx="10"/>
          </p:nvPr>
        </p:nvSpPr>
        <p:spPr>
          <a:xfrm>
            <a:off x="2010655" y="4652418"/>
            <a:ext cx="2743200" cy="365125"/>
          </a:xfrm>
          <a:prstGeom prst="rect">
            <a:avLst/>
          </a:prstGeom>
        </p:spPr>
        <p:txBody>
          <a:bodyPr/>
          <a:lstStyle>
            <a:lvl1pPr algn="ctr">
              <a:defRPr>
                <a:latin typeface="Open Sans" panose="020B0606030504020204" pitchFamily="34" charset="0"/>
                <a:ea typeface="Open Sans" panose="020B0606030504020204" pitchFamily="34" charset="0"/>
                <a:cs typeface="Open Sans" panose="020B0606030504020204" pitchFamily="34" charset="0"/>
              </a:defRPr>
            </a:lvl1pPr>
          </a:lstStyle>
          <a:p>
            <a:fld id="{A7ED5054-075D-48AB-B353-D061F60C3E42}" type="datetimeFigureOut">
              <a:rPr lang="en-GB" smtClean="0"/>
              <a:pPr/>
              <a:t>09/10/2025</a:t>
            </a:fld>
            <a:endParaRPr lang="en-GB" dirty="0"/>
          </a:p>
        </p:txBody>
      </p:sp>
    </p:spTree>
    <p:extLst>
      <p:ext uri="{BB962C8B-B14F-4D97-AF65-F5344CB8AC3E}">
        <p14:creationId xmlns:p14="http://schemas.microsoft.com/office/powerpoint/2010/main" val="9888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73BFB3D1-B0D6-38CA-D43D-BA356D5178C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175675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D903944D-4E87-D6C7-8EA3-51189A6B37C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89354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8E5FED35-FACF-F661-2BD1-9216D2D2CA8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4467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EB5B6CC2-9F9C-6DBC-5EF7-FA1A2D1A1CDE}"/>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93753" y="1540690"/>
            <a:ext cx="5031068" cy="2852737"/>
          </a:xfrm>
        </p:spPr>
        <p:txBody>
          <a:bodyPr anchor="ctr"/>
          <a:lstStyle>
            <a:lvl1pPr algn="ct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493753" y="4393428"/>
            <a:ext cx="5031068" cy="793296"/>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4" name="Date Placeholder 3"/>
          <p:cNvSpPr>
            <a:spLocks noGrp="1"/>
          </p:cNvSpPr>
          <p:nvPr>
            <p:ph type="dt" sz="half" idx="10"/>
          </p:nvPr>
        </p:nvSpPr>
        <p:spPr>
          <a:xfrm>
            <a:off x="1637687" y="5186724"/>
            <a:ext cx="2743200" cy="365125"/>
          </a:xfrm>
          <a:prstGeom prst="rect">
            <a:avLst/>
          </a:prstGeom>
        </p:spPr>
        <p:txBody>
          <a:bodyPr/>
          <a:lstStyle>
            <a:lvl1pPr algn="ctr">
              <a:defRPr/>
            </a:lvl1pPr>
          </a:lstStyle>
          <a:p>
            <a:fld id="{A7ED5054-075D-48AB-B353-D061F60C3E42}" type="datetimeFigureOut">
              <a:rPr lang="en-GB" smtClean="0"/>
              <a:pPr/>
              <a:t>09/10/2025</a:t>
            </a:fld>
            <a:endParaRPr lang="en-GB" dirty="0"/>
          </a:p>
        </p:txBody>
      </p:sp>
    </p:spTree>
    <p:extLst>
      <p:ext uri="{BB962C8B-B14F-4D97-AF65-F5344CB8AC3E}">
        <p14:creationId xmlns:p14="http://schemas.microsoft.com/office/powerpoint/2010/main" val="81745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FA62C25-2418-83BA-BC05-0CD23C07BCC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5134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screen shot of a computer&#10;&#10;Description automatically generated">
            <a:extLst>
              <a:ext uri="{FF2B5EF4-FFF2-40B4-BE49-F238E27FC236}">
                <a16:creationId xmlns:a16="http://schemas.microsoft.com/office/drawing/2014/main" id="{D86CE7B9-F5BA-9DA7-C80D-E32B2DEE665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5980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81BB5B7-0015-5811-A64A-27F499B1A36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987627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screen shot of a computer&#10;&#10;Description automatically generated">
            <a:extLst>
              <a:ext uri="{FF2B5EF4-FFF2-40B4-BE49-F238E27FC236}">
                <a16:creationId xmlns:a16="http://schemas.microsoft.com/office/drawing/2014/main" id="{AC6FCE69-42FE-A582-BF2D-9D983CE3A20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descr="Qr code with text on it&#10;&#10;AI-generated content may be incorrect.">
            <a:extLst>
              <a:ext uri="{FF2B5EF4-FFF2-40B4-BE49-F238E27FC236}">
                <a16:creationId xmlns:a16="http://schemas.microsoft.com/office/drawing/2014/main" id="{5F797405-E604-2729-6DC8-B276378FE4F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5310" y="4651304"/>
            <a:ext cx="3373514" cy="2073974"/>
          </a:xfrm>
          <a:prstGeom prst="rect">
            <a:avLst/>
          </a:prstGeom>
        </p:spPr>
      </p:pic>
    </p:spTree>
    <p:extLst>
      <p:ext uri="{BB962C8B-B14F-4D97-AF65-F5344CB8AC3E}">
        <p14:creationId xmlns:p14="http://schemas.microsoft.com/office/powerpoint/2010/main" val="27927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622DECEC-9D77-5622-57CF-2D5525F884B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967427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40DA38C1-1002-A3EA-D9F9-218763F8B9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0217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A screen shot of a computer&#10;&#10;Description automatically generated">
            <a:extLst>
              <a:ext uri="{FF2B5EF4-FFF2-40B4-BE49-F238E27FC236}">
                <a16:creationId xmlns:a16="http://schemas.microsoft.com/office/drawing/2014/main" id="{7BD5D694-DDFE-BFB6-79F8-0F4FA724CAF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4076746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ustomXml" Target="../ink/ink1.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8CE71-6800-2DE8-1F72-E2F6D253FF1F}"/>
              </a:ext>
            </a:extLst>
          </p:cNvPr>
          <p:cNvSpPr>
            <a:spLocks noGrp="1"/>
          </p:cNvSpPr>
          <p:nvPr>
            <p:ph type="ctrTitle"/>
          </p:nvPr>
        </p:nvSpPr>
        <p:spPr>
          <a:xfrm>
            <a:off x="140874" y="1767686"/>
            <a:ext cx="7985487" cy="2387600"/>
          </a:xfrm>
        </p:spPr>
        <p:txBody>
          <a:bodyPr>
            <a:normAutofit fontScale="90000"/>
          </a:bodyPr>
          <a:lstStyle/>
          <a:p>
            <a:r>
              <a:rPr lang="en-GB" dirty="0"/>
              <a:t>The Duty to Warn: </a:t>
            </a:r>
            <a:br>
              <a:rPr lang="en-GB" dirty="0"/>
            </a:br>
            <a:r>
              <a:rPr lang="en-GB" dirty="0"/>
              <a:t>  Legal v Commercial Risks</a:t>
            </a:r>
          </a:p>
        </p:txBody>
      </p:sp>
      <p:sp>
        <p:nvSpPr>
          <p:cNvPr id="3" name="Subtitle 2">
            <a:extLst>
              <a:ext uri="{FF2B5EF4-FFF2-40B4-BE49-F238E27FC236}">
                <a16:creationId xmlns:a16="http://schemas.microsoft.com/office/drawing/2014/main" id="{ACD94A62-A5C7-C88E-1186-9EAB905A3AD3}"/>
              </a:ext>
            </a:extLst>
          </p:cNvPr>
          <p:cNvSpPr>
            <a:spLocks noGrp="1"/>
          </p:cNvSpPr>
          <p:nvPr>
            <p:ph type="subTitle" idx="1"/>
          </p:nvPr>
        </p:nvSpPr>
        <p:spPr>
          <a:xfrm>
            <a:off x="140874" y="4155287"/>
            <a:ext cx="7631526" cy="485868"/>
          </a:xfrm>
        </p:spPr>
        <p:txBody>
          <a:bodyPr/>
          <a:lstStyle/>
          <a:p>
            <a:r>
              <a:rPr lang="en-GB" dirty="0"/>
              <a:t>Holly Doyle</a:t>
            </a:r>
          </a:p>
        </p:txBody>
      </p:sp>
    </p:spTree>
    <p:extLst>
      <p:ext uri="{BB962C8B-B14F-4D97-AF65-F5344CB8AC3E}">
        <p14:creationId xmlns:p14="http://schemas.microsoft.com/office/powerpoint/2010/main" val="16330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7DDAB-02F8-91F6-F440-1F41AF744EDD}"/>
              </a:ext>
            </a:extLst>
          </p:cNvPr>
          <p:cNvSpPr>
            <a:spLocks noGrp="1"/>
          </p:cNvSpPr>
          <p:nvPr>
            <p:ph type="title"/>
          </p:nvPr>
        </p:nvSpPr>
        <p:spPr/>
        <p:txBody>
          <a:bodyPr/>
          <a:lstStyle/>
          <a:p>
            <a:r>
              <a:rPr lang="en-GB" dirty="0"/>
              <a:t>Inexperienced Clients &amp; Disastrous Ventures</a:t>
            </a:r>
          </a:p>
        </p:txBody>
      </p:sp>
      <p:sp>
        <p:nvSpPr>
          <p:cNvPr id="3" name="Content Placeholder 2">
            <a:extLst>
              <a:ext uri="{FF2B5EF4-FFF2-40B4-BE49-F238E27FC236}">
                <a16:creationId xmlns:a16="http://schemas.microsoft.com/office/drawing/2014/main" id="{1B381337-FF04-E251-6E15-C5988AE7054B}"/>
              </a:ext>
            </a:extLst>
          </p:cNvPr>
          <p:cNvSpPr>
            <a:spLocks noGrp="1"/>
          </p:cNvSpPr>
          <p:nvPr>
            <p:ph idx="1"/>
          </p:nvPr>
        </p:nvSpPr>
        <p:spPr/>
        <p:txBody>
          <a:bodyPr>
            <a:noAutofit/>
          </a:bodyPr>
          <a:lstStyle/>
          <a:p>
            <a:pPr algn="just"/>
            <a:r>
              <a:rPr lang="en-GB" sz="2400" b="1" i="1" dirty="0"/>
              <a:t>Haigh </a:t>
            </a:r>
            <a:r>
              <a:rPr lang="en-GB" sz="2400" b="1" dirty="0"/>
              <a:t>v. </a:t>
            </a:r>
            <a:r>
              <a:rPr lang="en-GB" sz="2400" b="1" i="1" dirty="0"/>
              <a:t>Wright Hassell</a:t>
            </a:r>
            <a:r>
              <a:rPr lang="en-GB" sz="2400" b="1" dirty="0"/>
              <a:t> </a:t>
            </a:r>
            <a:r>
              <a:rPr lang="en-GB" sz="2400" dirty="0"/>
              <a:t>[1994] EGCS 54</a:t>
            </a:r>
          </a:p>
          <a:p>
            <a:pPr marL="0" indent="0" algn="just">
              <a:buNone/>
            </a:pPr>
            <a:r>
              <a:rPr lang="en-GB" sz="2400" dirty="0"/>
              <a:t>“</a:t>
            </a:r>
            <a:r>
              <a:rPr lang="en-GB" sz="2400" i="1" dirty="0"/>
              <a:t>The solicitor is not a business advisor. Although most good solicitors offer business advice and will to some extent try to protect clients from themselves, it would be wrong, in my opinion, to hold that there is an invariable legal duty to do so. It must of course depend upon the facts of the case. There will be situations in which it is clear that the client is commercially wholly inexperienced and is deluding himself. In those circumstances there may well be a duty on the part of the solicitor to probe further</a:t>
            </a:r>
            <a:r>
              <a:rPr lang="en-GB" sz="2400" dirty="0"/>
              <a:t>”</a:t>
            </a:r>
          </a:p>
          <a:p>
            <a:pPr algn="just"/>
            <a:r>
              <a:rPr lang="en-GB" sz="2400" dirty="0"/>
              <a:t>Contrast </a:t>
            </a:r>
            <a:r>
              <a:rPr lang="en-GB" sz="2400" b="1" i="1" dirty="0" err="1"/>
              <a:t>Neushul</a:t>
            </a:r>
            <a:r>
              <a:rPr lang="en-GB" sz="2400" b="1" i="1" dirty="0"/>
              <a:t> v Mellish &amp; Harkavy</a:t>
            </a:r>
            <a:r>
              <a:rPr lang="en-GB" sz="2400" b="1" dirty="0"/>
              <a:t> </a:t>
            </a:r>
            <a:r>
              <a:rPr lang="en-GB" sz="2400" dirty="0"/>
              <a:t>[1967] 1 WLUK 347</a:t>
            </a:r>
          </a:p>
          <a:p>
            <a:pPr algn="just"/>
            <a:r>
              <a:rPr lang="en-GB" sz="2400" dirty="0"/>
              <a:t>With</a:t>
            </a:r>
            <a:r>
              <a:rPr lang="en-GB" sz="2400" b="1" i="1" dirty="0"/>
              <a:t> Searles v </a:t>
            </a:r>
            <a:r>
              <a:rPr lang="en-GB" sz="2400" b="1" i="1" dirty="0" err="1"/>
              <a:t>Cann</a:t>
            </a:r>
            <a:r>
              <a:rPr lang="en-GB" sz="2400" b="1" i="1" dirty="0"/>
              <a:t> and Hallett (A Firm) </a:t>
            </a:r>
            <a:r>
              <a:rPr lang="en-GB" sz="2400" dirty="0"/>
              <a:t>[1999] P.N.L.R. 494 </a:t>
            </a:r>
          </a:p>
          <a:p>
            <a:pPr marL="0" indent="0" algn="just">
              <a:buNone/>
            </a:pPr>
            <a:endParaRPr lang="en-GB" sz="2200" dirty="0"/>
          </a:p>
        </p:txBody>
      </p:sp>
    </p:spTree>
    <p:extLst>
      <p:ext uri="{BB962C8B-B14F-4D97-AF65-F5344CB8AC3E}">
        <p14:creationId xmlns:p14="http://schemas.microsoft.com/office/powerpoint/2010/main" val="1223718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31EF4-FC86-5FD1-0195-8FE5885EE37A}"/>
              </a:ext>
            </a:extLst>
          </p:cNvPr>
          <p:cNvSpPr>
            <a:spLocks noGrp="1"/>
          </p:cNvSpPr>
          <p:nvPr>
            <p:ph type="title"/>
          </p:nvPr>
        </p:nvSpPr>
        <p:spPr/>
        <p:txBody>
          <a:bodyPr/>
          <a:lstStyle/>
          <a:p>
            <a:r>
              <a:rPr lang="en-GB" dirty="0"/>
              <a:t>A recent example…</a:t>
            </a:r>
          </a:p>
        </p:txBody>
      </p:sp>
      <p:sp>
        <p:nvSpPr>
          <p:cNvPr id="3" name="Content Placeholder 2">
            <a:extLst>
              <a:ext uri="{FF2B5EF4-FFF2-40B4-BE49-F238E27FC236}">
                <a16:creationId xmlns:a16="http://schemas.microsoft.com/office/drawing/2014/main" id="{37B9F868-8B7C-58AE-CEBB-D435C680F21A}"/>
              </a:ext>
            </a:extLst>
          </p:cNvPr>
          <p:cNvSpPr>
            <a:spLocks noGrp="1"/>
          </p:cNvSpPr>
          <p:nvPr>
            <p:ph idx="1"/>
          </p:nvPr>
        </p:nvSpPr>
        <p:spPr>
          <a:xfrm>
            <a:off x="954314" y="2815771"/>
            <a:ext cx="10515600" cy="3361192"/>
          </a:xfrm>
        </p:spPr>
        <p:txBody>
          <a:bodyPr>
            <a:normAutofit/>
          </a:bodyPr>
          <a:lstStyle/>
          <a:p>
            <a:pPr marL="0" indent="0" algn="just">
              <a:buNone/>
            </a:pPr>
            <a:r>
              <a:rPr lang="en-GB" sz="2400" b="1" i="1" dirty="0" err="1"/>
              <a:t>Niprose</a:t>
            </a:r>
            <a:r>
              <a:rPr lang="en-GB" sz="2400" b="1" i="1" dirty="0"/>
              <a:t> Investments Ltd v Vincents Solicitors Ltd</a:t>
            </a:r>
            <a:r>
              <a:rPr lang="en-GB" sz="2400" b="1" dirty="0"/>
              <a:t> </a:t>
            </a:r>
          </a:p>
          <a:p>
            <a:pPr marL="0" indent="0" algn="just">
              <a:buNone/>
            </a:pPr>
            <a:r>
              <a:rPr lang="en-GB" sz="2400" dirty="0"/>
              <a:t>- [2024] EWHC 801 (Ch) (strike out/Summary Judgment) </a:t>
            </a:r>
          </a:p>
          <a:p>
            <a:pPr algn="just">
              <a:buFontTx/>
              <a:buChar char="-"/>
            </a:pPr>
            <a:r>
              <a:rPr lang="en-GB" sz="2400" dirty="0"/>
              <a:t>[2025] EWHC 14 (Ch) (amendments)</a:t>
            </a:r>
          </a:p>
          <a:p>
            <a:pPr marL="0" indent="0" algn="just">
              <a:buNone/>
            </a:pPr>
            <a:r>
              <a:rPr lang="en-GB" sz="2400" dirty="0"/>
              <a:t>“</a:t>
            </a:r>
            <a:r>
              <a:rPr lang="en-GB" sz="2400" i="1" dirty="0"/>
              <a:t>to the extent that such matters are raised as justifying a higher-level duty to explain, they must be fully pleaded, so that [D] may know the nature of the case they have to meet. It is not sufficient for this simply to be left to the witness statements</a:t>
            </a:r>
            <a:r>
              <a:rPr lang="en-GB" sz="2400" dirty="0"/>
              <a:t>” [70]</a:t>
            </a:r>
          </a:p>
        </p:txBody>
      </p:sp>
      <p:pic>
        <p:nvPicPr>
          <p:cNvPr id="7176" name="Picture 8" descr="Cartoon Illustration of No Entry Construction Zone Stock Photo - Image ...">
            <a:extLst>
              <a:ext uri="{FF2B5EF4-FFF2-40B4-BE49-F238E27FC236}">
                <a16:creationId xmlns:a16="http://schemas.microsoft.com/office/drawing/2014/main" id="{E9854C8D-26F7-B06A-9E64-466B5DE832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4629" y="365125"/>
            <a:ext cx="6161314" cy="2174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0775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DF8C8-302C-6FA0-B21E-E327E5FB8D87}"/>
              </a:ext>
            </a:extLst>
          </p:cNvPr>
          <p:cNvSpPr>
            <a:spLocks noGrp="1"/>
          </p:cNvSpPr>
          <p:nvPr>
            <p:ph type="title"/>
          </p:nvPr>
        </p:nvSpPr>
        <p:spPr/>
        <p:txBody>
          <a:bodyPr/>
          <a:lstStyle/>
          <a:p>
            <a:r>
              <a:rPr lang="en-GB" dirty="0"/>
              <a:t>A better way? </a:t>
            </a:r>
          </a:p>
        </p:txBody>
      </p:sp>
      <p:sp>
        <p:nvSpPr>
          <p:cNvPr id="3" name="Content Placeholder 2">
            <a:extLst>
              <a:ext uri="{FF2B5EF4-FFF2-40B4-BE49-F238E27FC236}">
                <a16:creationId xmlns:a16="http://schemas.microsoft.com/office/drawing/2014/main" id="{892279C2-3D1A-34AC-D86C-33C3555B343F}"/>
              </a:ext>
            </a:extLst>
          </p:cNvPr>
          <p:cNvSpPr>
            <a:spLocks noGrp="1"/>
          </p:cNvSpPr>
          <p:nvPr>
            <p:ph idx="1"/>
          </p:nvPr>
        </p:nvSpPr>
        <p:spPr/>
        <p:txBody>
          <a:bodyPr>
            <a:normAutofit/>
          </a:bodyPr>
          <a:lstStyle/>
          <a:p>
            <a:pPr marL="0" indent="0">
              <a:buNone/>
            </a:pPr>
            <a:r>
              <a:rPr lang="en-GB" sz="2400" dirty="0"/>
              <a:t>Is it more meaningful/ transparent to ask:</a:t>
            </a:r>
          </a:p>
          <a:p>
            <a:pPr marL="0" indent="0">
              <a:buNone/>
            </a:pPr>
            <a:endParaRPr lang="en-GB" sz="2400" dirty="0"/>
          </a:p>
          <a:p>
            <a:r>
              <a:rPr lang="en-GB" sz="2400" dirty="0"/>
              <a:t>In all the circumstances </a:t>
            </a:r>
          </a:p>
          <a:p>
            <a:pPr marL="0" indent="0">
              <a:buNone/>
            </a:pPr>
            <a:r>
              <a:rPr lang="en-GB" sz="2400" dirty="0"/>
              <a:t>(</a:t>
            </a:r>
            <a:r>
              <a:rPr lang="en-GB" sz="2400" i="1" dirty="0"/>
              <a:t>including the terms of the retainer, the experience and sophistication of the client and the solicitor’s own advertised expertise</a:t>
            </a:r>
            <a:r>
              <a:rPr lang="en-GB" sz="2400" dirty="0"/>
              <a:t>),</a:t>
            </a:r>
          </a:p>
          <a:p>
            <a:r>
              <a:rPr lang="en-GB" sz="2400" dirty="0"/>
              <a:t>was the risk:</a:t>
            </a:r>
          </a:p>
          <a:p>
            <a:pPr marL="0" indent="0">
              <a:buNone/>
            </a:pPr>
            <a:r>
              <a:rPr lang="en-GB" sz="2400" dirty="0"/>
              <a:t>	(1) one the client could reasonably be expected to appreciate for 	himself; or</a:t>
            </a:r>
          </a:p>
          <a:p>
            <a:pPr marL="0" indent="0">
              <a:buNone/>
            </a:pPr>
            <a:r>
              <a:rPr lang="en-GB" sz="2400" dirty="0"/>
              <a:t>	(2) one which the solicitor would be expected to be in a better 	position to appreciate?</a:t>
            </a:r>
          </a:p>
          <a:p>
            <a:endParaRPr lang="en-GB" dirty="0"/>
          </a:p>
        </p:txBody>
      </p:sp>
      <mc:AlternateContent xmlns:mc="http://schemas.openxmlformats.org/markup-compatibility/2006">
        <mc:Choice xmlns:p14="http://schemas.microsoft.com/office/powerpoint/2010/main" Requires="p14">
          <p:contentPart p14:bwMode="auto" r:id="rId2">
            <p14:nvContentPartPr>
              <p14:cNvPr id="8" name="Ink 7">
                <a:extLst>
                  <a:ext uri="{FF2B5EF4-FFF2-40B4-BE49-F238E27FC236}">
                    <a16:creationId xmlns:a16="http://schemas.microsoft.com/office/drawing/2014/main" id="{74EB8582-3918-8EBA-8A48-72995EF59D93}"/>
                  </a:ext>
                </a:extLst>
              </p14:cNvPr>
              <p14:cNvContentPartPr/>
              <p14:nvPr/>
            </p14:nvContentPartPr>
            <p14:xfrm>
              <a:off x="-1161503" y="884931"/>
              <a:ext cx="360" cy="360"/>
            </p14:xfrm>
          </p:contentPart>
        </mc:Choice>
        <mc:Fallback>
          <p:pic>
            <p:nvPicPr>
              <p:cNvPr id="8" name="Ink 7">
                <a:extLst>
                  <a:ext uri="{FF2B5EF4-FFF2-40B4-BE49-F238E27FC236}">
                    <a16:creationId xmlns:a16="http://schemas.microsoft.com/office/drawing/2014/main" id="{74EB8582-3918-8EBA-8A48-72995EF59D93}"/>
                  </a:ext>
                </a:extLst>
              </p:cNvPr>
              <p:cNvPicPr/>
              <p:nvPr/>
            </p:nvPicPr>
            <p:blipFill>
              <a:blip r:embed="rId3"/>
              <a:stretch>
                <a:fillRect/>
              </a:stretch>
            </p:blipFill>
            <p:spPr>
              <a:xfrm>
                <a:off x="-1167623" y="878811"/>
                <a:ext cx="12600" cy="12600"/>
              </a:xfrm>
              <a:prstGeom prst="rect">
                <a:avLst/>
              </a:prstGeom>
            </p:spPr>
          </p:pic>
        </mc:Fallback>
      </mc:AlternateContent>
      <p:pic>
        <p:nvPicPr>
          <p:cNvPr id="9" name="Picture 4" descr="Better Way - Outline Signpost with One Arrow Stock Illustration ...">
            <a:extLst>
              <a:ext uri="{FF2B5EF4-FFF2-40B4-BE49-F238E27FC236}">
                <a16:creationId xmlns:a16="http://schemas.microsoft.com/office/drawing/2014/main" id="{4025D3FF-FB61-36A7-317C-38B13A3FA2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2970" y="455612"/>
            <a:ext cx="4905829" cy="1144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68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867FF-84D4-3634-F2C0-E6EC61AF61B6}"/>
              </a:ext>
            </a:extLst>
          </p:cNvPr>
          <p:cNvSpPr>
            <a:spLocks noGrp="1"/>
          </p:cNvSpPr>
          <p:nvPr>
            <p:ph type="title"/>
          </p:nvPr>
        </p:nvSpPr>
        <p:spPr/>
        <p:txBody>
          <a:bodyPr/>
          <a:lstStyle/>
          <a:p>
            <a:r>
              <a:rPr lang="en-GB" dirty="0"/>
              <a:t>(Back to the Dentist)</a:t>
            </a:r>
          </a:p>
        </p:txBody>
      </p:sp>
      <p:sp>
        <p:nvSpPr>
          <p:cNvPr id="3" name="Content Placeholder 2">
            <a:extLst>
              <a:ext uri="{FF2B5EF4-FFF2-40B4-BE49-F238E27FC236}">
                <a16:creationId xmlns:a16="http://schemas.microsoft.com/office/drawing/2014/main" id="{74BC4B26-8107-5C06-A656-8051BC5D2720}"/>
              </a:ext>
            </a:extLst>
          </p:cNvPr>
          <p:cNvSpPr>
            <a:spLocks noGrp="1"/>
          </p:cNvSpPr>
          <p:nvPr>
            <p:ph idx="1"/>
          </p:nvPr>
        </p:nvSpPr>
        <p:spPr/>
        <p:txBody>
          <a:bodyPr/>
          <a:lstStyle/>
          <a:p>
            <a:pPr marL="0" indent="0" algn="just">
              <a:buNone/>
            </a:pPr>
            <a:endParaRPr lang="en-GB" sz="2400" i="1" dirty="0"/>
          </a:p>
          <a:p>
            <a:pPr marL="0" indent="0" algn="just">
              <a:buNone/>
            </a:pPr>
            <a:r>
              <a:rPr lang="en-GB" sz="2400" i="1" dirty="0"/>
              <a:t>“If a dentist is asked to treat a patient’s tooth and, on looking into the latter’s mouth, he notices that an adjacent tooth is in need of treatment, it is his duty to warn the patient accordingly. So too, if in the course of carrying out instructions within his area of competence a lawyer notices or ought to notice a problem or risk for the client </a:t>
            </a:r>
            <a:r>
              <a:rPr lang="en-GB" sz="2400" b="1" i="1" dirty="0">
                <a:solidFill>
                  <a:srgbClr val="FF0000"/>
                </a:solidFill>
              </a:rPr>
              <a:t>of which it is reasonable to assume the client may not be aware</a:t>
            </a:r>
            <a:r>
              <a:rPr lang="en-GB" sz="2400" i="1" dirty="0"/>
              <a:t>, the lawyer must warn him</a:t>
            </a:r>
            <a:r>
              <a:rPr lang="en-GB" sz="2400" dirty="0"/>
              <a:t>.”</a:t>
            </a:r>
          </a:p>
          <a:p>
            <a:pPr marL="0" indent="0" algn="just">
              <a:buNone/>
            </a:pPr>
            <a:endParaRPr lang="en-GB" sz="2400" dirty="0"/>
          </a:p>
          <a:p>
            <a:pPr marL="0" indent="0" algn="just">
              <a:buNone/>
            </a:pPr>
            <a:r>
              <a:rPr lang="en-GB" sz="2400" b="1" i="1" dirty="0"/>
              <a:t>Credit Lyonnais v Russell Jones &amp; Walker</a:t>
            </a:r>
            <a:r>
              <a:rPr lang="en-GB" sz="2400" b="1" dirty="0"/>
              <a:t> </a:t>
            </a:r>
            <a:r>
              <a:rPr lang="en-GB" sz="2400" dirty="0"/>
              <a:t>[2002] EWHC 1310</a:t>
            </a:r>
          </a:p>
          <a:p>
            <a:pPr marL="0" indent="0">
              <a:buNone/>
            </a:pPr>
            <a:endParaRPr lang="en-GB" dirty="0"/>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25035630-A9CA-864E-9A37-9735538C2E0D}"/>
                  </a:ext>
                </a:extLst>
              </p14:cNvPr>
              <p14:cNvContentPartPr/>
              <p14:nvPr/>
            </p14:nvContentPartPr>
            <p14:xfrm>
              <a:off x="3816937" y="3932691"/>
              <a:ext cx="360" cy="360"/>
            </p14:xfrm>
          </p:contentPart>
        </mc:Choice>
        <mc:Fallback>
          <p:pic>
            <p:nvPicPr>
              <p:cNvPr id="4" name="Ink 3">
                <a:extLst>
                  <a:ext uri="{FF2B5EF4-FFF2-40B4-BE49-F238E27FC236}">
                    <a16:creationId xmlns:a16="http://schemas.microsoft.com/office/drawing/2014/main" id="{25035630-A9CA-864E-9A37-9735538C2E0D}"/>
                  </a:ext>
                </a:extLst>
              </p:cNvPr>
              <p:cNvPicPr/>
              <p:nvPr/>
            </p:nvPicPr>
            <p:blipFill>
              <a:blip r:embed="rId3"/>
              <a:stretch>
                <a:fillRect/>
              </a:stretch>
            </p:blipFill>
            <p:spPr>
              <a:xfrm>
                <a:off x="3810817" y="3926571"/>
                <a:ext cx="12600" cy="12600"/>
              </a:xfrm>
              <a:prstGeom prst="rect">
                <a:avLst/>
              </a:prstGeom>
            </p:spPr>
          </p:pic>
        </mc:Fallback>
      </mc:AlternateContent>
    </p:spTree>
    <p:extLst>
      <p:ext uri="{BB962C8B-B14F-4D97-AF65-F5344CB8AC3E}">
        <p14:creationId xmlns:p14="http://schemas.microsoft.com/office/powerpoint/2010/main" val="42672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58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1507-2155-B639-6000-074A0BE4C297}"/>
              </a:ext>
            </a:extLst>
          </p:cNvPr>
          <p:cNvSpPr>
            <a:spLocks noGrp="1"/>
          </p:cNvSpPr>
          <p:nvPr>
            <p:ph type="title"/>
          </p:nvPr>
        </p:nvSpPr>
        <p:spPr>
          <a:xfrm>
            <a:off x="838200" y="365125"/>
            <a:ext cx="10515600" cy="1325563"/>
          </a:xfrm>
        </p:spPr>
        <p:txBody>
          <a:bodyPr anchor="ctr">
            <a:normAutofit/>
          </a:bodyPr>
          <a:lstStyle/>
          <a:p>
            <a:r>
              <a:rPr lang="en-GB" dirty="0"/>
              <a:t>Agenda</a:t>
            </a:r>
          </a:p>
        </p:txBody>
      </p:sp>
      <p:sp>
        <p:nvSpPr>
          <p:cNvPr id="3" name="Content Placeholder 2">
            <a:extLst>
              <a:ext uri="{FF2B5EF4-FFF2-40B4-BE49-F238E27FC236}">
                <a16:creationId xmlns:a16="http://schemas.microsoft.com/office/drawing/2014/main" id="{FE1BC27A-9AFF-9AAC-DE69-7AC04CFF2DD2}"/>
              </a:ext>
            </a:extLst>
          </p:cNvPr>
          <p:cNvSpPr>
            <a:spLocks noGrp="1"/>
          </p:cNvSpPr>
          <p:nvPr>
            <p:ph sz="half" idx="1"/>
          </p:nvPr>
        </p:nvSpPr>
        <p:spPr>
          <a:xfrm>
            <a:off x="838200" y="1825625"/>
            <a:ext cx="5181600" cy="4351338"/>
          </a:xfrm>
        </p:spPr>
        <p:txBody>
          <a:bodyPr>
            <a:normAutofit/>
          </a:bodyPr>
          <a:lstStyle/>
          <a:p>
            <a:r>
              <a:rPr lang="en-GB" sz="2400" dirty="0"/>
              <a:t>What is the  “duty to warn” ?</a:t>
            </a:r>
          </a:p>
          <a:p>
            <a:r>
              <a:rPr lang="en-GB" sz="2400" dirty="0"/>
              <a:t>Drawing the line: legal risk v commercial risk</a:t>
            </a:r>
          </a:p>
          <a:p>
            <a:r>
              <a:rPr lang="en-GB" sz="2400" dirty="0"/>
              <a:t>Inexperienced and Vulnerable clients – an exception?</a:t>
            </a:r>
          </a:p>
          <a:p>
            <a:r>
              <a:rPr lang="en-GB" sz="2400" dirty="0"/>
              <a:t>Is there a better way?</a:t>
            </a:r>
          </a:p>
        </p:txBody>
      </p:sp>
      <p:pic>
        <p:nvPicPr>
          <p:cNvPr id="1026" name="Picture 2" descr="Meeting Cartoon #8879 - ANDERTOONS">
            <a:extLst>
              <a:ext uri="{FF2B5EF4-FFF2-40B4-BE49-F238E27FC236}">
                <a16:creationId xmlns:a16="http://schemas.microsoft.com/office/drawing/2014/main" id="{FF965246-736C-1954-A758-8383AC4E2A9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58303" y="708025"/>
            <a:ext cx="4351338" cy="4351338"/>
          </a:xfrm>
          <a:prstGeom prst="rect">
            <a:avLst/>
          </a:prstGeom>
          <a:solidFill>
            <a:srgbClr val="FFFFFF"/>
          </a:solidFill>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46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BC056-C6F3-7BFB-C0CC-4758992C9C0B}"/>
              </a:ext>
            </a:extLst>
          </p:cNvPr>
          <p:cNvSpPr>
            <a:spLocks noGrp="1"/>
          </p:cNvSpPr>
          <p:nvPr>
            <p:ph type="title"/>
          </p:nvPr>
        </p:nvSpPr>
        <p:spPr/>
        <p:txBody>
          <a:bodyPr/>
          <a:lstStyle/>
          <a:p>
            <a:r>
              <a:rPr lang="en-GB" dirty="0"/>
              <a:t>The “Duty to Warn”</a:t>
            </a:r>
          </a:p>
        </p:txBody>
      </p:sp>
      <p:sp>
        <p:nvSpPr>
          <p:cNvPr id="3" name="Content Placeholder 2">
            <a:extLst>
              <a:ext uri="{FF2B5EF4-FFF2-40B4-BE49-F238E27FC236}">
                <a16:creationId xmlns:a16="http://schemas.microsoft.com/office/drawing/2014/main" id="{9C7FF9D5-1841-EB88-B202-A465A84AEE32}"/>
              </a:ext>
            </a:extLst>
          </p:cNvPr>
          <p:cNvSpPr>
            <a:spLocks noGrp="1"/>
          </p:cNvSpPr>
          <p:nvPr>
            <p:ph idx="1"/>
          </p:nvPr>
        </p:nvSpPr>
        <p:spPr/>
        <p:txBody>
          <a:bodyPr/>
          <a:lstStyle/>
          <a:p>
            <a:pPr marL="0" indent="0" algn="just">
              <a:buNone/>
            </a:pPr>
            <a:endParaRPr lang="en-GB" i="1" dirty="0"/>
          </a:p>
          <a:p>
            <a:pPr marL="0" indent="0" algn="just">
              <a:buNone/>
            </a:pPr>
            <a:r>
              <a:rPr lang="en-GB" i="1" dirty="0"/>
              <a:t>“… </a:t>
            </a:r>
            <a:r>
              <a:rPr lang="en-GB" sz="2400" i="1" dirty="0"/>
              <a:t>If a dentist is asked to treat a patient’s tooth and, on looking into the latter’s mouth, he notices that an adjacent tooth is in need of treatment, it is his duty to warn the patient accordingly. So too, if in the course of carrying out instructions within his area of competence a lawyer notices </a:t>
            </a:r>
            <a:r>
              <a:rPr lang="en-GB" sz="2400" b="1" i="1" dirty="0">
                <a:solidFill>
                  <a:srgbClr val="FF0000"/>
                </a:solidFill>
              </a:rPr>
              <a:t>or ought to notice </a:t>
            </a:r>
            <a:r>
              <a:rPr lang="en-GB" sz="2400" i="1" dirty="0"/>
              <a:t>a problem or risk for the client of which it is reasonable to assume the client may not be aware, the lawyer must warn him</a:t>
            </a:r>
            <a:r>
              <a:rPr lang="en-GB" sz="2400" dirty="0"/>
              <a:t>.”</a:t>
            </a:r>
          </a:p>
          <a:p>
            <a:pPr algn="just"/>
            <a:endParaRPr lang="en-GB" sz="2400" dirty="0"/>
          </a:p>
          <a:p>
            <a:pPr marL="0" indent="0" algn="just">
              <a:buNone/>
            </a:pPr>
            <a:r>
              <a:rPr lang="en-GB" sz="2400" b="1" i="1" dirty="0"/>
              <a:t>Credit Lyonnais v Russell Jones &amp; Walker</a:t>
            </a:r>
            <a:r>
              <a:rPr lang="en-GB" sz="2400" b="1" dirty="0"/>
              <a:t> </a:t>
            </a:r>
            <a:r>
              <a:rPr lang="en-GB" sz="2400" dirty="0"/>
              <a:t>[2002] EWHC 1310</a:t>
            </a:r>
          </a:p>
        </p:txBody>
      </p:sp>
      <p:pic>
        <p:nvPicPr>
          <p:cNvPr id="2050" name="Picture 2">
            <a:extLst>
              <a:ext uri="{FF2B5EF4-FFF2-40B4-BE49-F238E27FC236}">
                <a16:creationId xmlns:a16="http://schemas.microsoft.com/office/drawing/2014/main" id="{93A7C9D6-CA15-C644-AEC8-22E914AEB8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2171" y="480103"/>
            <a:ext cx="2354943" cy="17374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1027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9D11F-1535-03E6-EEAB-56C18AF95EC8}"/>
              </a:ext>
            </a:extLst>
          </p:cNvPr>
          <p:cNvSpPr>
            <a:spLocks noGrp="1"/>
          </p:cNvSpPr>
          <p:nvPr>
            <p:ph type="title"/>
          </p:nvPr>
        </p:nvSpPr>
        <p:spPr/>
        <p:txBody>
          <a:bodyPr/>
          <a:lstStyle/>
          <a:p>
            <a:r>
              <a:rPr lang="en-GB" dirty="0"/>
              <a:t>The Classic Statement</a:t>
            </a:r>
          </a:p>
        </p:txBody>
      </p:sp>
      <p:sp>
        <p:nvSpPr>
          <p:cNvPr id="3" name="Content Placeholder 2">
            <a:extLst>
              <a:ext uri="{FF2B5EF4-FFF2-40B4-BE49-F238E27FC236}">
                <a16:creationId xmlns:a16="http://schemas.microsoft.com/office/drawing/2014/main" id="{9852A9A9-E92F-4166-0D4C-343F2336DAA6}"/>
              </a:ext>
            </a:extLst>
          </p:cNvPr>
          <p:cNvSpPr>
            <a:spLocks noGrp="1"/>
          </p:cNvSpPr>
          <p:nvPr>
            <p:ph idx="1"/>
          </p:nvPr>
        </p:nvSpPr>
        <p:spPr/>
        <p:txBody>
          <a:bodyPr>
            <a:normAutofit/>
          </a:bodyPr>
          <a:lstStyle/>
          <a:p>
            <a:pPr algn="just" fontAlgn="auto"/>
            <a:r>
              <a:rPr lang="en-GB" sz="2400" dirty="0"/>
              <a:t>“(</a:t>
            </a:r>
            <a:r>
              <a:rPr lang="en-GB" sz="2400" dirty="0" err="1"/>
              <a:t>i</a:t>
            </a:r>
            <a:r>
              <a:rPr lang="en-GB" sz="2400" dirty="0"/>
              <a:t>)  A solicitor’s contractual duty is to carry out the tasks which the client has instructed and the solicitor has agreed to undertake.</a:t>
            </a:r>
          </a:p>
          <a:p>
            <a:pPr algn="just" fontAlgn="auto"/>
            <a:r>
              <a:rPr lang="en-GB" sz="2400" dirty="0"/>
              <a:t>(ii)  It is implicit in the solicitor’s retainer that he/she will proffer advice which is </a:t>
            </a:r>
            <a:r>
              <a:rPr lang="en-GB" sz="2400" b="1" dirty="0">
                <a:solidFill>
                  <a:srgbClr val="FF0000"/>
                </a:solidFill>
              </a:rPr>
              <a:t>reasonably incidental </a:t>
            </a:r>
            <a:r>
              <a:rPr lang="en-GB" sz="2400" dirty="0"/>
              <a:t>to the work that he/she is carrying out.</a:t>
            </a:r>
          </a:p>
          <a:p>
            <a:pPr algn="just" fontAlgn="auto"/>
            <a:r>
              <a:rPr lang="en-GB" sz="2400" dirty="0"/>
              <a:t>(iii)  In determining what advice is reasonably incidental, it is necessary to have regard to all the circumstances of the case, including the character and experience of the client.</a:t>
            </a:r>
          </a:p>
          <a:p>
            <a:pPr marL="0" indent="0" algn="just" fontAlgn="auto">
              <a:buNone/>
            </a:pPr>
            <a:endParaRPr lang="en-GB" sz="2400" b="1" i="1" dirty="0"/>
          </a:p>
          <a:p>
            <a:pPr marL="0" indent="0" algn="just" fontAlgn="auto">
              <a:buNone/>
            </a:pPr>
            <a:r>
              <a:rPr lang="en-GB" sz="2400" b="1" i="1" dirty="0"/>
              <a:t>Minkin v Landsberg </a:t>
            </a:r>
            <a:r>
              <a:rPr lang="en-GB" sz="2400" dirty="0"/>
              <a:t>[2015] EWCA </a:t>
            </a:r>
            <a:r>
              <a:rPr lang="en-GB" sz="2400" dirty="0" err="1"/>
              <a:t>Civ</a:t>
            </a:r>
            <a:r>
              <a:rPr lang="en-GB" sz="2400" dirty="0"/>
              <a:t> 1152, [38]</a:t>
            </a:r>
          </a:p>
          <a:p>
            <a:endParaRPr lang="en-GB" dirty="0"/>
          </a:p>
        </p:txBody>
      </p:sp>
    </p:spTree>
    <p:extLst>
      <p:ext uri="{BB962C8B-B14F-4D97-AF65-F5344CB8AC3E}">
        <p14:creationId xmlns:p14="http://schemas.microsoft.com/office/powerpoint/2010/main" val="661738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F1C76-5E56-5E64-9E31-478181051CC1}"/>
              </a:ext>
            </a:extLst>
          </p:cNvPr>
          <p:cNvSpPr>
            <a:spLocks noGrp="1"/>
          </p:cNvSpPr>
          <p:nvPr>
            <p:ph type="title"/>
          </p:nvPr>
        </p:nvSpPr>
        <p:spPr>
          <a:xfrm>
            <a:off x="449944" y="365125"/>
            <a:ext cx="10903856" cy="1325563"/>
          </a:xfrm>
        </p:spPr>
        <p:txBody>
          <a:bodyPr anchor="ctr">
            <a:normAutofit/>
          </a:bodyPr>
          <a:lstStyle/>
          <a:p>
            <a:r>
              <a:rPr lang="en-GB" dirty="0"/>
              <a:t>Interplay with Retainer</a:t>
            </a:r>
          </a:p>
        </p:txBody>
      </p:sp>
      <p:pic>
        <p:nvPicPr>
          <p:cNvPr id="3078" name="Picture 6" descr="Risk averse, avoid or minimize risk, run away from uncertainty, fear or ...">
            <a:extLst>
              <a:ext uri="{FF2B5EF4-FFF2-40B4-BE49-F238E27FC236}">
                <a16:creationId xmlns:a16="http://schemas.microsoft.com/office/drawing/2014/main" id="{05DE688A-94AF-890E-CE15-017AB31442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954" r="18559" b="-1"/>
          <a:stretch>
            <a:fillRect/>
          </a:stretch>
        </p:blipFill>
        <p:spPr bwMode="auto">
          <a:xfrm>
            <a:off x="8565583" y="1873929"/>
            <a:ext cx="3357901" cy="2819855"/>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AE58C048-4E7B-5F7C-E08D-8A65274F6C83}"/>
              </a:ext>
            </a:extLst>
          </p:cNvPr>
          <p:cNvSpPr>
            <a:spLocks noGrp="1"/>
          </p:cNvSpPr>
          <p:nvPr>
            <p:ph sz="half" idx="2"/>
          </p:nvPr>
        </p:nvSpPr>
        <p:spPr>
          <a:xfrm>
            <a:off x="449944" y="1393371"/>
            <a:ext cx="7852228" cy="4783592"/>
          </a:xfrm>
        </p:spPr>
        <p:txBody>
          <a:bodyPr>
            <a:normAutofit fontScale="92500"/>
          </a:bodyPr>
          <a:lstStyle/>
          <a:p>
            <a:pPr marL="0" indent="0">
              <a:buNone/>
            </a:pPr>
            <a:endParaRPr lang="en-GB" sz="1800" i="1" dirty="0"/>
          </a:p>
          <a:p>
            <a:pPr marL="0" indent="0" algn="just">
              <a:buNone/>
            </a:pPr>
            <a:r>
              <a:rPr lang="en-GB" sz="1800" dirty="0"/>
              <a:t>“…</a:t>
            </a:r>
            <a:r>
              <a:rPr lang="en-GB" sz="2600" i="1" dirty="0"/>
              <a:t>the solicitor’s obligation to bring to the client’s attention risks which become apparent to the solicitor when performing his retainer does not involve the solicitor in doing extra work or in operating outside the scope of his retainer. The risks in question are all matters which come to his attention when performing the tasks the client has instructed him to carry out and which therefore as part of his duty of care he must make the client aware of</a:t>
            </a:r>
            <a:r>
              <a:rPr lang="en-GB" sz="2600" dirty="0"/>
              <a:t>.”</a:t>
            </a:r>
            <a:endParaRPr lang="en-GB" sz="2600" i="1" dirty="0"/>
          </a:p>
          <a:p>
            <a:pPr marL="0" indent="0" algn="just">
              <a:buNone/>
            </a:pPr>
            <a:endParaRPr lang="en-GB" sz="2600" b="1" i="1" dirty="0"/>
          </a:p>
          <a:p>
            <a:pPr marL="0" indent="0" algn="just">
              <a:buNone/>
            </a:pPr>
            <a:r>
              <a:rPr lang="en-GB" sz="2600" b="1" i="1" dirty="0"/>
              <a:t>Lyons v Fox Williams LLP</a:t>
            </a:r>
            <a:r>
              <a:rPr lang="en-GB" sz="2600" b="1" dirty="0"/>
              <a:t> </a:t>
            </a:r>
            <a:r>
              <a:rPr lang="en-GB" sz="2600" dirty="0"/>
              <a:t>[2018] EWCA </a:t>
            </a:r>
            <a:r>
              <a:rPr lang="en-GB" sz="2600" dirty="0" err="1"/>
              <a:t>Civ</a:t>
            </a:r>
            <a:r>
              <a:rPr lang="en-GB" sz="2600" dirty="0"/>
              <a:t> 2347, [41]</a:t>
            </a:r>
          </a:p>
          <a:p>
            <a:endParaRPr lang="en-GB" sz="1800" dirty="0"/>
          </a:p>
        </p:txBody>
      </p:sp>
    </p:spTree>
    <p:extLst>
      <p:ext uri="{BB962C8B-B14F-4D97-AF65-F5344CB8AC3E}">
        <p14:creationId xmlns:p14="http://schemas.microsoft.com/office/powerpoint/2010/main" val="1617057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417D9-75AF-6BF3-EBE2-B2FB0CC99D12}"/>
              </a:ext>
            </a:extLst>
          </p:cNvPr>
          <p:cNvSpPr>
            <a:spLocks noGrp="1"/>
          </p:cNvSpPr>
          <p:nvPr>
            <p:ph type="title"/>
          </p:nvPr>
        </p:nvSpPr>
        <p:spPr>
          <a:xfrm>
            <a:off x="838200" y="365125"/>
            <a:ext cx="10515600" cy="1325563"/>
          </a:xfrm>
        </p:spPr>
        <p:txBody>
          <a:bodyPr anchor="ctr">
            <a:normAutofit/>
          </a:bodyPr>
          <a:lstStyle/>
          <a:p>
            <a:r>
              <a:rPr lang="en-GB" dirty="0"/>
              <a:t>Examples</a:t>
            </a:r>
          </a:p>
        </p:txBody>
      </p:sp>
      <p:sp>
        <p:nvSpPr>
          <p:cNvPr id="3" name="Content Placeholder 2">
            <a:extLst>
              <a:ext uri="{FF2B5EF4-FFF2-40B4-BE49-F238E27FC236}">
                <a16:creationId xmlns:a16="http://schemas.microsoft.com/office/drawing/2014/main" id="{366D7CE8-CCEA-FA3A-D332-EC5D3E331487}"/>
              </a:ext>
            </a:extLst>
          </p:cNvPr>
          <p:cNvSpPr>
            <a:spLocks noGrp="1"/>
          </p:cNvSpPr>
          <p:nvPr>
            <p:ph sz="half" idx="1"/>
          </p:nvPr>
        </p:nvSpPr>
        <p:spPr>
          <a:xfrm>
            <a:off x="838200" y="1792288"/>
            <a:ext cx="4975096" cy="4486275"/>
          </a:xfrm>
        </p:spPr>
        <p:txBody>
          <a:bodyPr>
            <a:normAutofit/>
          </a:bodyPr>
          <a:lstStyle/>
          <a:p>
            <a:pPr algn="just"/>
            <a:r>
              <a:rPr lang="en-GB" sz="2400" b="1" i="1" dirty="0"/>
              <a:t>Credit Lyonnais SA v Russell Jones &amp; Walker (A Firm)</a:t>
            </a:r>
            <a:r>
              <a:rPr lang="en-GB" sz="2400" b="1" dirty="0"/>
              <a:t> </a:t>
            </a:r>
            <a:r>
              <a:rPr lang="en-GB" sz="2400" dirty="0"/>
              <a:t>[2002] EWHC 1310 (Ch); [2003] PNLR 2</a:t>
            </a:r>
          </a:p>
          <a:p>
            <a:pPr marL="0" indent="0" algn="just">
              <a:buNone/>
            </a:pPr>
            <a:endParaRPr lang="en-GB" sz="2400" dirty="0"/>
          </a:p>
          <a:p>
            <a:pPr algn="just"/>
            <a:r>
              <a:rPr lang="en-GB" sz="2400" dirty="0"/>
              <a:t>Contrast the decision in </a:t>
            </a:r>
            <a:r>
              <a:rPr lang="en-GB" sz="2400" b="1" i="1" dirty="0"/>
              <a:t>Minkin</a:t>
            </a:r>
            <a:r>
              <a:rPr lang="en-GB" sz="2400" i="1" dirty="0"/>
              <a:t> </a:t>
            </a:r>
            <a:r>
              <a:rPr lang="en-GB" sz="2400" dirty="0"/>
              <a:t>with </a:t>
            </a:r>
            <a:r>
              <a:rPr lang="en-GB" sz="2400" b="1" i="1" dirty="0"/>
              <a:t>Lewis v </a:t>
            </a:r>
            <a:r>
              <a:rPr lang="en-GB" sz="2400" b="1" i="1" dirty="0" err="1"/>
              <a:t>Cunningtons</a:t>
            </a:r>
            <a:r>
              <a:rPr lang="en-GB" sz="2400" b="1" i="1" dirty="0"/>
              <a:t> Solicitors</a:t>
            </a:r>
            <a:r>
              <a:rPr lang="en-GB" sz="2400" dirty="0"/>
              <a:t> [2023] EWHC 822 (KB)7</a:t>
            </a:r>
          </a:p>
          <a:p>
            <a:pPr marL="0" indent="0">
              <a:buNone/>
            </a:pPr>
            <a:endParaRPr lang="en-GB" dirty="0"/>
          </a:p>
        </p:txBody>
      </p:sp>
      <p:pic>
        <p:nvPicPr>
          <p:cNvPr id="4098" name="Picture 2" descr="Cartoons I Drew: Risk Assessment">
            <a:extLst>
              <a:ext uri="{FF2B5EF4-FFF2-40B4-BE49-F238E27FC236}">
                <a16:creationId xmlns:a16="http://schemas.microsoft.com/office/drawing/2014/main" id="{8AB1A726-5EFD-72CD-6243-BBE9B4E697A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78705" y="1059543"/>
            <a:ext cx="4768589" cy="4310744"/>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342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F02B8-C2B9-F0BE-B7FA-AE6D93920140}"/>
              </a:ext>
            </a:extLst>
          </p:cNvPr>
          <p:cNvSpPr>
            <a:spLocks noGrp="1"/>
          </p:cNvSpPr>
          <p:nvPr>
            <p:ph type="title"/>
          </p:nvPr>
        </p:nvSpPr>
        <p:spPr/>
        <p:txBody>
          <a:bodyPr/>
          <a:lstStyle/>
          <a:p>
            <a:r>
              <a:rPr lang="en-GB" dirty="0"/>
              <a:t>“Commercial Risks”</a:t>
            </a:r>
          </a:p>
        </p:txBody>
      </p:sp>
      <p:sp>
        <p:nvSpPr>
          <p:cNvPr id="3" name="Content Placeholder 2">
            <a:extLst>
              <a:ext uri="{FF2B5EF4-FFF2-40B4-BE49-F238E27FC236}">
                <a16:creationId xmlns:a16="http://schemas.microsoft.com/office/drawing/2014/main" id="{3575A315-8ADA-4B6C-671D-D34787FE2C26}"/>
              </a:ext>
            </a:extLst>
          </p:cNvPr>
          <p:cNvSpPr>
            <a:spLocks noGrp="1"/>
          </p:cNvSpPr>
          <p:nvPr>
            <p:ph idx="1"/>
          </p:nvPr>
        </p:nvSpPr>
        <p:spPr/>
        <p:txBody>
          <a:bodyPr>
            <a:normAutofit/>
          </a:bodyPr>
          <a:lstStyle/>
          <a:p>
            <a:pPr marL="0" indent="0" algn="just">
              <a:buNone/>
            </a:pPr>
            <a:endParaRPr lang="en-GB" i="1" dirty="0"/>
          </a:p>
          <a:p>
            <a:pPr marL="0" indent="0" algn="just">
              <a:buNone/>
            </a:pPr>
            <a:r>
              <a:rPr lang="en-GB" i="1" dirty="0"/>
              <a:t>“</a:t>
            </a:r>
            <a:r>
              <a:rPr lang="en-GB" sz="2400" i="1" dirty="0"/>
              <a:t>When a client in full command of his faculties and apparently aware of what he is doing seeks the assistance of a solicitor in the carrying out of a particular transaction, that solicitor is under no duty whether before or after accepting instructions to go beyond those instructions  by proffering unsought advice on the wisdom of the transaction. To hold otherwise could impose intolerable burdens on solicitors”</a:t>
            </a:r>
          </a:p>
          <a:p>
            <a:pPr marL="0" indent="0">
              <a:buNone/>
            </a:pPr>
            <a:endParaRPr lang="en-GB" sz="2400" dirty="0"/>
          </a:p>
          <a:p>
            <a:pPr marL="0" indent="0">
              <a:buNone/>
            </a:pPr>
            <a:r>
              <a:rPr lang="en-GB" sz="2400" b="1" i="1" dirty="0"/>
              <a:t>Clarke Boyce v Mouat </a:t>
            </a:r>
            <a:r>
              <a:rPr lang="en-GB" sz="2400" dirty="0"/>
              <a:t>[1994] 1 AC 428, page 437</a:t>
            </a:r>
            <a:endParaRPr lang="en-GB" sz="2400" dirty="0">
              <a:highlight>
                <a:srgbClr val="FFFF00"/>
              </a:highlight>
            </a:endParaRPr>
          </a:p>
        </p:txBody>
      </p:sp>
    </p:spTree>
    <p:extLst>
      <p:ext uri="{BB962C8B-B14F-4D97-AF65-F5344CB8AC3E}">
        <p14:creationId xmlns:p14="http://schemas.microsoft.com/office/powerpoint/2010/main" val="2254599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33C6-F163-DDC1-2063-CFA2FF8E311E}"/>
              </a:ext>
            </a:extLst>
          </p:cNvPr>
          <p:cNvSpPr>
            <a:spLocks noGrp="1"/>
          </p:cNvSpPr>
          <p:nvPr>
            <p:ph type="title"/>
          </p:nvPr>
        </p:nvSpPr>
        <p:spPr/>
        <p:txBody>
          <a:bodyPr/>
          <a:lstStyle/>
          <a:p>
            <a:r>
              <a:rPr lang="en-GB" dirty="0"/>
              <a:t>Illustration</a:t>
            </a:r>
          </a:p>
        </p:txBody>
      </p:sp>
      <p:sp>
        <p:nvSpPr>
          <p:cNvPr id="3" name="Content Placeholder 2">
            <a:extLst>
              <a:ext uri="{FF2B5EF4-FFF2-40B4-BE49-F238E27FC236}">
                <a16:creationId xmlns:a16="http://schemas.microsoft.com/office/drawing/2014/main" id="{28F40F0D-BEFD-8ADD-7A97-3760DF1A1A2F}"/>
              </a:ext>
            </a:extLst>
          </p:cNvPr>
          <p:cNvSpPr>
            <a:spLocks noGrp="1"/>
          </p:cNvSpPr>
          <p:nvPr>
            <p:ph idx="1"/>
          </p:nvPr>
        </p:nvSpPr>
        <p:spPr>
          <a:xfrm>
            <a:off x="838200" y="1825625"/>
            <a:ext cx="10515600" cy="641804"/>
          </a:xfrm>
        </p:spPr>
        <p:txBody>
          <a:bodyPr>
            <a:normAutofit/>
          </a:bodyPr>
          <a:lstStyle/>
          <a:p>
            <a:pPr marL="0" indent="0">
              <a:buNone/>
            </a:pPr>
            <a:r>
              <a:rPr lang="en-GB" sz="2400" b="1" i="1" dirty="0"/>
              <a:t>Football League v Edge Ellison </a:t>
            </a:r>
            <a:r>
              <a:rPr lang="en-GB" sz="2400" dirty="0"/>
              <a:t>[2006] EWHC 1462 (Ch)</a:t>
            </a:r>
          </a:p>
        </p:txBody>
      </p:sp>
      <p:pic>
        <p:nvPicPr>
          <p:cNvPr id="5124" name="Picture 4" descr="Wisdom Cartoon # 8146 - ANDERTOONS">
            <a:extLst>
              <a:ext uri="{FF2B5EF4-FFF2-40B4-BE49-F238E27FC236}">
                <a16:creationId xmlns:a16="http://schemas.microsoft.com/office/drawing/2014/main" id="{1466E6DD-1315-6718-200D-DDB9F486A6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3371" y="2434131"/>
            <a:ext cx="7431315" cy="42787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5904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4C4EA-C94E-C691-DF38-06EF876F92D6}"/>
              </a:ext>
            </a:extLst>
          </p:cNvPr>
          <p:cNvSpPr>
            <a:spLocks noGrp="1"/>
          </p:cNvSpPr>
          <p:nvPr>
            <p:ph type="title"/>
          </p:nvPr>
        </p:nvSpPr>
        <p:spPr/>
        <p:txBody>
          <a:bodyPr/>
          <a:lstStyle/>
          <a:p>
            <a:r>
              <a:rPr lang="en-GB" dirty="0"/>
              <a:t>Drawing the line</a:t>
            </a:r>
          </a:p>
        </p:txBody>
      </p:sp>
      <p:sp>
        <p:nvSpPr>
          <p:cNvPr id="3" name="Content Placeholder 2">
            <a:extLst>
              <a:ext uri="{FF2B5EF4-FFF2-40B4-BE49-F238E27FC236}">
                <a16:creationId xmlns:a16="http://schemas.microsoft.com/office/drawing/2014/main" id="{DBA7923D-9079-2BCD-7630-E2BC65656157}"/>
              </a:ext>
            </a:extLst>
          </p:cNvPr>
          <p:cNvSpPr>
            <a:spLocks noGrp="1"/>
          </p:cNvSpPr>
          <p:nvPr>
            <p:ph idx="1"/>
          </p:nvPr>
        </p:nvSpPr>
        <p:spPr>
          <a:xfrm>
            <a:off x="838200" y="2177143"/>
            <a:ext cx="10515600" cy="3999820"/>
          </a:xfrm>
        </p:spPr>
        <p:txBody>
          <a:bodyPr>
            <a:normAutofit/>
          </a:bodyPr>
          <a:lstStyle/>
          <a:p>
            <a:pPr algn="just"/>
            <a:r>
              <a:rPr lang="en-GB" sz="2400" b="1" i="1" dirty="0"/>
              <a:t>County Personnel v </a:t>
            </a:r>
            <a:r>
              <a:rPr lang="en-GB" sz="2400" b="1" i="1" dirty="0" err="1"/>
              <a:t>Pulvers</a:t>
            </a:r>
            <a:r>
              <a:rPr lang="en-GB" sz="2400" b="1" dirty="0"/>
              <a:t> </a:t>
            </a:r>
            <a:r>
              <a:rPr lang="en-GB" sz="2400" dirty="0"/>
              <a:t>[1987] 1 All ER 289 </a:t>
            </a:r>
          </a:p>
          <a:p>
            <a:pPr marL="0" indent="0" algn="just">
              <a:buNone/>
            </a:pPr>
            <a:endParaRPr lang="en-GB" sz="2400" i="1" dirty="0"/>
          </a:p>
          <a:p>
            <a:pPr marL="0" indent="0" algn="just">
              <a:buNone/>
            </a:pPr>
            <a:r>
              <a:rPr lang="en-GB" sz="2400" i="1" dirty="0"/>
              <a:t>“I cannot accept the distinction drawn between legal consequences and financial implications, because in this case the significance of the legal consequences lay in the financial implications</a:t>
            </a:r>
            <a:r>
              <a:rPr lang="en-GB" sz="2400" dirty="0"/>
              <a:t>.”</a:t>
            </a:r>
          </a:p>
          <a:p>
            <a:pPr marL="0" indent="0" algn="just">
              <a:buNone/>
            </a:pPr>
            <a:endParaRPr lang="en-GB" sz="2400" dirty="0"/>
          </a:p>
          <a:p>
            <a:pPr algn="just"/>
            <a:r>
              <a:rPr lang="en-GB" sz="2400" dirty="0"/>
              <a:t>Contrast with:  </a:t>
            </a:r>
            <a:r>
              <a:rPr lang="en-GB" sz="2400" b="1" i="1" dirty="0"/>
              <a:t>Reeves v </a:t>
            </a:r>
            <a:r>
              <a:rPr lang="en-GB" sz="2400" b="1" i="1" dirty="0" err="1"/>
              <a:t>Thrings</a:t>
            </a:r>
            <a:r>
              <a:rPr lang="en-GB" sz="2400" b="1" i="1" dirty="0"/>
              <a:t> &amp; Long </a:t>
            </a:r>
            <a:r>
              <a:rPr lang="en-GB" sz="2400" dirty="0"/>
              <a:t>[1996] PNLR 265</a:t>
            </a:r>
          </a:p>
          <a:p>
            <a:pPr marL="0" indent="0" algn="just">
              <a:buNone/>
            </a:pPr>
            <a:endParaRPr lang="en-GB" sz="2400" dirty="0"/>
          </a:p>
          <a:p>
            <a:pPr algn="just"/>
            <a:r>
              <a:rPr lang="en-GB" sz="2400" b="1" i="1" dirty="0" err="1"/>
              <a:t>Luffeorm</a:t>
            </a:r>
            <a:r>
              <a:rPr lang="en-GB" sz="2400" b="1" i="1" dirty="0"/>
              <a:t> and Kitsons </a:t>
            </a:r>
            <a:r>
              <a:rPr lang="en-GB" sz="2400" dirty="0"/>
              <a:t>[2015] PNLR 30</a:t>
            </a:r>
          </a:p>
          <a:p>
            <a:endParaRPr lang="en-GB" dirty="0"/>
          </a:p>
          <a:p>
            <a:endParaRPr lang="en-GB" dirty="0"/>
          </a:p>
        </p:txBody>
      </p:sp>
      <p:sp>
        <p:nvSpPr>
          <p:cNvPr id="4" name="AutoShape 2" descr="Image result for cartoon - drawing a line">
            <a:extLst>
              <a:ext uri="{FF2B5EF4-FFF2-40B4-BE49-F238E27FC236}">
                <a16:creationId xmlns:a16="http://schemas.microsoft.com/office/drawing/2014/main" id="{2381FEA3-424D-0EA5-F67E-F13DB9AF7AD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152" name="Picture 8" descr="Pencil Line Stock Illustration - Image: 41750486">
            <a:extLst>
              <a:ext uri="{FF2B5EF4-FFF2-40B4-BE49-F238E27FC236}">
                <a16:creationId xmlns:a16="http://schemas.microsoft.com/office/drawing/2014/main" id="{883B6975-C38D-AC0C-FD9D-8C25CA939F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41335" y="660173"/>
            <a:ext cx="1812465" cy="20610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83754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fb168fa-fc27-422e-8f8f-45341d353547">
      <Terms xmlns="http://schemas.microsoft.com/office/infopath/2007/PartnerControls"/>
    </lcf76f155ced4ddcb4097134ff3c332f>
    <TaxCatchAll xmlns="34e02924-d4b4-43de-b578-3943917ebf1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7E232E9DD75094182BD83B7F18DDF88" ma:contentTypeVersion="15" ma:contentTypeDescription="Create a new document." ma:contentTypeScope="" ma:versionID="0af75c8f70d8adf8a9c593ce604de78f">
  <xsd:schema xmlns:xsd="http://www.w3.org/2001/XMLSchema" xmlns:xs="http://www.w3.org/2001/XMLSchema" xmlns:p="http://schemas.microsoft.com/office/2006/metadata/properties" xmlns:ns2="3fb168fa-fc27-422e-8f8f-45341d353547" xmlns:ns3="34e02924-d4b4-43de-b578-3943917ebf15" targetNamespace="http://schemas.microsoft.com/office/2006/metadata/properties" ma:root="true" ma:fieldsID="3b98a09f3cd4f25fde934699d7f2956c" ns2:_="" ns3:_="">
    <xsd:import namespace="3fb168fa-fc27-422e-8f8f-45341d353547"/>
    <xsd:import namespace="34e02924-d4b4-43de-b578-3943917ebf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b168fa-fc27-422e-8f8f-45341d353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938bf28-da9d-4df6-a5d0-9480a0fa290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02924-d4b4-43de-b578-3943917ebf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29e90b5-8682-4bf9-9ead-5c939ba0ca37}" ma:internalName="TaxCatchAll" ma:showField="CatchAllData" ma:web="34e02924-d4b4-43de-b578-3943917ebf1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9B0A73-CD29-4111-BEC2-03AFE0BDFD5A}">
  <ds:schemaRefs>
    <ds:schemaRef ds:uri="http://schemas.microsoft.com/sharepoint/v3/contenttype/forms"/>
  </ds:schemaRefs>
</ds:datastoreItem>
</file>

<file path=customXml/itemProps2.xml><?xml version="1.0" encoding="utf-8"?>
<ds:datastoreItem xmlns:ds="http://schemas.openxmlformats.org/officeDocument/2006/customXml" ds:itemID="{BDACBD1F-EFDF-4497-9DC0-E4994BC39E85}">
  <ds:schemaRefs>
    <ds:schemaRef ds:uri="http://schemas.microsoft.com/office/2006/metadata/properties"/>
    <ds:schemaRef ds:uri="http://schemas.microsoft.com/office/infopath/2007/PartnerControls"/>
    <ds:schemaRef ds:uri="3fb168fa-fc27-422e-8f8f-45341d353547"/>
    <ds:schemaRef ds:uri="34e02924-d4b4-43de-b578-3943917ebf15"/>
  </ds:schemaRefs>
</ds:datastoreItem>
</file>

<file path=customXml/itemProps3.xml><?xml version="1.0" encoding="utf-8"?>
<ds:datastoreItem xmlns:ds="http://schemas.openxmlformats.org/officeDocument/2006/customXml" ds:itemID="{D4C6E8E3-E19B-462E-ACA1-7C014E31B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b168fa-fc27-422e-8f8f-45341d353547"/>
    <ds:schemaRef ds:uri="34e02924-d4b4-43de-b578-3943917ebf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512</TotalTime>
  <Words>1015</Words>
  <Application>Microsoft Office PowerPoint</Application>
  <PresentationFormat>Widescreen</PresentationFormat>
  <Paragraphs>65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Open Sans</vt:lpstr>
      <vt:lpstr>Office Theme</vt:lpstr>
      <vt:lpstr>The Duty to Warn:    Legal v Commercial Risks</vt:lpstr>
      <vt:lpstr>Agenda</vt:lpstr>
      <vt:lpstr>The “Duty to Warn”</vt:lpstr>
      <vt:lpstr>The Classic Statement</vt:lpstr>
      <vt:lpstr>Interplay with Retainer</vt:lpstr>
      <vt:lpstr>Examples</vt:lpstr>
      <vt:lpstr>“Commercial Risks”</vt:lpstr>
      <vt:lpstr>Illustration</vt:lpstr>
      <vt:lpstr>Drawing the line</vt:lpstr>
      <vt:lpstr>Inexperienced Clients &amp; Disastrous Ventures</vt:lpstr>
      <vt:lpstr>A recent example…</vt:lpstr>
      <vt:lpstr>A better way? </vt:lpstr>
      <vt:lpstr>(Back to the Dentist)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Gerrard</dc:creator>
  <cp:lastModifiedBy>Holly Doyle</cp:lastModifiedBy>
  <cp:revision>3</cp:revision>
  <dcterms:created xsi:type="dcterms:W3CDTF">2024-11-05T09:00:16Z</dcterms:created>
  <dcterms:modified xsi:type="dcterms:W3CDTF">2025-10-09T15:14:55Z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0x01010027E232E9DD75094182BD83B7F18DDF88</vt:lpwstr>
  </property>
  <property fmtid="{D5CDD505-2E9C-101B-9397-08002B2CF9AE}" pid="3" name="MediaServiceImageTags">
    <vt:lpwstr/>
  </property>
</Properties>
</file>