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A82F9D-83BF-4B08-B6E9-7AC345A16904}" v="27" dt="2025-10-05T18:17:40.1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94626"/>
  </p:normalViewPr>
  <p:slideViewPr>
    <p:cSldViewPr snapToGrid="0">
      <p:cViewPr varScale="1">
        <p:scale>
          <a:sx n="61" d="100"/>
          <a:sy n="61" d="100"/>
        </p:scale>
        <p:origin x="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 Jagasia" userId="1128f82b-3adf-44bb-bec5-4c035d6924b7" providerId="ADAL" clId="{DE738126-D4AF-42D0-AF77-51A55D5C84EA}"/>
    <pc:docChg chg="custSel delSld modSld">
      <pc:chgData name="Jay Jagasia" userId="1128f82b-3adf-44bb-bec5-4c035d6924b7" providerId="ADAL" clId="{DE738126-D4AF-42D0-AF77-51A55D5C84EA}" dt="2025-10-05T18:17:40.168" v="10329" actId="14100"/>
      <pc:docMkLst>
        <pc:docMk/>
      </pc:docMkLst>
      <pc:sldChg chg="modSp mod">
        <pc:chgData name="Jay Jagasia" userId="1128f82b-3adf-44bb-bec5-4c035d6924b7" providerId="ADAL" clId="{DE738126-D4AF-42D0-AF77-51A55D5C84EA}" dt="2025-10-05T09:38:54.470" v="113" actId="20577"/>
        <pc:sldMkLst>
          <pc:docMk/>
          <pc:sldMk cId="163302962" sldId="256"/>
        </pc:sldMkLst>
        <pc:spChg chg="mod">
          <ac:chgData name="Jay Jagasia" userId="1128f82b-3adf-44bb-bec5-4c035d6924b7" providerId="ADAL" clId="{DE738126-D4AF-42D0-AF77-51A55D5C84EA}" dt="2025-10-05T09:38:29.709" v="80" actId="20577"/>
          <ac:spMkLst>
            <pc:docMk/>
            <pc:sldMk cId="163302962" sldId="256"/>
            <ac:spMk id="2" creationId="{27B8CE71-6800-2DE8-1F72-E2F6D253FF1F}"/>
          </ac:spMkLst>
        </pc:spChg>
        <pc:spChg chg="mod">
          <ac:chgData name="Jay Jagasia" userId="1128f82b-3adf-44bb-bec5-4c035d6924b7" providerId="ADAL" clId="{DE738126-D4AF-42D0-AF77-51A55D5C84EA}" dt="2025-10-05T09:38:54.470" v="113" actId="20577"/>
          <ac:spMkLst>
            <pc:docMk/>
            <pc:sldMk cId="163302962" sldId="256"/>
            <ac:spMk id="3" creationId="{ACD94A62-A5C7-C88E-1186-9EAB905A3AD3}"/>
          </ac:spMkLst>
        </pc:spChg>
      </pc:sldChg>
      <pc:sldChg chg="addSp delSp modSp mod">
        <pc:chgData name="Jay Jagasia" userId="1128f82b-3adf-44bb-bec5-4c035d6924b7" providerId="ADAL" clId="{DE738126-D4AF-42D0-AF77-51A55D5C84EA}" dt="2025-10-05T09:54:21.335" v="166" actId="20577"/>
        <pc:sldMkLst>
          <pc:docMk/>
          <pc:sldMk cId="1974227404" sldId="257"/>
        </pc:sldMkLst>
        <pc:spChg chg="mod">
          <ac:chgData name="Jay Jagasia" userId="1128f82b-3adf-44bb-bec5-4c035d6924b7" providerId="ADAL" clId="{DE738126-D4AF-42D0-AF77-51A55D5C84EA}" dt="2025-10-05T09:54:21.335" v="166" actId="20577"/>
          <ac:spMkLst>
            <pc:docMk/>
            <pc:sldMk cId="1974227404" sldId="257"/>
            <ac:spMk id="2" creationId="{0D5F0F97-DCBF-A7BF-D26F-AB1541213F63}"/>
          </ac:spMkLst>
        </pc:spChg>
        <pc:spChg chg="add del mod">
          <ac:chgData name="Jay Jagasia" userId="1128f82b-3adf-44bb-bec5-4c035d6924b7" providerId="ADAL" clId="{DE738126-D4AF-42D0-AF77-51A55D5C84EA}" dt="2025-10-05T09:52:29.749" v="145"/>
          <ac:spMkLst>
            <pc:docMk/>
            <pc:sldMk cId="1974227404" sldId="257"/>
            <ac:spMk id="4" creationId="{E1183E38-2572-A9A0-C77E-FF8081AB46BA}"/>
          </ac:spMkLst>
        </pc:spChg>
        <pc:picChg chg="del">
          <ac:chgData name="Jay Jagasia" userId="1128f82b-3adf-44bb-bec5-4c035d6924b7" providerId="ADAL" clId="{DE738126-D4AF-42D0-AF77-51A55D5C84EA}" dt="2025-10-05T09:52:20.538" v="144" actId="478"/>
          <ac:picMkLst>
            <pc:docMk/>
            <pc:sldMk cId="1974227404" sldId="257"/>
            <ac:picMk id="5" creationId="{989D3707-8197-0803-7D98-0BF1FE48D184}"/>
          </ac:picMkLst>
        </pc:picChg>
        <pc:picChg chg="add mod">
          <ac:chgData name="Jay Jagasia" userId="1128f82b-3adf-44bb-bec5-4c035d6924b7" providerId="ADAL" clId="{DE738126-D4AF-42D0-AF77-51A55D5C84EA}" dt="2025-10-05T09:52:58.497" v="148" actId="1076"/>
          <ac:picMkLst>
            <pc:docMk/>
            <pc:sldMk cId="1974227404" sldId="257"/>
            <ac:picMk id="1026" creationId="{FD4F7E8D-D710-A555-B908-D79404C852CF}"/>
          </ac:picMkLst>
        </pc:picChg>
      </pc:sldChg>
      <pc:sldChg chg="modSp mod">
        <pc:chgData name="Jay Jagasia" userId="1128f82b-3adf-44bb-bec5-4c035d6924b7" providerId="ADAL" clId="{DE738126-D4AF-42D0-AF77-51A55D5C84EA}" dt="2025-10-05T10:29:30.134" v="1740" actId="20577"/>
        <pc:sldMkLst>
          <pc:docMk/>
          <pc:sldMk cId="1394842462" sldId="258"/>
        </pc:sldMkLst>
        <pc:spChg chg="mod">
          <ac:chgData name="Jay Jagasia" userId="1128f82b-3adf-44bb-bec5-4c035d6924b7" providerId="ADAL" clId="{DE738126-D4AF-42D0-AF77-51A55D5C84EA}" dt="2025-10-05T10:06:48.273" v="985" actId="20577"/>
          <ac:spMkLst>
            <pc:docMk/>
            <pc:sldMk cId="1394842462" sldId="258"/>
            <ac:spMk id="2" creationId="{618A5379-1D09-17D1-469E-0EE365E23AB2}"/>
          </ac:spMkLst>
        </pc:spChg>
        <pc:spChg chg="mod">
          <ac:chgData name="Jay Jagasia" userId="1128f82b-3adf-44bb-bec5-4c035d6924b7" providerId="ADAL" clId="{DE738126-D4AF-42D0-AF77-51A55D5C84EA}" dt="2025-10-05T10:29:30.134" v="1740" actId="20577"/>
          <ac:spMkLst>
            <pc:docMk/>
            <pc:sldMk cId="1394842462" sldId="258"/>
            <ac:spMk id="3" creationId="{76AF7E33-E4D0-6CE1-29D5-772158175835}"/>
          </ac:spMkLst>
        </pc:spChg>
      </pc:sldChg>
      <pc:sldChg chg="modSp mod">
        <pc:chgData name="Jay Jagasia" userId="1128f82b-3adf-44bb-bec5-4c035d6924b7" providerId="ADAL" clId="{DE738126-D4AF-42D0-AF77-51A55D5C84EA}" dt="2025-10-05T11:55:54.306" v="2828" actId="27636"/>
        <pc:sldMkLst>
          <pc:docMk/>
          <pc:sldMk cId="3797978516" sldId="259"/>
        </pc:sldMkLst>
        <pc:spChg chg="mod">
          <ac:chgData name="Jay Jagasia" userId="1128f82b-3adf-44bb-bec5-4c035d6924b7" providerId="ADAL" clId="{DE738126-D4AF-42D0-AF77-51A55D5C84EA}" dt="2025-10-05T10:07:46.615" v="1068" actId="20577"/>
          <ac:spMkLst>
            <pc:docMk/>
            <pc:sldMk cId="3797978516" sldId="259"/>
            <ac:spMk id="2" creationId="{2349DEFD-541C-EBD5-E6C0-13ACA0C0CBA7}"/>
          </ac:spMkLst>
        </pc:spChg>
        <pc:spChg chg="mod">
          <ac:chgData name="Jay Jagasia" userId="1128f82b-3adf-44bb-bec5-4c035d6924b7" providerId="ADAL" clId="{DE738126-D4AF-42D0-AF77-51A55D5C84EA}" dt="2025-10-05T11:55:54.306" v="2828" actId="27636"/>
          <ac:spMkLst>
            <pc:docMk/>
            <pc:sldMk cId="3797978516" sldId="259"/>
            <ac:spMk id="3" creationId="{87F1D7D4-79BA-FF90-F3AB-C311A5AC3F0D}"/>
          </ac:spMkLst>
        </pc:spChg>
      </pc:sldChg>
      <pc:sldChg chg="addSp delSp modSp mod">
        <pc:chgData name="Jay Jagasia" userId="1128f82b-3adf-44bb-bec5-4c035d6924b7" providerId="ADAL" clId="{DE738126-D4AF-42D0-AF77-51A55D5C84EA}" dt="2025-10-05T12:06:52.279" v="3172" actId="114"/>
        <pc:sldMkLst>
          <pc:docMk/>
          <pc:sldMk cId="1732576752" sldId="260"/>
        </pc:sldMkLst>
        <pc:spChg chg="mod">
          <ac:chgData name="Jay Jagasia" userId="1128f82b-3adf-44bb-bec5-4c035d6924b7" providerId="ADAL" clId="{DE738126-D4AF-42D0-AF77-51A55D5C84EA}" dt="2025-10-05T11:56:50.662" v="2865" actId="20577"/>
          <ac:spMkLst>
            <pc:docMk/>
            <pc:sldMk cId="1732576752" sldId="260"/>
            <ac:spMk id="2" creationId="{BD8DA93A-7044-5F51-42C1-EFFFD13802A5}"/>
          </ac:spMkLst>
        </pc:spChg>
        <pc:spChg chg="add mod">
          <ac:chgData name="Jay Jagasia" userId="1128f82b-3adf-44bb-bec5-4c035d6924b7" providerId="ADAL" clId="{DE738126-D4AF-42D0-AF77-51A55D5C84EA}" dt="2025-10-05T12:06:52.279" v="3172" actId="114"/>
          <ac:spMkLst>
            <pc:docMk/>
            <pc:sldMk cId="1732576752" sldId="260"/>
            <ac:spMk id="4" creationId="{1D252286-75D8-111B-AB1D-A673BC4C7679}"/>
          </ac:spMkLst>
        </pc:spChg>
        <pc:spChg chg="add">
          <ac:chgData name="Jay Jagasia" userId="1128f82b-3adf-44bb-bec5-4c035d6924b7" providerId="ADAL" clId="{DE738126-D4AF-42D0-AF77-51A55D5C84EA}" dt="2025-10-05T12:06:32.723" v="3166"/>
          <ac:spMkLst>
            <pc:docMk/>
            <pc:sldMk cId="1732576752" sldId="260"/>
            <ac:spMk id="6" creationId="{D7D48792-35B4-1923-7E56-E170FEB567F4}"/>
          </ac:spMkLst>
        </pc:spChg>
        <pc:picChg chg="del">
          <ac:chgData name="Jay Jagasia" userId="1128f82b-3adf-44bb-bec5-4c035d6924b7" providerId="ADAL" clId="{DE738126-D4AF-42D0-AF77-51A55D5C84EA}" dt="2025-10-05T11:56:54.010" v="2866" actId="478"/>
          <ac:picMkLst>
            <pc:docMk/>
            <pc:sldMk cId="1732576752" sldId="260"/>
            <ac:picMk id="5" creationId="{85A13AB2-DC95-B0F0-7E35-2C7C1747DCCA}"/>
          </ac:picMkLst>
        </pc:picChg>
      </pc:sldChg>
      <pc:sldChg chg="modSp mod">
        <pc:chgData name="Jay Jagasia" userId="1128f82b-3adf-44bb-bec5-4c035d6924b7" providerId="ADAL" clId="{DE738126-D4AF-42D0-AF77-51A55D5C84EA}" dt="2025-10-05T18:08:35.853" v="10295" actId="20577"/>
        <pc:sldMkLst>
          <pc:docMk/>
          <pc:sldMk cId="2808846984" sldId="261"/>
        </pc:sldMkLst>
        <pc:spChg chg="mod">
          <ac:chgData name="Jay Jagasia" userId="1128f82b-3adf-44bb-bec5-4c035d6924b7" providerId="ADAL" clId="{DE738126-D4AF-42D0-AF77-51A55D5C84EA}" dt="2025-10-05T12:11:33.533" v="3277" actId="20577"/>
          <ac:spMkLst>
            <pc:docMk/>
            <pc:sldMk cId="2808846984" sldId="261"/>
            <ac:spMk id="2" creationId="{C56D4B67-3E04-F648-F4C1-D14FFF175D0D}"/>
          </ac:spMkLst>
        </pc:spChg>
        <pc:spChg chg="mod">
          <ac:chgData name="Jay Jagasia" userId="1128f82b-3adf-44bb-bec5-4c035d6924b7" providerId="ADAL" clId="{DE738126-D4AF-42D0-AF77-51A55D5C84EA}" dt="2025-10-05T18:08:35.853" v="10295" actId="20577"/>
          <ac:spMkLst>
            <pc:docMk/>
            <pc:sldMk cId="2808846984" sldId="261"/>
            <ac:spMk id="3" creationId="{563811F3-3F12-1999-C20B-14DE1F16B559}"/>
          </ac:spMkLst>
        </pc:spChg>
      </pc:sldChg>
      <pc:sldChg chg="modSp mod">
        <pc:chgData name="Jay Jagasia" userId="1128f82b-3adf-44bb-bec5-4c035d6924b7" providerId="ADAL" clId="{DE738126-D4AF-42D0-AF77-51A55D5C84EA}" dt="2025-10-05T13:01:48.824" v="5257" actId="20577"/>
        <pc:sldMkLst>
          <pc:docMk/>
          <pc:sldMk cId="4059384647" sldId="262"/>
        </pc:sldMkLst>
        <pc:spChg chg="mod">
          <ac:chgData name="Jay Jagasia" userId="1128f82b-3adf-44bb-bec5-4c035d6924b7" providerId="ADAL" clId="{DE738126-D4AF-42D0-AF77-51A55D5C84EA}" dt="2025-10-05T12:34:39.580" v="4446" actId="20577"/>
          <ac:spMkLst>
            <pc:docMk/>
            <pc:sldMk cId="4059384647" sldId="262"/>
            <ac:spMk id="2" creationId="{399D91B3-586D-1463-DAEF-B73A2B71AAD1}"/>
          </ac:spMkLst>
        </pc:spChg>
        <pc:spChg chg="mod">
          <ac:chgData name="Jay Jagasia" userId="1128f82b-3adf-44bb-bec5-4c035d6924b7" providerId="ADAL" clId="{DE738126-D4AF-42D0-AF77-51A55D5C84EA}" dt="2025-10-05T13:01:48.824" v="5257" actId="20577"/>
          <ac:spMkLst>
            <pc:docMk/>
            <pc:sldMk cId="4059384647" sldId="262"/>
            <ac:spMk id="3" creationId="{97CB88EC-F439-6311-D927-1942F76F3EC6}"/>
          </ac:spMkLst>
        </pc:spChg>
      </pc:sldChg>
      <pc:sldChg chg="modSp mod">
        <pc:chgData name="Jay Jagasia" userId="1128f82b-3adf-44bb-bec5-4c035d6924b7" providerId="ADAL" clId="{DE738126-D4AF-42D0-AF77-51A55D5C84EA}" dt="2025-10-05T12:53:39.403" v="5168" actId="113"/>
        <pc:sldMkLst>
          <pc:docMk/>
          <pc:sldMk cId="8157338" sldId="263"/>
        </pc:sldMkLst>
        <pc:spChg chg="mod">
          <ac:chgData name="Jay Jagasia" userId="1128f82b-3adf-44bb-bec5-4c035d6924b7" providerId="ADAL" clId="{DE738126-D4AF-42D0-AF77-51A55D5C84EA}" dt="2025-10-05T12:48:42.971" v="5161" actId="20577"/>
          <ac:spMkLst>
            <pc:docMk/>
            <pc:sldMk cId="8157338" sldId="263"/>
            <ac:spMk id="2" creationId="{F79734F4-D8BD-043D-0C6C-24A15F82EAE1}"/>
          </ac:spMkLst>
        </pc:spChg>
        <pc:spChg chg="mod">
          <ac:chgData name="Jay Jagasia" userId="1128f82b-3adf-44bb-bec5-4c035d6924b7" providerId="ADAL" clId="{DE738126-D4AF-42D0-AF77-51A55D5C84EA}" dt="2025-10-05T12:53:39.403" v="5168" actId="113"/>
          <ac:spMkLst>
            <pc:docMk/>
            <pc:sldMk cId="8157338" sldId="263"/>
            <ac:spMk id="3" creationId="{36250F99-48B4-26F4-6B92-BBC6FB6AA50B}"/>
          </ac:spMkLst>
        </pc:spChg>
      </pc:sldChg>
      <pc:sldChg chg="addSp modSp mod">
        <pc:chgData name="Jay Jagasia" userId="1128f82b-3adf-44bb-bec5-4c035d6924b7" providerId="ADAL" clId="{DE738126-D4AF-42D0-AF77-51A55D5C84EA}" dt="2025-10-05T13:41:01.954" v="6247" actId="1076"/>
        <pc:sldMkLst>
          <pc:docMk/>
          <pc:sldMk cId="2778581226" sldId="264"/>
        </pc:sldMkLst>
        <pc:spChg chg="mod">
          <ac:chgData name="Jay Jagasia" userId="1128f82b-3adf-44bb-bec5-4c035d6924b7" providerId="ADAL" clId="{DE738126-D4AF-42D0-AF77-51A55D5C84EA}" dt="2025-10-05T13:33:16.964" v="6138" actId="20577"/>
          <ac:spMkLst>
            <pc:docMk/>
            <pc:sldMk cId="2778581226" sldId="264"/>
            <ac:spMk id="2" creationId="{6359EBDD-331F-6749-C47B-46DAEA5FA992}"/>
          </ac:spMkLst>
        </pc:spChg>
        <pc:spChg chg="mod">
          <ac:chgData name="Jay Jagasia" userId="1128f82b-3adf-44bb-bec5-4c035d6924b7" providerId="ADAL" clId="{DE738126-D4AF-42D0-AF77-51A55D5C84EA}" dt="2025-10-05T13:41:01.954" v="6247" actId="1076"/>
          <ac:spMkLst>
            <pc:docMk/>
            <pc:sldMk cId="2778581226" sldId="264"/>
            <ac:spMk id="3" creationId="{AF368F29-CEDD-83D9-D056-AB504440ADB0}"/>
          </ac:spMkLst>
        </pc:spChg>
        <pc:spChg chg="add">
          <ac:chgData name="Jay Jagasia" userId="1128f82b-3adf-44bb-bec5-4c035d6924b7" providerId="ADAL" clId="{DE738126-D4AF-42D0-AF77-51A55D5C84EA}" dt="2025-10-05T13:30:55.378" v="6087"/>
          <ac:spMkLst>
            <pc:docMk/>
            <pc:sldMk cId="2778581226" sldId="264"/>
            <ac:spMk id="4" creationId="{D9F5DB35-A5B3-C9B2-934A-0B7FEC48B1A7}"/>
          </ac:spMkLst>
        </pc:spChg>
      </pc:sldChg>
      <pc:sldChg chg="addSp delSp modSp mod">
        <pc:chgData name="Jay Jagasia" userId="1128f82b-3adf-44bb-bec5-4c035d6924b7" providerId="ADAL" clId="{DE738126-D4AF-42D0-AF77-51A55D5C84EA}" dt="2025-10-05T13:46:56.424" v="6303" actId="255"/>
        <pc:sldMkLst>
          <pc:docMk/>
          <pc:sldMk cId="2449571459" sldId="265"/>
        </pc:sldMkLst>
        <pc:spChg chg="mod">
          <ac:chgData name="Jay Jagasia" userId="1128f82b-3adf-44bb-bec5-4c035d6924b7" providerId="ADAL" clId="{DE738126-D4AF-42D0-AF77-51A55D5C84EA}" dt="2025-10-05T13:46:22.430" v="6296" actId="20577"/>
          <ac:spMkLst>
            <pc:docMk/>
            <pc:sldMk cId="2449571459" sldId="265"/>
            <ac:spMk id="2" creationId="{23291CC2-8CE6-8315-614E-5A52FCE9F6D1}"/>
          </ac:spMkLst>
        </pc:spChg>
        <pc:spChg chg="add mod">
          <ac:chgData name="Jay Jagasia" userId="1128f82b-3adf-44bb-bec5-4c035d6924b7" providerId="ADAL" clId="{DE738126-D4AF-42D0-AF77-51A55D5C84EA}" dt="2025-10-05T13:46:56.424" v="6303" actId="255"/>
          <ac:spMkLst>
            <pc:docMk/>
            <pc:sldMk cId="2449571459" sldId="265"/>
            <ac:spMk id="4" creationId="{21ED7092-B1DE-F6F6-3EDF-90A36D61EDF8}"/>
          </ac:spMkLst>
        </pc:spChg>
        <pc:picChg chg="del">
          <ac:chgData name="Jay Jagasia" userId="1128f82b-3adf-44bb-bec5-4c035d6924b7" providerId="ADAL" clId="{DE738126-D4AF-42D0-AF77-51A55D5C84EA}" dt="2025-10-05T13:46:26.652" v="6297" actId="478"/>
          <ac:picMkLst>
            <pc:docMk/>
            <pc:sldMk cId="2449571459" sldId="265"/>
            <ac:picMk id="5" creationId="{AFD86F44-A92C-E906-5EB0-7A335E436B23}"/>
          </ac:picMkLst>
        </pc:picChg>
      </pc:sldChg>
      <pc:sldChg chg="modSp mod">
        <pc:chgData name="Jay Jagasia" userId="1128f82b-3adf-44bb-bec5-4c035d6924b7" providerId="ADAL" clId="{DE738126-D4AF-42D0-AF77-51A55D5C84EA}" dt="2025-10-05T17:12:24.228" v="8173" actId="20577"/>
        <pc:sldMkLst>
          <pc:docMk/>
          <pc:sldMk cId="663750961" sldId="266"/>
        </pc:sldMkLst>
        <pc:spChg chg="mod">
          <ac:chgData name="Jay Jagasia" userId="1128f82b-3adf-44bb-bec5-4c035d6924b7" providerId="ADAL" clId="{DE738126-D4AF-42D0-AF77-51A55D5C84EA}" dt="2025-10-05T13:54:55.985" v="6450" actId="20577"/>
          <ac:spMkLst>
            <pc:docMk/>
            <pc:sldMk cId="663750961" sldId="266"/>
            <ac:spMk id="2" creationId="{BD9B4E2E-5667-60EA-DDA6-CD1E8A473BC0}"/>
          </ac:spMkLst>
        </pc:spChg>
        <pc:spChg chg="mod">
          <ac:chgData name="Jay Jagasia" userId="1128f82b-3adf-44bb-bec5-4c035d6924b7" providerId="ADAL" clId="{DE738126-D4AF-42D0-AF77-51A55D5C84EA}" dt="2025-10-05T17:12:24.228" v="8173" actId="20577"/>
          <ac:spMkLst>
            <pc:docMk/>
            <pc:sldMk cId="663750961" sldId="266"/>
            <ac:spMk id="3" creationId="{8CFE45BC-0B1F-59CC-3A21-B8C05FB51FD5}"/>
          </ac:spMkLst>
        </pc:spChg>
      </pc:sldChg>
      <pc:sldChg chg="addSp delSp modSp mod">
        <pc:chgData name="Jay Jagasia" userId="1128f82b-3adf-44bb-bec5-4c035d6924b7" providerId="ADAL" clId="{DE738126-D4AF-42D0-AF77-51A55D5C84EA}" dt="2025-10-05T16:47:11.675" v="7568" actId="20577"/>
        <pc:sldMkLst>
          <pc:docMk/>
          <pc:sldMk cId="4181076846" sldId="267"/>
        </pc:sldMkLst>
        <pc:spChg chg="mod">
          <ac:chgData name="Jay Jagasia" userId="1128f82b-3adf-44bb-bec5-4c035d6924b7" providerId="ADAL" clId="{DE738126-D4AF-42D0-AF77-51A55D5C84EA}" dt="2025-10-05T16:38:15.020" v="7010" actId="20577"/>
          <ac:spMkLst>
            <pc:docMk/>
            <pc:sldMk cId="4181076846" sldId="267"/>
            <ac:spMk id="2" creationId="{B0749042-1448-F469-EEBF-D6E91815A0C3}"/>
          </ac:spMkLst>
        </pc:spChg>
        <pc:spChg chg="add mod">
          <ac:chgData name="Jay Jagasia" userId="1128f82b-3adf-44bb-bec5-4c035d6924b7" providerId="ADAL" clId="{DE738126-D4AF-42D0-AF77-51A55D5C84EA}" dt="2025-10-05T16:47:11.675" v="7568" actId="20577"/>
          <ac:spMkLst>
            <pc:docMk/>
            <pc:sldMk cId="4181076846" sldId="267"/>
            <ac:spMk id="4" creationId="{7AF437E1-AA25-87E4-4BC2-08117B708E96}"/>
          </ac:spMkLst>
        </pc:spChg>
        <pc:picChg chg="del">
          <ac:chgData name="Jay Jagasia" userId="1128f82b-3adf-44bb-bec5-4c035d6924b7" providerId="ADAL" clId="{DE738126-D4AF-42D0-AF77-51A55D5C84EA}" dt="2025-10-05T16:38:17.870" v="7011" actId="478"/>
          <ac:picMkLst>
            <pc:docMk/>
            <pc:sldMk cId="4181076846" sldId="267"/>
            <ac:picMk id="5" creationId="{73BC2503-9ACF-5818-92DA-7EC355F38FD5}"/>
          </ac:picMkLst>
        </pc:picChg>
      </pc:sldChg>
      <pc:sldChg chg="modSp mod">
        <pc:chgData name="Jay Jagasia" userId="1128f82b-3adf-44bb-bec5-4c035d6924b7" providerId="ADAL" clId="{DE738126-D4AF-42D0-AF77-51A55D5C84EA}" dt="2025-10-05T18:12:57.156" v="10303" actId="20577"/>
        <pc:sldMkLst>
          <pc:docMk/>
          <pc:sldMk cId="3604966029" sldId="268"/>
        </pc:sldMkLst>
        <pc:spChg chg="mod">
          <ac:chgData name="Jay Jagasia" userId="1128f82b-3adf-44bb-bec5-4c035d6924b7" providerId="ADAL" clId="{DE738126-D4AF-42D0-AF77-51A55D5C84EA}" dt="2025-10-05T16:47:47.154" v="7612" actId="20577"/>
          <ac:spMkLst>
            <pc:docMk/>
            <pc:sldMk cId="3604966029" sldId="268"/>
            <ac:spMk id="2" creationId="{F4909A94-7FE2-8111-5350-8C6CBFEA9F5A}"/>
          </ac:spMkLst>
        </pc:spChg>
        <pc:spChg chg="mod">
          <ac:chgData name="Jay Jagasia" userId="1128f82b-3adf-44bb-bec5-4c035d6924b7" providerId="ADAL" clId="{DE738126-D4AF-42D0-AF77-51A55D5C84EA}" dt="2025-10-05T18:12:57.156" v="10303" actId="20577"/>
          <ac:spMkLst>
            <pc:docMk/>
            <pc:sldMk cId="3604966029" sldId="268"/>
            <ac:spMk id="3" creationId="{B526FB67-0719-EB6A-6E8B-B6E2938859F3}"/>
          </ac:spMkLst>
        </pc:spChg>
      </pc:sldChg>
      <pc:sldChg chg="modSp mod">
        <pc:chgData name="Jay Jagasia" userId="1128f82b-3adf-44bb-bec5-4c035d6924b7" providerId="ADAL" clId="{DE738126-D4AF-42D0-AF77-51A55D5C84EA}" dt="2025-10-05T17:32:49.251" v="9062" actId="20577"/>
        <pc:sldMkLst>
          <pc:docMk/>
          <pc:sldMk cId="3505592097" sldId="269"/>
        </pc:sldMkLst>
        <pc:spChg chg="mod">
          <ac:chgData name="Jay Jagasia" userId="1128f82b-3adf-44bb-bec5-4c035d6924b7" providerId="ADAL" clId="{DE738126-D4AF-42D0-AF77-51A55D5C84EA}" dt="2025-10-05T17:17:18.627" v="8258" actId="20577"/>
          <ac:spMkLst>
            <pc:docMk/>
            <pc:sldMk cId="3505592097" sldId="269"/>
            <ac:spMk id="2" creationId="{D5730A09-D152-DAA8-4CFB-E92001A56347}"/>
          </ac:spMkLst>
        </pc:spChg>
        <pc:spChg chg="mod">
          <ac:chgData name="Jay Jagasia" userId="1128f82b-3adf-44bb-bec5-4c035d6924b7" providerId="ADAL" clId="{DE738126-D4AF-42D0-AF77-51A55D5C84EA}" dt="2025-10-05T17:32:49.251" v="9062" actId="20577"/>
          <ac:spMkLst>
            <pc:docMk/>
            <pc:sldMk cId="3505592097" sldId="269"/>
            <ac:spMk id="3" creationId="{9CF8F588-8FAF-B562-835A-B2B550C78730}"/>
          </ac:spMkLst>
        </pc:spChg>
      </pc:sldChg>
      <pc:sldChg chg="addSp delSp modSp mod modClrScheme chgLayout">
        <pc:chgData name="Jay Jagasia" userId="1128f82b-3adf-44bb-bec5-4c035d6924b7" providerId="ADAL" clId="{DE738126-D4AF-42D0-AF77-51A55D5C84EA}" dt="2025-10-05T18:14:39.371" v="10320" actId="14100"/>
        <pc:sldMkLst>
          <pc:docMk/>
          <pc:sldMk cId="477529149" sldId="270"/>
        </pc:sldMkLst>
        <pc:spChg chg="mod">
          <ac:chgData name="Jay Jagasia" userId="1128f82b-3adf-44bb-bec5-4c035d6924b7" providerId="ADAL" clId="{DE738126-D4AF-42D0-AF77-51A55D5C84EA}" dt="2025-10-05T17:37:48.657" v="9161" actId="26606"/>
          <ac:spMkLst>
            <pc:docMk/>
            <pc:sldMk cId="477529149" sldId="270"/>
            <ac:spMk id="2" creationId="{9A29E511-CBE6-D6BA-9ED1-04115D9EC087}"/>
          </ac:spMkLst>
        </pc:spChg>
        <pc:spChg chg="del mod">
          <ac:chgData name="Jay Jagasia" userId="1128f82b-3adf-44bb-bec5-4c035d6924b7" providerId="ADAL" clId="{DE738126-D4AF-42D0-AF77-51A55D5C84EA}" dt="2025-10-05T17:36:11.308" v="9144"/>
          <ac:spMkLst>
            <pc:docMk/>
            <pc:sldMk cId="477529149" sldId="270"/>
            <ac:spMk id="3" creationId="{580F9E65-2E97-A8CC-632A-DFE3D85E6B47}"/>
          </ac:spMkLst>
        </pc:spChg>
        <pc:spChg chg="add mod">
          <ac:chgData name="Jay Jagasia" userId="1128f82b-3adf-44bb-bec5-4c035d6924b7" providerId="ADAL" clId="{DE738126-D4AF-42D0-AF77-51A55D5C84EA}" dt="2025-10-05T18:14:39.371" v="10320" actId="14100"/>
          <ac:spMkLst>
            <pc:docMk/>
            <pc:sldMk cId="477529149" sldId="270"/>
            <ac:spMk id="4103" creationId="{D5AB5B35-4528-1EB9-E840-9037C00122A0}"/>
          </ac:spMkLst>
        </pc:spChg>
        <pc:picChg chg="add mod">
          <ac:chgData name="Jay Jagasia" userId="1128f82b-3adf-44bb-bec5-4c035d6924b7" providerId="ADAL" clId="{DE738126-D4AF-42D0-AF77-51A55D5C84EA}" dt="2025-10-05T17:37:48.657" v="9161" actId="26606"/>
          <ac:picMkLst>
            <pc:docMk/>
            <pc:sldMk cId="477529149" sldId="270"/>
            <ac:picMk id="4098" creationId="{1588C94C-BF0C-C1A4-4AAC-2232EDECC60A}"/>
          </ac:picMkLst>
        </pc:picChg>
      </pc:sldChg>
      <pc:sldChg chg="addSp delSp modSp mod">
        <pc:chgData name="Jay Jagasia" userId="1128f82b-3adf-44bb-bec5-4c035d6924b7" providerId="ADAL" clId="{DE738126-D4AF-42D0-AF77-51A55D5C84EA}" dt="2025-10-05T18:15:21.660" v="10323" actId="20577"/>
        <pc:sldMkLst>
          <pc:docMk/>
          <pc:sldMk cId="683633984" sldId="271"/>
        </pc:sldMkLst>
        <pc:spChg chg="mod">
          <ac:chgData name="Jay Jagasia" userId="1128f82b-3adf-44bb-bec5-4c035d6924b7" providerId="ADAL" clId="{DE738126-D4AF-42D0-AF77-51A55D5C84EA}" dt="2025-10-05T17:59:22.113" v="9670" actId="114"/>
          <ac:spMkLst>
            <pc:docMk/>
            <pc:sldMk cId="683633984" sldId="271"/>
            <ac:spMk id="2" creationId="{A32E659C-1472-7AAB-D3CD-389D119BACEA}"/>
          </ac:spMkLst>
        </pc:spChg>
        <pc:spChg chg="add mod">
          <ac:chgData name="Jay Jagasia" userId="1128f82b-3adf-44bb-bec5-4c035d6924b7" providerId="ADAL" clId="{DE738126-D4AF-42D0-AF77-51A55D5C84EA}" dt="2025-10-05T18:15:21.660" v="10323" actId="20577"/>
          <ac:spMkLst>
            <pc:docMk/>
            <pc:sldMk cId="683633984" sldId="271"/>
            <ac:spMk id="4" creationId="{2A3A37A9-1BA9-ED89-383F-62CDB836B186}"/>
          </ac:spMkLst>
        </pc:spChg>
        <pc:picChg chg="del">
          <ac:chgData name="Jay Jagasia" userId="1128f82b-3adf-44bb-bec5-4c035d6924b7" providerId="ADAL" clId="{DE738126-D4AF-42D0-AF77-51A55D5C84EA}" dt="2025-10-05T17:59:25.682" v="9671" actId="478"/>
          <ac:picMkLst>
            <pc:docMk/>
            <pc:sldMk cId="683633984" sldId="271"/>
            <ac:picMk id="7" creationId="{512249B2-023C-4DD5-22D4-B4F56BA5CBAA}"/>
          </ac:picMkLst>
        </pc:picChg>
      </pc:sldChg>
      <pc:sldChg chg="del">
        <pc:chgData name="Jay Jagasia" userId="1128f82b-3adf-44bb-bec5-4c035d6924b7" providerId="ADAL" clId="{DE738126-D4AF-42D0-AF77-51A55D5C84EA}" dt="2025-10-05T18:16:10.416" v="10325" actId="2696"/>
        <pc:sldMkLst>
          <pc:docMk/>
          <pc:sldMk cId="1984734645" sldId="272"/>
        </pc:sldMkLst>
      </pc:sldChg>
      <pc:sldChg chg="del">
        <pc:chgData name="Jay Jagasia" userId="1128f82b-3adf-44bb-bec5-4c035d6924b7" providerId="ADAL" clId="{DE738126-D4AF-42D0-AF77-51A55D5C84EA}" dt="2025-10-05T18:16:00.280" v="10324" actId="2696"/>
        <pc:sldMkLst>
          <pc:docMk/>
          <pc:sldMk cId="2867129477" sldId="273"/>
        </pc:sldMkLst>
      </pc:sldChg>
      <pc:sldChg chg="del">
        <pc:chgData name="Jay Jagasia" userId="1128f82b-3adf-44bb-bec5-4c035d6924b7" providerId="ADAL" clId="{DE738126-D4AF-42D0-AF77-51A55D5C84EA}" dt="2025-10-05T18:16:00.280" v="10324" actId="2696"/>
        <pc:sldMkLst>
          <pc:docMk/>
          <pc:sldMk cId="4035580293" sldId="274"/>
        </pc:sldMkLst>
      </pc:sldChg>
      <pc:sldChg chg="del">
        <pc:chgData name="Jay Jagasia" userId="1128f82b-3adf-44bb-bec5-4c035d6924b7" providerId="ADAL" clId="{DE738126-D4AF-42D0-AF77-51A55D5C84EA}" dt="2025-10-05T18:16:00.280" v="10324" actId="2696"/>
        <pc:sldMkLst>
          <pc:docMk/>
          <pc:sldMk cId="1675182846" sldId="275"/>
        </pc:sldMkLst>
      </pc:sldChg>
      <pc:sldChg chg="addSp delSp modSp mod">
        <pc:chgData name="Jay Jagasia" userId="1128f82b-3adf-44bb-bec5-4c035d6924b7" providerId="ADAL" clId="{DE738126-D4AF-42D0-AF77-51A55D5C84EA}" dt="2025-10-05T18:17:40.168" v="10329" actId="14100"/>
        <pc:sldMkLst>
          <pc:docMk/>
          <pc:sldMk cId="1045695461" sldId="276"/>
        </pc:sldMkLst>
        <pc:spChg chg="add del mod">
          <ac:chgData name="Jay Jagasia" userId="1128f82b-3adf-44bb-bec5-4c035d6924b7" providerId="ADAL" clId="{DE738126-D4AF-42D0-AF77-51A55D5C84EA}" dt="2025-10-05T18:17:32.173" v="10327"/>
          <ac:spMkLst>
            <pc:docMk/>
            <pc:sldMk cId="1045695461" sldId="276"/>
            <ac:spMk id="4" creationId="{5B3AA507-3500-62DB-315C-F73F3E2A43EE}"/>
          </ac:spMkLst>
        </pc:spChg>
        <pc:picChg chg="del">
          <ac:chgData name="Jay Jagasia" userId="1128f82b-3adf-44bb-bec5-4c035d6924b7" providerId="ADAL" clId="{DE738126-D4AF-42D0-AF77-51A55D5C84EA}" dt="2025-10-05T18:17:24.981" v="10326" actId="478"/>
          <ac:picMkLst>
            <pc:docMk/>
            <pc:sldMk cId="1045695461" sldId="276"/>
            <ac:picMk id="7" creationId="{8693DEAF-03B5-46FC-9EBC-6F36260C769F}"/>
          </ac:picMkLst>
        </pc:picChg>
        <pc:picChg chg="add mod">
          <ac:chgData name="Jay Jagasia" userId="1128f82b-3adf-44bb-bec5-4c035d6924b7" providerId="ADAL" clId="{DE738126-D4AF-42D0-AF77-51A55D5C84EA}" dt="2025-10-05T18:17:40.168" v="10329" actId="14100"/>
          <ac:picMkLst>
            <pc:docMk/>
            <pc:sldMk cId="1045695461" sldId="276"/>
            <ac:picMk id="5122" creationId="{338C0ABB-921F-3E19-FDC1-95A2D2D2A477}"/>
          </ac:picMkLst>
        </pc:picChg>
      </pc:sldChg>
      <pc:sldChg chg="del">
        <pc:chgData name="Jay Jagasia" userId="1128f82b-3adf-44bb-bec5-4c035d6924b7" providerId="ADAL" clId="{DE738126-D4AF-42D0-AF77-51A55D5C84EA}" dt="2025-10-05T18:16:00.280" v="10324" actId="2696"/>
        <pc:sldMkLst>
          <pc:docMk/>
          <pc:sldMk cId="2809550950" sldId="277"/>
        </pc:sldMkLst>
      </pc:sldChg>
      <pc:sldChg chg="del">
        <pc:chgData name="Jay Jagasia" userId="1128f82b-3adf-44bb-bec5-4c035d6924b7" providerId="ADAL" clId="{DE738126-D4AF-42D0-AF77-51A55D5C84EA}" dt="2025-10-05T18:16:00.280" v="10324" actId="2696"/>
        <pc:sldMkLst>
          <pc:docMk/>
          <pc:sldMk cId="2068935163" sldId="278"/>
        </pc:sldMkLst>
      </pc:sldChg>
      <pc:sldChg chg="del">
        <pc:chgData name="Jay Jagasia" userId="1128f82b-3adf-44bb-bec5-4c035d6924b7" providerId="ADAL" clId="{DE738126-D4AF-42D0-AF77-51A55D5C84EA}" dt="2025-10-05T18:16:00.280" v="10324" actId="2696"/>
        <pc:sldMkLst>
          <pc:docMk/>
          <pc:sldMk cId="1066185799"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3EC4A4-3451-5C45-8248-FE9722465D79}" type="datetimeFigureOut">
              <a:rPr lang="en-GB" smtClean="0"/>
              <a:t>05/10/2025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72C89C-CC36-F94E-B1C6-D18EB5B320D8}" type="slidenum">
              <a:rPr lang="en-GB" smtClean="0"/>
              <a:t>‹#›</a:t>
            </a:fld>
            <a:endParaRPr lang="en-GB"/>
          </a:p>
        </p:txBody>
      </p:sp>
    </p:spTree>
    <p:extLst>
      <p:ext uri="{BB962C8B-B14F-4D97-AF65-F5344CB8AC3E}">
        <p14:creationId xmlns:p14="http://schemas.microsoft.com/office/powerpoint/2010/main" val="1377100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05/10/2025</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05/10/2025</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p:txBody>
          <a:bodyPr>
            <a:normAutofit fontScale="90000"/>
          </a:bodyPr>
          <a:lstStyle/>
          <a:p>
            <a:r>
              <a:rPr lang="en-GB" dirty="0"/>
              <a:t>Latest Developments: </a:t>
            </a:r>
            <a:r>
              <a:rPr lang="en-GB" dirty="0" err="1"/>
              <a:t>Quincecare</a:t>
            </a:r>
            <a:r>
              <a:rPr lang="en-GB" dirty="0"/>
              <a:t> &amp; PPF Claims</a:t>
            </a:r>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a:xfrm>
            <a:off x="140874" y="4155287"/>
            <a:ext cx="6482763" cy="1131088"/>
          </a:xfrm>
        </p:spPr>
        <p:txBody>
          <a:bodyPr>
            <a:normAutofit/>
          </a:bodyPr>
          <a:lstStyle/>
          <a:p>
            <a:r>
              <a:rPr lang="en-GB" b="1" dirty="0"/>
              <a:t>Jay Jagasia</a:t>
            </a:r>
          </a:p>
          <a:p>
            <a:r>
              <a:rPr lang="en-GB" b="1" dirty="0"/>
              <a:t>15 October 2025</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91CC2-8CE6-8315-614E-5A52FCE9F6D1}"/>
              </a:ext>
            </a:extLst>
          </p:cNvPr>
          <p:cNvSpPr>
            <a:spLocks noGrp="1"/>
          </p:cNvSpPr>
          <p:nvPr>
            <p:ph type="title"/>
          </p:nvPr>
        </p:nvSpPr>
        <p:spPr/>
        <p:txBody>
          <a:bodyPr/>
          <a:lstStyle/>
          <a:p>
            <a:pPr algn="ctr"/>
            <a:r>
              <a:rPr lang="en-GB" i="1" dirty="0"/>
              <a:t>Barclay-Ross</a:t>
            </a:r>
          </a:p>
        </p:txBody>
      </p:sp>
      <p:sp>
        <p:nvSpPr>
          <p:cNvPr id="4" name="Content Placeholder 3">
            <a:extLst>
              <a:ext uri="{FF2B5EF4-FFF2-40B4-BE49-F238E27FC236}">
                <a16:creationId xmlns:a16="http://schemas.microsoft.com/office/drawing/2014/main" id="{21ED7092-B1DE-F6F6-3EDF-90A36D61EDF8}"/>
              </a:ext>
            </a:extLst>
          </p:cNvPr>
          <p:cNvSpPr>
            <a:spLocks noGrp="1"/>
          </p:cNvSpPr>
          <p:nvPr>
            <p:ph idx="1"/>
          </p:nvPr>
        </p:nvSpPr>
        <p:spPr/>
        <p:txBody>
          <a:bodyPr>
            <a:normAutofit/>
          </a:bodyPr>
          <a:lstStyle/>
          <a:p>
            <a:pPr marL="0" indent="0">
              <a:buNone/>
            </a:pPr>
            <a:r>
              <a:rPr lang="en-GB" sz="3200" i="1" dirty="0"/>
              <a:t>On the basis of the law as set out in the Philipp and Santander cases, there is (or, at least, may be), an arguable allegation that Starling breached its contractual and tortious duties to execute its mandate with due care and skill by failing to seek Ms Barclay-Ross' instructions to recover the money paid from her accounts once it was notified that the payment had been induced by fraud.</a:t>
            </a:r>
          </a:p>
        </p:txBody>
      </p:sp>
    </p:spTree>
    <p:extLst>
      <p:ext uri="{BB962C8B-B14F-4D97-AF65-F5344CB8AC3E}">
        <p14:creationId xmlns:p14="http://schemas.microsoft.com/office/powerpoint/2010/main" val="2449571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4E2E-5667-60EA-DDA6-CD1E8A473BC0}"/>
              </a:ext>
            </a:extLst>
          </p:cNvPr>
          <p:cNvSpPr>
            <a:spLocks noGrp="1"/>
          </p:cNvSpPr>
          <p:nvPr>
            <p:ph type="title"/>
          </p:nvPr>
        </p:nvSpPr>
        <p:spPr>
          <a:xfrm>
            <a:off x="838200" y="365125"/>
            <a:ext cx="10515600" cy="987425"/>
          </a:xfrm>
        </p:spPr>
        <p:txBody>
          <a:bodyPr>
            <a:normAutofit fontScale="90000"/>
          </a:bodyPr>
          <a:lstStyle/>
          <a:p>
            <a:r>
              <a:rPr lang="en-GB" i="1" dirty="0"/>
              <a:t> </a:t>
            </a:r>
            <a:r>
              <a:rPr lang="en-GB" dirty="0"/>
              <a:t> Unjust enrichment? – </a:t>
            </a:r>
            <a:r>
              <a:rPr lang="en-GB" i="1" dirty="0"/>
              <a:t>Terna Energy v Revolut</a:t>
            </a:r>
            <a:r>
              <a:rPr lang="en-GB" dirty="0"/>
              <a:t> [2024] Bus LR 1401 – HHJ Paul Mathews</a:t>
            </a:r>
          </a:p>
        </p:txBody>
      </p:sp>
      <p:sp>
        <p:nvSpPr>
          <p:cNvPr id="3" name="Content Placeholder 2">
            <a:extLst>
              <a:ext uri="{FF2B5EF4-FFF2-40B4-BE49-F238E27FC236}">
                <a16:creationId xmlns:a16="http://schemas.microsoft.com/office/drawing/2014/main" id="{8CFE45BC-0B1F-59CC-3A21-B8C05FB51FD5}"/>
              </a:ext>
            </a:extLst>
          </p:cNvPr>
          <p:cNvSpPr>
            <a:spLocks noGrp="1"/>
          </p:cNvSpPr>
          <p:nvPr>
            <p:ph idx="1"/>
          </p:nvPr>
        </p:nvSpPr>
        <p:spPr>
          <a:xfrm>
            <a:off x="838200" y="1352550"/>
            <a:ext cx="10515600" cy="4351338"/>
          </a:xfrm>
        </p:spPr>
        <p:txBody>
          <a:bodyPr>
            <a:normAutofit fontScale="92500" lnSpcReduction="10000"/>
          </a:bodyPr>
          <a:lstStyle/>
          <a:p>
            <a:r>
              <a:rPr lang="en-GB" dirty="0"/>
              <a:t>APP fraud</a:t>
            </a:r>
          </a:p>
          <a:p>
            <a:r>
              <a:rPr lang="en-GB" dirty="0"/>
              <a:t>Novel claim against receiving electronic money institution in UE – NB rejection of tortious duty of same receiving institution in </a:t>
            </a:r>
            <a:r>
              <a:rPr lang="en-GB" i="1" dirty="0"/>
              <a:t>Larsson v Revolut</a:t>
            </a:r>
            <a:r>
              <a:rPr lang="en-GB" dirty="0"/>
              <a:t> [2024] EWHC 1287 (Ch) (Zacaroli J)</a:t>
            </a:r>
          </a:p>
          <a:p>
            <a:r>
              <a:rPr lang="en-GB" dirty="0"/>
              <a:t>Monies initially frozen by AML but subsequently released and dissipated within a day</a:t>
            </a:r>
          </a:p>
          <a:p>
            <a:r>
              <a:rPr lang="en-GB" dirty="0"/>
              <a:t>Application for SJ – (1) D not enriched (2) if it was, not at expense of C</a:t>
            </a:r>
          </a:p>
          <a:p>
            <a:r>
              <a:rPr lang="en-GB" dirty="0"/>
              <a:t>Application dismissed – triable case</a:t>
            </a:r>
          </a:p>
          <a:p>
            <a:r>
              <a:rPr lang="en-GB" dirty="0"/>
              <a:t>Permission to appeal granted but case compromised</a:t>
            </a:r>
          </a:p>
          <a:p>
            <a:r>
              <a:rPr lang="en-GB" dirty="0"/>
              <a:t>Fertile possible source of new claims against receiving parties</a:t>
            </a:r>
          </a:p>
        </p:txBody>
      </p:sp>
    </p:spTree>
    <p:extLst>
      <p:ext uri="{BB962C8B-B14F-4D97-AF65-F5344CB8AC3E}">
        <p14:creationId xmlns:p14="http://schemas.microsoft.com/office/powerpoint/2010/main" val="663750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49042-1448-F469-EEBF-D6E91815A0C3}"/>
              </a:ext>
            </a:extLst>
          </p:cNvPr>
          <p:cNvSpPr>
            <a:spLocks noGrp="1"/>
          </p:cNvSpPr>
          <p:nvPr>
            <p:ph type="title"/>
          </p:nvPr>
        </p:nvSpPr>
        <p:spPr/>
        <p:txBody>
          <a:bodyPr/>
          <a:lstStyle/>
          <a:p>
            <a:pPr algn="ctr"/>
            <a:r>
              <a:rPr lang="en-GB" i="1" dirty="0"/>
              <a:t>Terna</a:t>
            </a:r>
            <a:r>
              <a:rPr lang="en-GB" dirty="0"/>
              <a:t>: Key holdings</a:t>
            </a:r>
            <a:endParaRPr lang="en-GB" i="1" dirty="0"/>
          </a:p>
        </p:txBody>
      </p:sp>
      <p:sp>
        <p:nvSpPr>
          <p:cNvPr id="4" name="Content Placeholder 3">
            <a:extLst>
              <a:ext uri="{FF2B5EF4-FFF2-40B4-BE49-F238E27FC236}">
                <a16:creationId xmlns:a16="http://schemas.microsoft.com/office/drawing/2014/main" id="{7AF437E1-AA25-87E4-4BC2-08117B708E96}"/>
              </a:ext>
            </a:extLst>
          </p:cNvPr>
          <p:cNvSpPr>
            <a:spLocks noGrp="1"/>
          </p:cNvSpPr>
          <p:nvPr>
            <p:ph idx="1"/>
          </p:nvPr>
        </p:nvSpPr>
        <p:spPr/>
        <p:txBody>
          <a:bodyPr>
            <a:normAutofit fontScale="92500"/>
          </a:bodyPr>
          <a:lstStyle/>
          <a:p>
            <a:r>
              <a:rPr lang="en-GB" dirty="0"/>
              <a:t>(1) D was the legal and beneficial owner of the funds transferred </a:t>
            </a:r>
          </a:p>
          <a:p>
            <a:r>
              <a:rPr lang="en-GB" dirty="0"/>
              <a:t>(2) Consequently, as a matter of principle and authority, D could not establish that it was not enriched by the receipt of those funds for its customer</a:t>
            </a:r>
          </a:p>
          <a:p>
            <a:r>
              <a:rPr lang="en-GB" dirty="0"/>
              <a:t>(3) Although not a direct transfer to D, an instruction to credit an account was a “classic case of agency”, and it made no difference how many agents were engaged along the way, or whether mechanisms such as SWIFT or CHAPS were used; alternatively, they were coordinated transactions – consequently, C was able to satisfy the “at the expense of” requirement </a:t>
            </a:r>
          </a:p>
        </p:txBody>
      </p:sp>
    </p:spTree>
    <p:extLst>
      <p:ext uri="{BB962C8B-B14F-4D97-AF65-F5344CB8AC3E}">
        <p14:creationId xmlns:p14="http://schemas.microsoft.com/office/powerpoint/2010/main" val="4181076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09A94-7FE2-8111-5350-8C6CBFEA9F5A}"/>
              </a:ext>
            </a:extLst>
          </p:cNvPr>
          <p:cNvSpPr>
            <a:spLocks noGrp="1"/>
          </p:cNvSpPr>
          <p:nvPr>
            <p:ph type="title"/>
          </p:nvPr>
        </p:nvSpPr>
        <p:spPr/>
        <p:txBody>
          <a:bodyPr/>
          <a:lstStyle/>
          <a:p>
            <a:pPr algn="ctr"/>
            <a:r>
              <a:rPr lang="en-GB" i="1" dirty="0"/>
              <a:t>Terna</a:t>
            </a:r>
            <a:r>
              <a:rPr lang="en-GB" dirty="0"/>
              <a:t>: Enrichment</a:t>
            </a:r>
            <a:endParaRPr lang="en-GB" i="1" dirty="0"/>
          </a:p>
        </p:txBody>
      </p:sp>
      <p:sp>
        <p:nvSpPr>
          <p:cNvPr id="3" name="Content Placeholder 2">
            <a:extLst>
              <a:ext uri="{FF2B5EF4-FFF2-40B4-BE49-F238E27FC236}">
                <a16:creationId xmlns:a16="http://schemas.microsoft.com/office/drawing/2014/main" id="{B526FB67-0719-EB6A-6E8B-B6E2938859F3}"/>
              </a:ext>
            </a:extLst>
          </p:cNvPr>
          <p:cNvSpPr>
            <a:spLocks noGrp="1"/>
          </p:cNvSpPr>
          <p:nvPr>
            <p:ph idx="1"/>
          </p:nvPr>
        </p:nvSpPr>
        <p:spPr/>
        <p:txBody>
          <a:bodyPr>
            <a:normAutofit fontScale="85000" lnSpcReduction="20000"/>
          </a:bodyPr>
          <a:lstStyle/>
          <a:p>
            <a:r>
              <a:rPr lang="en-GB" dirty="0"/>
              <a:t>Restates the established law that banks are enriched when they receive sums for the accounts of their customers, a point denied by prominent recent statements, and followed in a number of recent authorities</a:t>
            </a:r>
          </a:p>
          <a:p>
            <a:r>
              <a:rPr lang="en-GB" dirty="0"/>
              <a:t>Judge preferred account of the principles of enrichment in respect of banks and other agents in </a:t>
            </a:r>
            <a:r>
              <a:rPr lang="en-GB" i="1" dirty="0"/>
              <a:t>High Commissioner for Pakistan in the United Kingdom v Prince </a:t>
            </a:r>
            <a:r>
              <a:rPr lang="en-GB" i="1" dirty="0" err="1"/>
              <a:t>Muffakham</a:t>
            </a:r>
            <a:r>
              <a:rPr lang="en-GB" i="1" dirty="0"/>
              <a:t> Jah </a:t>
            </a:r>
            <a:r>
              <a:rPr lang="en-GB" dirty="0"/>
              <a:t>[2020] Ch 421 (Marcus Smith J)</a:t>
            </a:r>
          </a:p>
          <a:p>
            <a:r>
              <a:rPr lang="en-GB" dirty="0"/>
              <a:t>2 recent authorities appeared to depart from established position – (1) </a:t>
            </a:r>
            <a:r>
              <a:rPr lang="en-GB" i="1" dirty="0"/>
              <a:t>Jeremy D Stone Consultants Ltd v NatWest Bank plc</a:t>
            </a:r>
            <a:r>
              <a:rPr lang="en-GB" dirty="0"/>
              <a:t> [2013] EWHC 208 (Ch) (Sales J) - reasoned that a C cannot bring a claim in UE against a bank operating an account for a payee because it has a corresponding obligation to its payee, who is the correct D – (2) apparent endorsement of that view by UKSC in </a:t>
            </a:r>
            <a:r>
              <a:rPr lang="en-GB" i="1" dirty="0"/>
              <a:t>FII Group Litigation</a:t>
            </a:r>
            <a:r>
              <a:rPr lang="en-GB" dirty="0"/>
              <a:t> [2021] 1 WLR 4354 (Lords Reed &amp; Hodge)</a:t>
            </a:r>
            <a:r>
              <a:rPr lang="en-GB" i="1" dirty="0"/>
              <a:t> </a:t>
            </a:r>
            <a:r>
              <a:rPr lang="en-GB" dirty="0"/>
              <a:t> </a:t>
            </a:r>
          </a:p>
        </p:txBody>
      </p:sp>
    </p:spTree>
    <p:extLst>
      <p:ext uri="{BB962C8B-B14F-4D97-AF65-F5344CB8AC3E}">
        <p14:creationId xmlns:p14="http://schemas.microsoft.com/office/powerpoint/2010/main" val="360496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30A09-D152-DAA8-4CFB-E92001A56347}"/>
              </a:ext>
            </a:extLst>
          </p:cNvPr>
          <p:cNvSpPr>
            <a:spLocks noGrp="1"/>
          </p:cNvSpPr>
          <p:nvPr>
            <p:ph type="title"/>
          </p:nvPr>
        </p:nvSpPr>
        <p:spPr/>
        <p:txBody>
          <a:bodyPr/>
          <a:lstStyle/>
          <a:p>
            <a:pPr algn="ctr"/>
            <a:r>
              <a:rPr lang="en-GB" dirty="0"/>
              <a:t>Mandatory Reimbursement: Limitations</a:t>
            </a:r>
            <a:endParaRPr lang="en-GB" i="1" dirty="0"/>
          </a:p>
        </p:txBody>
      </p:sp>
      <p:sp>
        <p:nvSpPr>
          <p:cNvPr id="3" name="Content Placeholder 2">
            <a:extLst>
              <a:ext uri="{FF2B5EF4-FFF2-40B4-BE49-F238E27FC236}">
                <a16:creationId xmlns:a16="http://schemas.microsoft.com/office/drawing/2014/main" id="{9CF8F588-8FAF-B562-835A-B2B550C78730}"/>
              </a:ext>
            </a:extLst>
          </p:cNvPr>
          <p:cNvSpPr>
            <a:spLocks noGrp="1"/>
          </p:cNvSpPr>
          <p:nvPr>
            <p:ph idx="1"/>
          </p:nvPr>
        </p:nvSpPr>
        <p:spPr>
          <a:xfrm>
            <a:off x="838200" y="1444625"/>
            <a:ext cx="10515600" cy="4351338"/>
          </a:xfrm>
        </p:spPr>
        <p:txBody>
          <a:bodyPr>
            <a:normAutofit fontScale="92500" lnSpcReduction="20000"/>
          </a:bodyPr>
          <a:lstStyle/>
          <a:p>
            <a:r>
              <a:rPr lang="en-GB" dirty="0"/>
              <a:t>Does not apply to pre-7 October 2024 payments</a:t>
            </a:r>
          </a:p>
          <a:p>
            <a:r>
              <a:rPr lang="en-GB" dirty="0"/>
              <a:t>Only applies to individuals, microenterprises and charities</a:t>
            </a:r>
          </a:p>
          <a:p>
            <a:r>
              <a:rPr lang="en-GB" dirty="0"/>
              <a:t>Only applies to UK bank transfers </a:t>
            </a:r>
          </a:p>
          <a:p>
            <a:r>
              <a:rPr lang="en-GB" dirty="0"/>
              <a:t>Ineligible if complicit or grossly negligent (high bar and inapplicable if customer vulnerable)</a:t>
            </a:r>
          </a:p>
          <a:p>
            <a:r>
              <a:rPr lang="en-GB" dirty="0"/>
              <a:t>Maximum (compulsory) reimbursement amount is £85k (shared between paying and receiving bank)</a:t>
            </a:r>
          </a:p>
          <a:p>
            <a:r>
              <a:rPr lang="en-GB" dirty="0"/>
              <a:t>PSR suggests that in first 3 months of scheme 86% of money lost to APP scams was returned to victims (£27m) – 46,000 claims in that short period!</a:t>
            </a:r>
          </a:p>
          <a:p>
            <a:r>
              <a:rPr lang="en-GB" dirty="0"/>
              <a:t>Independent review of effectiveness of policy began in October 2025 (1</a:t>
            </a:r>
            <a:r>
              <a:rPr lang="en-GB" baseline="30000" dirty="0"/>
              <a:t>st</a:t>
            </a:r>
            <a:r>
              <a:rPr lang="en-GB" dirty="0"/>
              <a:t> anniversary of scheme)</a:t>
            </a:r>
          </a:p>
          <a:p>
            <a:endParaRPr lang="en-GB" dirty="0"/>
          </a:p>
        </p:txBody>
      </p:sp>
    </p:spTree>
    <p:extLst>
      <p:ext uri="{BB962C8B-B14F-4D97-AF65-F5344CB8AC3E}">
        <p14:creationId xmlns:p14="http://schemas.microsoft.com/office/powerpoint/2010/main" val="3505592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9E511-CBE6-D6BA-9ED1-04115D9EC087}"/>
              </a:ext>
            </a:extLst>
          </p:cNvPr>
          <p:cNvSpPr>
            <a:spLocks noGrp="1"/>
          </p:cNvSpPr>
          <p:nvPr>
            <p:ph type="title"/>
          </p:nvPr>
        </p:nvSpPr>
        <p:spPr>
          <a:xfrm>
            <a:off x="838200" y="365125"/>
            <a:ext cx="10515600" cy="1325563"/>
          </a:xfrm>
        </p:spPr>
        <p:txBody>
          <a:bodyPr anchor="ctr">
            <a:normAutofit/>
          </a:bodyPr>
          <a:lstStyle/>
          <a:p>
            <a:r>
              <a:rPr lang="en-GB"/>
              <a:t>Green Shoots?</a:t>
            </a:r>
          </a:p>
        </p:txBody>
      </p:sp>
      <p:sp>
        <p:nvSpPr>
          <p:cNvPr id="4103" name="Content Placeholder 2">
            <a:extLst>
              <a:ext uri="{FF2B5EF4-FFF2-40B4-BE49-F238E27FC236}">
                <a16:creationId xmlns:a16="http://schemas.microsoft.com/office/drawing/2014/main" id="{D5AB5B35-4528-1EB9-E840-9037C00122A0}"/>
              </a:ext>
            </a:extLst>
          </p:cNvPr>
          <p:cNvSpPr>
            <a:spLocks noGrp="1"/>
          </p:cNvSpPr>
          <p:nvPr>
            <p:ph sz="half" idx="1"/>
          </p:nvPr>
        </p:nvSpPr>
        <p:spPr>
          <a:xfrm>
            <a:off x="394110" y="1714336"/>
            <a:ext cx="6193221" cy="4351338"/>
          </a:xfrm>
        </p:spPr>
        <p:txBody>
          <a:bodyPr>
            <a:normAutofit fontScale="92500" lnSpcReduction="20000"/>
          </a:bodyPr>
          <a:lstStyle/>
          <a:p>
            <a:r>
              <a:rPr lang="en-US" dirty="0"/>
              <a:t>Paradigm QC cases</a:t>
            </a:r>
          </a:p>
          <a:p>
            <a:r>
              <a:rPr lang="en-US" dirty="0"/>
              <a:t>Fraudster opens and/or controls account (</a:t>
            </a:r>
            <a:r>
              <a:rPr lang="en-US" i="1" dirty="0"/>
              <a:t>Hamblin </a:t>
            </a:r>
            <a:r>
              <a:rPr lang="en-US" dirty="0"/>
              <a:t>and the case of apparent agent that impersonates an agent)</a:t>
            </a:r>
            <a:endParaRPr lang="en-US" i="1" dirty="0"/>
          </a:p>
          <a:p>
            <a:r>
              <a:rPr lang="en-US" dirty="0"/>
              <a:t>Duty of retrieval (paying bank but not receiving bank)</a:t>
            </a:r>
          </a:p>
          <a:p>
            <a:r>
              <a:rPr lang="en-US" dirty="0"/>
              <a:t>Unjust enrichment claim against receiving bank?</a:t>
            </a:r>
          </a:p>
          <a:p>
            <a:r>
              <a:rPr lang="en-US" dirty="0"/>
              <a:t>Unlawful scheme perpetrated by officers of company through paying bank?</a:t>
            </a:r>
          </a:p>
          <a:p>
            <a:endParaRPr lang="en-US" dirty="0"/>
          </a:p>
        </p:txBody>
      </p:sp>
      <p:pic>
        <p:nvPicPr>
          <p:cNvPr id="4098" name="Picture 2" descr="Green Shoots PNG Transparent Images ...">
            <a:extLst>
              <a:ext uri="{FF2B5EF4-FFF2-40B4-BE49-F238E27FC236}">
                <a16:creationId xmlns:a16="http://schemas.microsoft.com/office/drawing/2014/main" id="{1588C94C-BF0C-C1A4-4AAC-2232EDECC60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6587331" y="1825625"/>
            <a:ext cx="4351338" cy="4351338"/>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529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E659C-1472-7AAB-D3CD-389D119BACEA}"/>
              </a:ext>
            </a:extLst>
          </p:cNvPr>
          <p:cNvSpPr>
            <a:spLocks noGrp="1"/>
          </p:cNvSpPr>
          <p:nvPr>
            <p:ph type="title"/>
          </p:nvPr>
        </p:nvSpPr>
        <p:spPr/>
        <p:txBody>
          <a:bodyPr/>
          <a:lstStyle/>
          <a:p>
            <a:pPr algn="ctr"/>
            <a:r>
              <a:rPr lang="en-GB" dirty="0"/>
              <a:t>Wider considerations</a:t>
            </a:r>
          </a:p>
        </p:txBody>
      </p:sp>
      <p:sp>
        <p:nvSpPr>
          <p:cNvPr id="4" name="Content Placeholder 3">
            <a:extLst>
              <a:ext uri="{FF2B5EF4-FFF2-40B4-BE49-F238E27FC236}">
                <a16:creationId xmlns:a16="http://schemas.microsoft.com/office/drawing/2014/main" id="{2A3A37A9-1BA9-ED89-383F-62CDB836B186}"/>
              </a:ext>
            </a:extLst>
          </p:cNvPr>
          <p:cNvSpPr>
            <a:spLocks noGrp="1"/>
          </p:cNvSpPr>
          <p:nvPr>
            <p:ph idx="1"/>
          </p:nvPr>
        </p:nvSpPr>
        <p:spPr/>
        <p:txBody>
          <a:bodyPr/>
          <a:lstStyle/>
          <a:p>
            <a:r>
              <a:rPr lang="en-GB" dirty="0"/>
              <a:t>Benefits of breach of mandate claim – (1) exclusion clauses (</a:t>
            </a:r>
            <a:r>
              <a:rPr lang="en-GB" i="1" dirty="0"/>
              <a:t>Hamblin</a:t>
            </a:r>
            <a:r>
              <a:rPr lang="en-GB" dirty="0"/>
              <a:t> and NB judge’s obiter view that properly drafted exclusion clause excluding liability for breach of mandate likely to be unenforceable) – (2) limitation</a:t>
            </a:r>
          </a:p>
          <a:p>
            <a:r>
              <a:rPr lang="en-GB" dirty="0"/>
              <a:t>Role for expert evidence </a:t>
            </a:r>
          </a:p>
          <a:p>
            <a:r>
              <a:rPr lang="en-GB" dirty="0"/>
              <a:t>Overlap between matters that go to regulatory failings (AML) and bank being put on inquiry</a:t>
            </a:r>
          </a:p>
          <a:p>
            <a:r>
              <a:rPr lang="en-GB" dirty="0"/>
              <a:t>Company better protected under common law than individual</a:t>
            </a:r>
          </a:p>
          <a:p>
            <a:endParaRPr lang="en-GB" dirty="0"/>
          </a:p>
        </p:txBody>
      </p:sp>
    </p:spTree>
    <p:extLst>
      <p:ext uri="{BB962C8B-B14F-4D97-AF65-F5344CB8AC3E}">
        <p14:creationId xmlns:p14="http://schemas.microsoft.com/office/powerpoint/2010/main" val="683633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EB645-0F4E-B7D0-B1D8-8AB2452D0539}"/>
              </a:ext>
            </a:extLst>
          </p:cNvPr>
          <p:cNvSpPr>
            <a:spLocks noGrp="1"/>
          </p:cNvSpPr>
          <p:nvPr>
            <p:ph type="title"/>
          </p:nvPr>
        </p:nvSpPr>
        <p:spPr/>
        <p:txBody>
          <a:bodyPr/>
          <a:lstStyle/>
          <a:p>
            <a:pPr algn="ctr"/>
            <a:r>
              <a:rPr lang="en-GB" dirty="0"/>
              <a:t>Discussion</a:t>
            </a:r>
          </a:p>
        </p:txBody>
      </p:sp>
      <p:pic>
        <p:nvPicPr>
          <p:cNvPr id="5122" name="Picture 2" descr="Flowering quince, Quince fruit, Quince ...">
            <a:extLst>
              <a:ext uri="{FF2B5EF4-FFF2-40B4-BE49-F238E27FC236}">
                <a16:creationId xmlns:a16="http://schemas.microsoft.com/office/drawing/2014/main" id="{338C0ABB-921F-3E19-FDC1-95A2D2D2A47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54014" y="1644264"/>
            <a:ext cx="7204841" cy="3228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5695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0F97-DCBF-A7BF-D26F-AB1541213F63}"/>
              </a:ext>
            </a:extLst>
          </p:cNvPr>
          <p:cNvSpPr>
            <a:spLocks noGrp="1"/>
          </p:cNvSpPr>
          <p:nvPr>
            <p:ph type="title"/>
          </p:nvPr>
        </p:nvSpPr>
        <p:spPr/>
        <p:txBody>
          <a:bodyPr/>
          <a:lstStyle/>
          <a:p>
            <a:pPr algn="ctr"/>
            <a:r>
              <a:rPr lang="en-GB" dirty="0"/>
              <a:t>Death or rebirth?</a:t>
            </a:r>
          </a:p>
        </p:txBody>
      </p:sp>
      <p:pic>
        <p:nvPicPr>
          <p:cNvPr id="1026" name="Picture 2" descr="Tombstone Clipart Images | Free ...">
            <a:extLst>
              <a:ext uri="{FF2B5EF4-FFF2-40B4-BE49-F238E27FC236}">
                <a16:creationId xmlns:a16="http://schemas.microsoft.com/office/drawing/2014/main" id="{FD4F7E8D-D710-A555-B908-D79404C852C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09393" y="2382701"/>
            <a:ext cx="3210417" cy="3371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4227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A5379-1D09-17D1-469E-0EE365E23AB2}"/>
              </a:ext>
            </a:extLst>
          </p:cNvPr>
          <p:cNvSpPr>
            <a:spLocks noGrp="1"/>
          </p:cNvSpPr>
          <p:nvPr>
            <p:ph type="title"/>
          </p:nvPr>
        </p:nvSpPr>
        <p:spPr/>
        <p:txBody>
          <a:bodyPr/>
          <a:lstStyle/>
          <a:p>
            <a:pPr algn="ctr"/>
            <a:r>
              <a:rPr lang="en-GB" i="1" dirty="0"/>
              <a:t>Hamblin v </a:t>
            </a:r>
            <a:r>
              <a:rPr lang="en-GB" i="1" dirty="0" err="1"/>
              <a:t>Moorwand</a:t>
            </a:r>
            <a:r>
              <a:rPr lang="en-GB" i="1" dirty="0"/>
              <a:t> Ltd</a:t>
            </a:r>
            <a:r>
              <a:rPr lang="en-GB" dirty="0"/>
              <a:t> [2025] EWHC 817 (Ch) – Marcus Smith J</a:t>
            </a:r>
            <a:endParaRPr lang="en-GB" i="1" dirty="0"/>
          </a:p>
        </p:txBody>
      </p:sp>
      <p:sp>
        <p:nvSpPr>
          <p:cNvPr id="3" name="Content Placeholder 2">
            <a:extLst>
              <a:ext uri="{FF2B5EF4-FFF2-40B4-BE49-F238E27FC236}">
                <a16:creationId xmlns:a16="http://schemas.microsoft.com/office/drawing/2014/main" id="{76AF7E33-E4D0-6CE1-29D5-772158175835}"/>
              </a:ext>
            </a:extLst>
          </p:cNvPr>
          <p:cNvSpPr>
            <a:spLocks noGrp="1"/>
          </p:cNvSpPr>
          <p:nvPr>
            <p:ph idx="1"/>
          </p:nvPr>
        </p:nvSpPr>
        <p:spPr>
          <a:xfrm>
            <a:off x="838200" y="1599873"/>
            <a:ext cx="10515600" cy="4351338"/>
          </a:xfrm>
        </p:spPr>
        <p:txBody>
          <a:bodyPr>
            <a:normAutofit fontScale="70000" lnSpcReduction="20000"/>
          </a:bodyPr>
          <a:lstStyle/>
          <a:p>
            <a:r>
              <a:rPr lang="en-GB" sz="3600" dirty="0"/>
              <a:t>Derivative claim</a:t>
            </a:r>
          </a:p>
          <a:p>
            <a:r>
              <a:rPr lang="en-GB" sz="3600" dirty="0"/>
              <a:t>Cs victim of push fraud – paid to Co and then to fraudster</a:t>
            </a:r>
          </a:p>
          <a:p>
            <a:r>
              <a:rPr lang="en-GB" sz="3600" dirty="0"/>
              <a:t>D is payment service provider</a:t>
            </a:r>
          </a:p>
          <a:p>
            <a:r>
              <a:rPr lang="en-GB" sz="3600" dirty="0"/>
              <a:t>Fraudster impersonating Co’s agent established account with D </a:t>
            </a:r>
          </a:p>
          <a:p>
            <a:r>
              <a:rPr lang="en-GB" sz="3600" dirty="0"/>
              <a:t>Exclusion clause re damages</a:t>
            </a:r>
          </a:p>
          <a:p>
            <a:r>
              <a:rPr lang="en-GB" sz="3600" dirty="0"/>
              <a:t>D had concerns about identity documents at account opening – did not complete proper checks</a:t>
            </a:r>
          </a:p>
          <a:p>
            <a:r>
              <a:rPr lang="en-GB" sz="3600" dirty="0"/>
              <a:t>Transfers out in Bitcoin and watch purchase</a:t>
            </a:r>
          </a:p>
          <a:p>
            <a:r>
              <a:rPr lang="en-GB" sz="3600" dirty="0"/>
              <a:t>(1) breach of mandate (2) breach of contractual or tortious duty – D put on inquiry that PI might be unauthorised</a:t>
            </a:r>
          </a:p>
          <a:p>
            <a:r>
              <a:rPr lang="en-GB" sz="3600" dirty="0"/>
              <a:t>Claim dismissed at first instance but successful on appeal</a:t>
            </a:r>
          </a:p>
        </p:txBody>
      </p:sp>
    </p:spTree>
    <p:extLst>
      <p:ext uri="{BB962C8B-B14F-4D97-AF65-F5344CB8AC3E}">
        <p14:creationId xmlns:p14="http://schemas.microsoft.com/office/powerpoint/2010/main" val="1394842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9DEFD-541C-EBD5-E6C0-13ACA0C0CBA7}"/>
              </a:ext>
            </a:extLst>
          </p:cNvPr>
          <p:cNvSpPr>
            <a:spLocks noGrp="1"/>
          </p:cNvSpPr>
          <p:nvPr>
            <p:ph type="title"/>
          </p:nvPr>
        </p:nvSpPr>
        <p:spPr/>
        <p:txBody>
          <a:bodyPr/>
          <a:lstStyle/>
          <a:p>
            <a:pPr algn="ctr"/>
            <a:r>
              <a:rPr lang="en-GB" i="1" dirty="0"/>
              <a:t>Hamblin</a:t>
            </a:r>
            <a:endParaRPr lang="en-GB" dirty="0"/>
          </a:p>
        </p:txBody>
      </p:sp>
      <p:sp>
        <p:nvSpPr>
          <p:cNvPr id="3" name="Content Placeholder 2">
            <a:extLst>
              <a:ext uri="{FF2B5EF4-FFF2-40B4-BE49-F238E27FC236}">
                <a16:creationId xmlns:a16="http://schemas.microsoft.com/office/drawing/2014/main" id="{87F1D7D4-79BA-FF90-F3AB-C311A5AC3F0D}"/>
              </a:ext>
            </a:extLst>
          </p:cNvPr>
          <p:cNvSpPr>
            <a:spLocks noGrp="1"/>
          </p:cNvSpPr>
          <p:nvPr>
            <p:ph idx="1"/>
          </p:nvPr>
        </p:nvSpPr>
        <p:spPr>
          <a:xfrm>
            <a:off x="838200" y="1434662"/>
            <a:ext cx="10515600" cy="4742301"/>
          </a:xfrm>
        </p:spPr>
        <p:txBody>
          <a:bodyPr>
            <a:normAutofit fontScale="92500" lnSpcReduction="10000"/>
          </a:bodyPr>
          <a:lstStyle/>
          <a:p>
            <a:r>
              <a:rPr lang="en-GB" dirty="0"/>
              <a:t>Compare with </a:t>
            </a:r>
            <a:r>
              <a:rPr lang="en-GB" i="1" dirty="0"/>
              <a:t>Philipp</a:t>
            </a:r>
            <a:r>
              <a:rPr lang="en-GB" dirty="0"/>
              <a:t> – focus here not on APP elements and derivative claim begins with recipient of monies extracted by APP</a:t>
            </a:r>
          </a:p>
          <a:p>
            <a:r>
              <a:rPr lang="en-GB" dirty="0"/>
              <a:t> </a:t>
            </a:r>
            <a:r>
              <a:rPr lang="en-GB" b="1" dirty="0"/>
              <a:t>Critical error </a:t>
            </a:r>
            <a:r>
              <a:rPr lang="en-GB" dirty="0"/>
              <a:t>- Judge incorrectly equated Co’s agent with Co – problem of attribution and equivalence of knowledge – Co was innocent principal and victim of fraud of agent (knowledge not to be attributed – </a:t>
            </a:r>
            <a:r>
              <a:rPr lang="en-GB" i="1" dirty="0"/>
              <a:t>Re Hampshire Land</a:t>
            </a:r>
            <a:r>
              <a:rPr lang="en-GB" dirty="0"/>
              <a:t>)</a:t>
            </a:r>
          </a:p>
          <a:p>
            <a:r>
              <a:rPr lang="en-GB" dirty="0"/>
              <a:t> Red flags – (A) tension between stated business of Co and transactions – (B) account opening evidence of identity fraud – </a:t>
            </a:r>
            <a:r>
              <a:rPr lang="en-GB" b="1" dirty="0"/>
              <a:t>put on inquiry</a:t>
            </a:r>
            <a:r>
              <a:rPr lang="en-GB" dirty="0"/>
              <a:t> and in fact “subjectively aware” that further inquiries necessary</a:t>
            </a:r>
          </a:p>
          <a:p>
            <a:r>
              <a:rPr lang="en-GB" dirty="0"/>
              <a:t> Incorrect division between facts that went to regulatory failings and those that went to QC analysis – </a:t>
            </a:r>
            <a:r>
              <a:rPr lang="en-GB" b="1" dirty="0"/>
              <a:t>recognition of overlap</a:t>
            </a:r>
          </a:p>
          <a:p>
            <a:r>
              <a:rPr lang="en-GB" dirty="0"/>
              <a:t>SJE?</a:t>
            </a:r>
          </a:p>
        </p:txBody>
      </p:sp>
    </p:spTree>
    <p:extLst>
      <p:ext uri="{BB962C8B-B14F-4D97-AF65-F5344CB8AC3E}">
        <p14:creationId xmlns:p14="http://schemas.microsoft.com/office/powerpoint/2010/main" val="3797978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A93A-7044-5F51-42C1-EFFFD13802A5}"/>
              </a:ext>
            </a:extLst>
          </p:cNvPr>
          <p:cNvSpPr>
            <a:spLocks noGrp="1"/>
          </p:cNvSpPr>
          <p:nvPr>
            <p:ph type="title"/>
          </p:nvPr>
        </p:nvSpPr>
        <p:spPr/>
        <p:txBody>
          <a:bodyPr/>
          <a:lstStyle/>
          <a:p>
            <a:pPr algn="ctr"/>
            <a:r>
              <a:rPr lang="en-GB" i="1" dirty="0"/>
              <a:t>Hamblin</a:t>
            </a:r>
          </a:p>
        </p:txBody>
      </p:sp>
      <p:sp>
        <p:nvSpPr>
          <p:cNvPr id="4" name="Content Placeholder 3">
            <a:extLst>
              <a:ext uri="{FF2B5EF4-FFF2-40B4-BE49-F238E27FC236}">
                <a16:creationId xmlns:a16="http://schemas.microsoft.com/office/drawing/2014/main" id="{1D252286-75D8-111B-AB1D-A673BC4C7679}"/>
              </a:ext>
            </a:extLst>
          </p:cNvPr>
          <p:cNvSpPr>
            <a:spLocks noGrp="1"/>
          </p:cNvSpPr>
          <p:nvPr>
            <p:ph idx="1"/>
          </p:nvPr>
        </p:nvSpPr>
        <p:spPr/>
        <p:txBody>
          <a:bodyPr>
            <a:normAutofit lnSpcReduction="10000"/>
          </a:bodyPr>
          <a:lstStyle/>
          <a:p>
            <a:r>
              <a:rPr lang="en-GB" dirty="0"/>
              <a:t>Disposal = breach of mandate = not entitled to debit account = not damages but account restoration = </a:t>
            </a:r>
            <a:r>
              <a:rPr lang="en-GB" b="1" dirty="0"/>
              <a:t>exclusion clause inapplicable</a:t>
            </a:r>
            <a:r>
              <a:rPr lang="en-GB" dirty="0"/>
              <a:t> (</a:t>
            </a:r>
            <a:r>
              <a:rPr lang="en-GB" u="sng" dirty="0"/>
              <a:t>NB would have likely applied to breach of duty claim</a:t>
            </a:r>
            <a:r>
              <a:rPr lang="en-GB" dirty="0"/>
              <a:t>) </a:t>
            </a:r>
          </a:p>
          <a:p>
            <a:r>
              <a:rPr lang="en-GB" dirty="0"/>
              <a:t>PSR claim failed: “</a:t>
            </a:r>
            <a:r>
              <a:rPr lang="en-GB" i="1" dirty="0"/>
              <a:t>The Payment Services Regulations are concerned with transactional speed and efficiency. Payment service providers should execute payment instructions swiftly and in accordance with clear criteria. Where those criteria are not met, the transaction should speedily be reversed if executed in error. The Regulations are nothing to with the </a:t>
            </a:r>
            <a:r>
              <a:rPr lang="en-GB" i="1" dirty="0" err="1"/>
              <a:t>Quincecare</a:t>
            </a:r>
            <a:r>
              <a:rPr lang="en-GB" i="1" dirty="0"/>
              <a:t> duty articulated in Philipps</a:t>
            </a:r>
            <a:r>
              <a:rPr lang="en-GB" dirty="0"/>
              <a:t>”</a:t>
            </a:r>
          </a:p>
        </p:txBody>
      </p:sp>
    </p:spTree>
    <p:extLst>
      <p:ext uri="{BB962C8B-B14F-4D97-AF65-F5344CB8AC3E}">
        <p14:creationId xmlns:p14="http://schemas.microsoft.com/office/powerpoint/2010/main" val="173257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D4B67-3E04-F648-F4C1-D14FFF175D0D}"/>
              </a:ext>
            </a:extLst>
          </p:cNvPr>
          <p:cNvSpPr>
            <a:spLocks noGrp="1"/>
          </p:cNvSpPr>
          <p:nvPr>
            <p:ph type="title"/>
          </p:nvPr>
        </p:nvSpPr>
        <p:spPr/>
        <p:txBody>
          <a:bodyPr/>
          <a:lstStyle/>
          <a:p>
            <a:pPr algn="ctr"/>
            <a:r>
              <a:rPr lang="en-GB" i="1" dirty="0"/>
              <a:t>Santander UK plc v CCP Graduate School Ltd</a:t>
            </a:r>
            <a:r>
              <a:rPr lang="en-GB" dirty="0"/>
              <a:t> [2025] EWHC 667 (KB) – Jennifer Eady J</a:t>
            </a:r>
            <a:endParaRPr lang="en-GB" i="1" dirty="0"/>
          </a:p>
        </p:txBody>
      </p:sp>
      <p:sp>
        <p:nvSpPr>
          <p:cNvPr id="3" name="Content Placeholder 2">
            <a:extLst>
              <a:ext uri="{FF2B5EF4-FFF2-40B4-BE49-F238E27FC236}">
                <a16:creationId xmlns:a16="http://schemas.microsoft.com/office/drawing/2014/main" id="{563811F3-3F12-1999-C20B-14DE1F16B559}"/>
              </a:ext>
            </a:extLst>
          </p:cNvPr>
          <p:cNvSpPr>
            <a:spLocks noGrp="1"/>
          </p:cNvSpPr>
          <p:nvPr>
            <p:ph idx="1"/>
          </p:nvPr>
        </p:nvSpPr>
        <p:spPr>
          <a:xfrm>
            <a:off x="239110" y="1690688"/>
            <a:ext cx="10515600" cy="4351338"/>
          </a:xfrm>
        </p:spPr>
        <p:txBody>
          <a:bodyPr>
            <a:normAutofit fontScale="85000" lnSpcReduction="20000"/>
          </a:bodyPr>
          <a:lstStyle/>
          <a:p>
            <a:r>
              <a:rPr lang="en-GB" dirty="0"/>
              <a:t>Duty of retrieval of receiving bank?</a:t>
            </a:r>
          </a:p>
          <a:p>
            <a:r>
              <a:rPr lang="en-GB" dirty="0"/>
              <a:t>R was victim of push fraud – director induced to transfer funds from R’s account to fraudster’s account</a:t>
            </a:r>
          </a:p>
          <a:p>
            <a:r>
              <a:rPr lang="en-GB" dirty="0"/>
              <a:t>Fraudster used account with A to perpetrate fraud and to receive ‘pushed’ funds</a:t>
            </a:r>
          </a:p>
          <a:p>
            <a:r>
              <a:rPr lang="en-GB" dirty="0"/>
              <a:t>After payments transferred out of account, A received alert and placed stop on account</a:t>
            </a:r>
          </a:p>
          <a:p>
            <a:r>
              <a:rPr lang="en-GB" dirty="0"/>
              <a:t>R sued its own bank (contract &amp; tort) and A (tort – (1) allowing payments to be transferred out (2) breach of duty of retrieval)</a:t>
            </a:r>
          </a:p>
          <a:p>
            <a:r>
              <a:rPr lang="en-GB" dirty="0"/>
              <a:t>Application for SJ/SO – claim against own bank dismissed – (1) recognition of QC duty of receiving bank inconsistent with contractual duty to customer – (2) sufficiently arguable</a:t>
            </a:r>
          </a:p>
          <a:p>
            <a:r>
              <a:rPr lang="en-GB" dirty="0"/>
              <a:t>Appeal – (2) should have been disposed of summarily as well</a:t>
            </a:r>
          </a:p>
        </p:txBody>
      </p:sp>
    </p:spTree>
    <p:extLst>
      <p:ext uri="{BB962C8B-B14F-4D97-AF65-F5344CB8AC3E}">
        <p14:creationId xmlns:p14="http://schemas.microsoft.com/office/powerpoint/2010/main" val="2808846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D91B3-586D-1463-DAEF-B73A2B71AAD1}"/>
              </a:ext>
            </a:extLst>
          </p:cNvPr>
          <p:cNvSpPr>
            <a:spLocks noGrp="1"/>
          </p:cNvSpPr>
          <p:nvPr>
            <p:ph type="title"/>
          </p:nvPr>
        </p:nvSpPr>
        <p:spPr/>
        <p:txBody>
          <a:bodyPr/>
          <a:lstStyle/>
          <a:p>
            <a:pPr algn="ctr"/>
            <a:r>
              <a:rPr lang="en-GB" i="1" dirty="0"/>
              <a:t>Santander</a:t>
            </a:r>
          </a:p>
        </p:txBody>
      </p:sp>
      <p:sp>
        <p:nvSpPr>
          <p:cNvPr id="3" name="Content Placeholder 2">
            <a:extLst>
              <a:ext uri="{FF2B5EF4-FFF2-40B4-BE49-F238E27FC236}">
                <a16:creationId xmlns:a16="http://schemas.microsoft.com/office/drawing/2014/main" id="{97CB88EC-F439-6311-D927-1942F76F3EC6}"/>
              </a:ext>
            </a:extLst>
          </p:cNvPr>
          <p:cNvSpPr>
            <a:spLocks noGrp="1"/>
          </p:cNvSpPr>
          <p:nvPr>
            <p:ph idx="1"/>
          </p:nvPr>
        </p:nvSpPr>
        <p:spPr/>
        <p:txBody>
          <a:bodyPr>
            <a:normAutofit fontScale="92500"/>
          </a:bodyPr>
          <a:lstStyle/>
          <a:p>
            <a:r>
              <a:rPr lang="en-GB" dirty="0"/>
              <a:t>Primacy of contractual relationship between A and its customer</a:t>
            </a:r>
          </a:p>
          <a:p>
            <a:r>
              <a:rPr lang="en-GB" dirty="0"/>
              <a:t>Duty of care alleged would be to protect R from its own customer</a:t>
            </a:r>
          </a:p>
          <a:p>
            <a:r>
              <a:rPr lang="en-GB" dirty="0"/>
              <a:t>Fraudster holding account with A did not give it control over that customer – to the contrary, A required to comply with customer’s instructions – NB </a:t>
            </a:r>
            <a:r>
              <a:rPr lang="en-GB" i="1" dirty="0"/>
              <a:t>RBSI v JP SPC 4</a:t>
            </a:r>
            <a:r>
              <a:rPr lang="en-GB" dirty="0"/>
              <a:t> (QC generally inapplicable to RB)</a:t>
            </a:r>
          </a:p>
          <a:p>
            <a:r>
              <a:rPr lang="en-GB" dirty="0"/>
              <a:t>A had no relationship with R – </a:t>
            </a:r>
            <a:r>
              <a:rPr lang="en-GB" u="sng" dirty="0"/>
              <a:t>no obligation to protect those who may be harmed by customer’s actions</a:t>
            </a:r>
            <a:endParaRPr lang="en-GB" dirty="0"/>
          </a:p>
          <a:p>
            <a:r>
              <a:rPr lang="en-GB" dirty="0"/>
              <a:t>Duty of retrieval recognised in </a:t>
            </a:r>
            <a:r>
              <a:rPr lang="en-GB" i="1" dirty="0"/>
              <a:t>Philipp</a:t>
            </a:r>
            <a:r>
              <a:rPr lang="en-GB" dirty="0"/>
              <a:t> facet of contractual duty and no application to receiving bank which had no contractual relationship (i.e. no freestanding duty) </a:t>
            </a:r>
          </a:p>
          <a:p>
            <a:endParaRPr lang="en-GB" dirty="0"/>
          </a:p>
        </p:txBody>
      </p:sp>
    </p:spTree>
    <p:extLst>
      <p:ext uri="{BB962C8B-B14F-4D97-AF65-F5344CB8AC3E}">
        <p14:creationId xmlns:p14="http://schemas.microsoft.com/office/powerpoint/2010/main" val="4059384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734F4-D8BD-043D-0C6C-24A15F82EAE1}"/>
              </a:ext>
            </a:extLst>
          </p:cNvPr>
          <p:cNvSpPr>
            <a:spLocks noGrp="1"/>
          </p:cNvSpPr>
          <p:nvPr>
            <p:ph type="title"/>
          </p:nvPr>
        </p:nvSpPr>
        <p:spPr/>
        <p:txBody>
          <a:bodyPr/>
          <a:lstStyle/>
          <a:p>
            <a:pPr algn="ctr"/>
            <a:r>
              <a:rPr lang="en-GB" i="1" dirty="0"/>
              <a:t>Santander</a:t>
            </a:r>
          </a:p>
        </p:txBody>
      </p:sp>
      <p:sp>
        <p:nvSpPr>
          <p:cNvPr id="3" name="Content Placeholder 2">
            <a:extLst>
              <a:ext uri="{FF2B5EF4-FFF2-40B4-BE49-F238E27FC236}">
                <a16:creationId xmlns:a16="http://schemas.microsoft.com/office/drawing/2014/main" id="{36250F99-48B4-26F4-6B92-BBC6FB6AA50B}"/>
              </a:ext>
            </a:extLst>
          </p:cNvPr>
          <p:cNvSpPr>
            <a:spLocks noGrp="1"/>
          </p:cNvSpPr>
          <p:nvPr>
            <p:ph idx="1"/>
          </p:nvPr>
        </p:nvSpPr>
        <p:spPr>
          <a:xfrm>
            <a:off x="771525" y="1349375"/>
            <a:ext cx="10515600" cy="4351338"/>
          </a:xfrm>
        </p:spPr>
        <p:txBody>
          <a:bodyPr>
            <a:normAutofit/>
          </a:bodyPr>
          <a:lstStyle/>
          <a:p>
            <a:pPr marL="0" indent="0">
              <a:buNone/>
            </a:pPr>
            <a:r>
              <a:rPr lang="en-GB" b="0" i="1" dirty="0">
                <a:solidFill>
                  <a:srgbClr val="3D3D3D"/>
                </a:solidFill>
                <a:effectLst/>
                <a:latin typeface="Source Sans Pro" panose="020B0503030403020204" pitchFamily="34" charset="0"/>
              </a:rPr>
              <a:t>The identification in Philipp of an arguable duty of retrieval, owed by a bank to its own customer and arising out of the contractual relationship between them, does not alter that position. Acknowledging the potential existence of such a duty does no more than allow that this might be a further facet of the bank's contractual obligation to properly ascertain and comply with its customer's instruction; it provides no basis for the incremental development of an equivalent duty owed to a party with whom the bank had no contractual relationship. </a:t>
            </a:r>
            <a:r>
              <a:rPr lang="en-GB" b="1" i="1" dirty="0">
                <a:solidFill>
                  <a:srgbClr val="3D3D3D"/>
                </a:solidFill>
                <a:effectLst/>
                <a:latin typeface="Source Sans Pro" panose="020B0503030403020204" pitchFamily="34" charset="0"/>
              </a:rPr>
              <a:t>To imply such a duty would, in my judgement, cross the line between the proper role of the courts and that of the legislator and regulator</a:t>
            </a:r>
            <a:r>
              <a:rPr lang="en-GB" b="0" i="1" dirty="0">
                <a:solidFill>
                  <a:srgbClr val="3D3D3D"/>
                </a:solidFill>
                <a:effectLst/>
                <a:latin typeface="Source Sans Pro" panose="020B0503030403020204" pitchFamily="34" charset="0"/>
              </a:rPr>
              <a:t>.</a:t>
            </a:r>
            <a:endParaRPr lang="en-GB" i="1" dirty="0"/>
          </a:p>
        </p:txBody>
      </p:sp>
    </p:spTree>
    <p:extLst>
      <p:ext uri="{BB962C8B-B14F-4D97-AF65-F5344CB8AC3E}">
        <p14:creationId xmlns:p14="http://schemas.microsoft.com/office/powerpoint/2010/main" val="8157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EBDD-331F-6749-C47B-46DAEA5FA992}"/>
              </a:ext>
            </a:extLst>
          </p:cNvPr>
          <p:cNvSpPr>
            <a:spLocks noGrp="1"/>
          </p:cNvSpPr>
          <p:nvPr>
            <p:ph type="title"/>
          </p:nvPr>
        </p:nvSpPr>
        <p:spPr/>
        <p:txBody>
          <a:bodyPr/>
          <a:lstStyle/>
          <a:p>
            <a:pPr algn="ctr"/>
            <a:r>
              <a:rPr lang="en-GB" i="1" dirty="0"/>
              <a:t>Barclay-Ross v Starling Bank Ltd</a:t>
            </a:r>
            <a:r>
              <a:rPr lang="en-GB" dirty="0"/>
              <a:t> [2025] EWHC 2158 (KB) – Andrew Kinnier KC</a:t>
            </a:r>
            <a:endParaRPr lang="en-GB" i="1" dirty="0"/>
          </a:p>
        </p:txBody>
      </p:sp>
      <p:sp>
        <p:nvSpPr>
          <p:cNvPr id="3" name="Content Placeholder 2">
            <a:extLst>
              <a:ext uri="{FF2B5EF4-FFF2-40B4-BE49-F238E27FC236}">
                <a16:creationId xmlns:a16="http://schemas.microsoft.com/office/drawing/2014/main" id="{AF368F29-CEDD-83D9-D056-AB504440ADB0}"/>
              </a:ext>
            </a:extLst>
          </p:cNvPr>
          <p:cNvSpPr>
            <a:spLocks noGrp="1"/>
          </p:cNvSpPr>
          <p:nvPr>
            <p:ph idx="1"/>
          </p:nvPr>
        </p:nvSpPr>
        <p:spPr>
          <a:xfrm>
            <a:off x="838200" y="1690688"/>
            <a:ext cx="10515600" cy="4351338"/>
          </a:xfrm>
        </p:spPr>
        <p:txBody>
          <a:bodyPr>
            <a:normAutofit fontScale="85000" lnSpcReduction="20000"/>
          </a:bodyPr>
          <a:lstStyle/>
          <a:p>
            <a:r>
              <a:rPr lang="en-GB" dirty="0"/>
              <a:t>C victim of APP fraud and customer of D bank – series of payments out to overseas bank accounts - NB parallels with </a:t>
            </a:r>
            <a:r>
              <a:rPr lang="en-GB" i="1" dirty="0"/>
              <a:t>Philipp</a:t>
            </a:r>
            <a:r>
              <a:rPr lang="en-GB" dirty="0"/>
              <a:t> </a:t>
            </a:r>
          </a:p>
          <a:p>
            <a:r>
              <a:rPr lang="en-GB" dirty="0"/>
              <a:t>After discovering fraud, C contacted D to stop the payments but D unable to recover the money</a:t>
            </a:r>
          </a:p>
          <a:p>
            <a:r>
              <a:rPr lang="en-GB" dirty="0"/>
              <a:t>Like in </a:t>
            </a:r>
            <a:r>
              <a:rPr lang="en-GB" i="1" dirty="0"/>
              <a:t>Philipp</a:t>
            </a:r>
            <a:r>
              <a:rPr lang="en-GB" dirty="0"/>
              <a:t>, QC as re-rationalised could not assist C because no relevant agency relationship to establish QC</a:t>
            </a:r>
          </a:p>
          <a:p>
            <a:r>
              <a:rPr lang="en-GB" dirty="0"/>
              <a:t>One of the claims pursued was that D had breached a duty of care in its handling of alleged fraud and acted negligently in not acting with sufficient speed to recover money</a:t>
            </a:r>
          </a:p>
          <a:p>
            <a:r>
              <a:rPr lang="en-GB" dirty="0"/>
              <a:t>D applied for SJ/SO</a:t>
            </a:r>
          </a:p>
          <a:p>
            <a:r>
              <a:rPr lang="en-GB" dirty="0"/>
              <a:t>Result = allegation that D had breached its duty by failing to seek C’s instructions to recover payments once fraud had been established was arguable – i.e. all that was left in </a:t>
            </a:r>
            <a:r>
              <a:rPr lang="en-GB" i="1" dirty="0"/>
              <a:t>Philipp</a:t>
            </a:r>
            <a:r>
              <a:rPr lang="en-GB" dirty="0"/>
              <a:t> in non-agency case</a:t>
            </a:r>
          </a:p>
          <a:p>
            <a:endParaRPr lang="en-GB" dirty="0"/>
          </a:p>
          <a:p>
            <a:endParaRPr lang="en-GB" dirty="0"/>
          </a:p>
        </p:txBody>
      </p:sp>
    </p:spTree>
    <p:extLst>
      <p:ext uri="{BB962C8B-B14F-4D97-AF65-F5344CB8AC3E}">
        <p14:creationId xmlns:p14="http://schemas.microsoft.com/office/powerpoint/2010/main" val="27785812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Props1.xml><?xml version="1.0" encoding="utf-8"?>
<ds:datastoreItem xmlns:ds="http://schemas.openxmlformats.org/officeDocument/2006/customXml" ds:itemID="{453F33A2-43B4-4919-B884-EF2159906D24}"/>
</file>

<file path=customXml/itemProps2.xml><?xml version="1.0" encoding="utf-8"?>
<ds:datastoreItem xmlns:ds="http://schemas.openxmlformats.org/officeDocument/2006/customXml" ds:itemID="{BDD564DC-0050-42E0-8BED-69EC46FA9912}"/>
</file>

<file path=customXml/itemProps3.xml><?xml version="1.0" encoding="utf-8"?>
<ds:datastoreItem xmlns:ds="http://schemas.openxmlformats.org/officeDocument/2006/customXml" ds:itemID="{A6CE20B6-8F3F-4061-9666-90DF75796BA5}"/>
</file>

<file path=docProps/app.xml><?xml version="1.0" encoding="utf-8"?>
<Properties xmlns="http://schemas.openxmlformats.org/officeDocument/2006/extended-properties" xmlns:vt="http://schemas.openxmlformats.org/officeDocument/2006/docPropsVTypes">
  <Template>Office Theme</Template>
  <TotalTime>2457</TotalTime>
  <Words>1604</Words>
  <Application>Microsoft Office PowerPoint</Application>
  <PresentationFormat>Widescreen</PresentationFormat>
  <Paragraphs>84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Calibri</vt:lpstr>
      <vt:lpstr>Open Sans</vt:lpstr>
      <vt:lpstr>Source Sans Pro</vt:lpstr>
      <vt:lpstr>Office Theme</vt:lpstr>
      <vt:lpstr>Latest Developments: Quincecare &amp; PPF Claims</vt:lpstr>
      <vt:lpstr>Death or rebirth?</vt:lpstr>
      <vt:lpstr>Hamblin v Moorwand Ltd [2025] EWHC 817 (Ch) – Marcus Smith J</vt:lpstr>
      <vt:lpstr>Hamblin</vt:lpstr>
      <vt:lpstr>Hamblin</vt:lpstr>
      <vt:lpstr>Santander UK plc v CCP Graduate School Ltd [2025] EWHC 667 (KB) – Jennifer Eady J</vt:lpstr>
      <vt:lpstr>Santander</vt:lpstr>
      <vt:lpstr>Santander</vt:lpstr>
      <vt:lpstr>Barclay-Ross v Starling Bank Ltd [2025] EWHC 2158 (KB) – Andrew Kinnier KC</vt:lpstr>
      <vt:lpstr>Barclay-Ross</vt:lpstr>
      <vt:lpstr>  Unjust enrichment? – Terna Energy v Revolut [2024] Bus LR 1401 – HHJ Paul Mathews</vt:lpstr>
      <vt:lpstr>Terna: Key holdings</vt:lpstr>
      <vt:lpstr>Terna: Enrichment</vt:lpstr>
      <vt:lpstr>Mandatory Reimbursement: Limitations</vt:lpstr>
      <vt:lpstr>Green Shoots?</vt:lpstr>
      <vt:lpstr>Wider considerations</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Matthew Gerrard</dc:creator>
  <cp:lastModifiedBy>Jay Jagasia</cp:lastModifiedBy>
  <cp:revision>6</cp:revision>
  <dcterms:created xsi:type="dcterms:W3CDTF">2024-11-05T09:00:16Z</dcterms:created>
  <dcterms:modified xsi:type="dcterms:W3CDTF">2025-10-05T18:17:42Z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ies>
</file>