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31"/>
  </p:notesMasterIdLst>
  <p:sldIdLst>
    <p:sldId id="256" r:id="rId5"/>
    <p:sldId id="259" r:id="rId6"/>
    <p:sldId id="260" r:id="rId7"/>
    <p:sldId id="262" r:id="rId8"/>
    <p:sldId id="264" r:id="rId9"/>
    <p:sldId id="277" r:id="rId10"/>
    <p:sldId id="279" r:id="rId11"/>
    <p:sldId id="265" r:id="rId12"/>
    <p:sldId id="266" r:id="rId13"/>
    <p:sldId id="267" r:id="rId14"/>
    <p:sldId id="270" r:id="rId15"/>
    <p:sldId id="271" r:id="rId16"/>
    <p:sldId id="272" r:id="rId17"/>
    <p:sldId id="269" r:id="rId18"/>
    <p:sldId id="268" r:id="rId19"/>
    <p:sldId id="276" r:id="rId20"/>
    <p:sldId id="282" r:id="rId21"/>
    <p:sldId id="275" r:id="rId22"/>
    <p:sldId id="280" r:id="rId23"/>
    <p:sldId id="283" r:id="rId24"/>
    <p:sldId id="278" r:id="rId25"/>
    <p:sldId id="284" r:id="rId26"/>
    <p:sldId id="285" r:id="rId27"/>
    <p:sldId id="281" r:id="rId28"/>
    <p:sldId id="263" r:id="rId29"/>
    <p:sldId id="261"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E15E77-D957-8144-AEBF-3934CB366F55}" v="28" dt="2025-10-13T16:04:14.52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989" autoAdjust="0"/>
    <p:restoredTop sz="94664"/>
  </p:normalViewPr>
  <p:slideViewPr>
    <p:cSldViewPr snapToGrid="0">
      <p:cViewPr varScale="1">
        <p:scale>
          <a:sx n="112" d="100"/>
          <a:sy n="112" d="100"/>
        </p:scale>
        <p:origin x="480"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cy Walker" userId="62b77250-93d9-4f1a-95b4-05164f461dd9" providerId="ADAL" clId="{53D0DF6D-0405-538F-B308-13BFBF19CDBB}"/>
    <pc:docChg chg="custSel modSld">
      <pc:chgData name="Lucy Walker" userId="62b77250-93d9-4f1a-95b4-05164f461dd9" providerId="ADAL" clId="{53D0DF6D-0405-538F-B308-13BFBF19CDBB}" dt="2025-10-13T16:05:49.075" v="642" actId="1076"/>
      <pc:docMkLst>
        <pc:docMk/>
      </pc:docMkLst>
      <pc:sldChg chg="modSp mod">
        <pc:chgData name="Lucy Walker" userId="62b77250-93d9-4f1a-95b4-05164f461dd9" providerId="ADAL" clId="{53D0DF6D-0405-538F-B308-13BFBF19CDBB}" dt="2025-10-13T15:49:38.309" v="526" actId="1076"/>
        <pc:sldMkLst>
          <pc:docMk/>
          <pc:sldMk cId="1194468740" sldId="259"/>
        </pc:sldMkLst>
        <pc:spChg chg="mod">
          <ac:chgData name="Lucy Walker" userId="62b77250-93d9-4f1a-95b4-05164f461dd9" providerId="ADAL" clId="{53D0DF6D-0405-538F-B308-13BFBF19CDBB}" dt="2025-10-13T15:49:30.441" v="525" actId="27636"/>
          <ac:spMkLst>
            <pc:docMk/>
            <pc:sldMk cId="1194468740" sldId="259"/>
            <ac:spMk id="3" creationId="{FE1BC27A-9AFF-9AAC-DE69-7AC04CFF2DD2}"/>
          </ac:spMkLst>
        </pc:spChg>
        <pc:picChg chg="mod">
          <ac:chgData name="Lucy Walker" userId="62b77250-93d9-4f1a-95b4-05164f461dd9" providerId="ADAL" clId="{53D0DF6D-0405-538F-B308-13BFBF19CDBB}" dt="2025-10-13T15:49:38.309" v="526" actId="1076"/>
          <ac:picMkLst>
            <pc:docMk/>
            <pc:sldMk cId="1194468740" sldId="259"/>
            <ac:picMk id="11" creationId="{F140620D-5469-74B6-28EE-9BF4935C9C47}"/>
          </ac:picMkLst>
        </pc:picChg>
      </pc:sldChg>
      <pc:sldChg chg="modSp mod">
        <pc:chgData name="Lucy Walker" userId="62b77250-93d9-4f1a-95b4-05164f461dd9" providerId="ADAL" clId="{53D0DF6D-0405-538F-B308-13BFBF19CDBB}" dt="2025-10-13T15:50:01.837" v="528" actId="27636"/>
        <pc:sldMkLst>
          <pc:docMk/>
          <pc:sldMk cId="3551027680" sldId="260"/>
        </pc:sldMkLst>
        <pc:spChg chg="mod">
          <ac:chgData name="Lucy Walker" userId="62b77250-93d9-4f1a-95b4-05164f461dd9" providerId="ADAL" clId="{53D0DF6D-0405-538F-B308-13BFBF19CDBB}" dt="2025-10-13T15:50:01.837" v="528" actId="27636"/>
          <ac:spMkLst>
            <pc:docMk/>
            <pc:sldMk cId="3551027680" sldId="260"/>
            <ac:spMk id="9" creationId="{ED40939D-30DE-D2B5-1B87-AF1245EAF4E6}"/>
          </ac:spMkLst>
        </pc:spChg>
      </pc:sldChg>
      <pc:sldChg chg="modSp mod">
        <pc:chgData name="Lucy Walker" userId="62b77250-93d9-4f1a-95b4-05164f461dd9" providerId="ADAL" clId="{53D0DF6D-0405-538F-B308-13BFBF19CDBB}" dt="2025-10-13T15:50:12.309" v="531" actId="27636"/>
        <pc:sldMkLst>
          <pc:docMk/>
          <pc:sldMk cId="4013355647" sldId="262"/>
        </pc:sldMkLst>
        <pc:spChg chg="mod">
          <ac:chgData name="Lucy Walker" userId="62b77250-93d9-4f1a-95b4-05164f461dd9" providerId="ADAL" clId="{53D0DF6D-0405-538F-B308-13BFBF19CDBB}" dt="2025-10-13T15:50:12.309" v="531" actId="27636"/>
          <ac:spMkLst>
            <pc:docMk/>
            <pc:sldMk cId="4013355647" sldId="262"/>
            <ac:spMk id="3" creationId="{7FE3AA82-0CFF-4562-1FC4-C36F0CE615DA}"/>
          </ac:spMkLst>
        </pc:spChg>
      </pc:sldChg>
      <pc:sldChg chg="modSp mod">
        <pc:chgData name="Lucy Walker" userId="62b77250-93d9-4f1a-95b4-05164f461dd9" providerId="ADAL" clId="{53D0DF6D-0405-538F-B308-13BFBF19CDBB}" dt="2025-10-13T15:51:17.208" v="545" actId="1076"/>
        <pc:sldMkLst>
          <pc:docMk/>
          <pc:sldMk cId="3699398350" sldId="264"/>
        </pc:sldMkLst>
        <pc:spChg chg="mod">
          <ac:chgData name="Lucy Walker" userId="62b77250-93d9-4f1a-95b4-05164f461dd9" providerId="ADAL" clId="{53D0DF6D-0405-538F-B308-13BFBF19CDBB}" dt="2025-10-13T15:51:17.208" v="545" actId="1076"/>
          <ac:spMkLst>
            <pc:docMk/>
            <pc:sldMk cId="3699398350" sldId="264"/>
            <ac:spMk id="3" creationId="{F255BBA6-7CBB-8D6A-FEE7-033727814272}"/>
          </ac:spMkLst>
        </pc:spChg>
      </pc:sldChg>
      <pc:sldChg chg="modSp mod">
        <pc:chgData name="Lucy Walker" userId="62b77250-93d9-4f1a-95b4-05164f461dd9" providerId="ADAL" clId="{53D0DF6D-0405-538F-B308-13BFBF19CDBB}" dt="2025-10-13T15:51:42.082" v="549" actId="2710"/>
        <pc:sldMkLst>
          <pc:docMk/>
          <pc:sldMk cId="2954299314" sldId="265"/>
        </pc:sldMkLst>
        <pc:spChg chg="mod">
          <ac:chgData name="Lucy Walker" userId="62b77250-93d9-4f1a-95b4-05164f461dd9" providerId="ADAL" clId="{53D0DF6D-0405-538F-B308-13BFBF19CDBB}" dt="2025-10-13T15:51:42.082" v="549" actId="2710"/>
          <ac:spMkLst>
            <pc:docMk/>
            <pc:sldMk cId="2954299314" sldId="265"/>
            <ac:spMk id="3" creationId="{146C51AA-5DF9-2A80-1D9E-638175B444C0}"/>
          </ac:spMkLst>
        </pc:spChg>
      </pc:sldChg>
      <pc:sldChg chg="modSp mod">
        <pc:chgData name="Lucy Walker" userId="62b77250-93d9-4f1a-95b4-05164f461dd9" providerId="ADAL" clId="{53D0DF6D-0405-538F-B308-13BFBF19CDBB}" dt="2025-10-13T15:51:58.168" v="553" actId="20577"/>
        <pc:sldMkLst>
          <pc:docMk/>
          <pc:sldMk cId="2871382151" sldId="266"/>
        </pc:sldMkLst>
        <pc:spChg chg="mod">
          <ac:chgData name="Lucy Walker" userId="62b77250-93d9-4f1a-95b4-05164f461dd9" providerId="ADAL" clId="{53D0DF6D-0405-538F-B308-13BFBF19CDBB}" dt="2025-10-13T15:51:58.168" v="553" actId="20577"/>
          <ac:spMkLst>
            <pc:docMk/>
            <pc:sldMk cId="2871382151" sldId="266"/>
            <ac:spMk id="3" creationId="{71F1C542-5121-9A8F-A4F1-36314348900C}"/>
          </ac:spMkLst>
        </pc:spChg>
      </pc:sldChg>
      <pc:sldChg chg="modSp mod">
        <pc:chgData name="Lucy Walker" userId="62b77250-93d9-4f1a-95b4-05164f461dd9" providerId="ADAL" clId="{53D0DF6D-0405-538F-B308-13BFBF19CDBB}" dt="2025-10-13T15:49:08.782" v="522" actId="27636"/>
        <pc:sldMkLst>
          <pc:docMk/>
          <pc:sldMk cId="1178567140" sldId="267"/>
        </pc:sldMkLst>
        <pc:spChg chg="mod">
          <ac:chgData name="Lucy Walker" userId="62b77250-93d9-4f1a-95b4-05164f461dd9" providerId="ADAL" clId="{53D0DF6D-0405-538F-B308-13BFBF19CDBB}" dt="2025-10-13T15:49:08.782" v="522" actId="27636"/>
          <ac:spMkLst>
            <pc:docMk/>
            <pc:sldMk cId="1178567140" sldId="267"/>
            <ac:spMk id="15" creationId="{8432BC86-C648-7A23-1D6F-29DD4C23B4DE}"/>
          </ac:spMkLst>
        </pc:spChg>
      </pc:sldChg>
      <pc:sldChg chg="modSp mod">
        <pc:chgData name="Lucy Walker" userId="62b77250-93d9-4f1a-95b4-05164f461dd9" providerId="ADAL" clId="{53D0DF6D-0405-538F-B308-13BFBF19CDBB}" dt="2025-10-13T15:52:12.134" v="556" actId="27636"/>
        <pc:sldMkLst>
          <pc:docMk/>
          <pc:sldMk cId="3009093923" sldId="270"/>
        </pc:sldMkLst>
        <pc:spChg chg="mod">
          <ac:chgData name="Lucy Walker" userId="62b77250-93d9-4f1a-95b4-05164f461dd9" providerId="ADAL" clId="{53D0DF6D-0405-538F-B308-13BFBF19CDBB}" dt="2025-10-13T15:52:12.134" v="556" actId="27636"/>
          <ac:spMkLst>
            <pc:docMk/>
            <pc:sldMk cId="3009093923" sldId="270"/>
            <ac:spMk id="3" creationId="{81A8F1FF-2321-A3C6-3844-A7703975BAC0}"/>
          </ac:spMkLst>
        </pc:spChg>
      </pc:sldChg>
      <pc:sldChg chg="modSp mod">
        <pc:chgData name="Lucy Walker" userId="62b77250-93d9-4f1a-95b4-05164f461dd9" providerId="ADAL" clId="{53D0DF6D-0405-538F-B308-13BFBF19CDBB}" dt="2025-10-13T15:52:22.516" v="558" actId="2710"/>
        <pc:sldMkLst>
          <pc:docMk/>
          <pc:sldMk cId="1283367844" sldId="271"/>
        </pc:sldMkLst>
        <pc:spChg chg="mod">
          <ac:chgData name="Lucy Walker" userId="62b77250-93d9-4f1a-95b4-05164f461dd9" providerId="ADAL" clId="{53D0DF6D-0405-538F-B308-13BFBF19CDBB}" dt="2025-10-13T15:52:22.516" v="558" actId="2710"/>
          <ac:spMkLst>
            <pc:docMk/>
            <pc:sldMk cId="1283367844" sldId="271"/>
            <ac:spMk id="3" creationId="{B478BEA2-E2F2-A018-4B6E-AF233A34DE6B}"/>
          </ac:spMkLst>
        </pc:spChg>
      </pc:sldChg>
      <pc:sldChg chg="modSp mod">
        <pc:chgData name="Lucy Walker" userId="62b77250-93d9-4f1a-95b4-05164f461dd9" providerId="ADAL" clId="{53D0DF6D-0405-538F-B308-13BFBF19CDBB}" dt="2025-10-13T15:52:41.774" v="562" actId="1076"/>
        <pc:sldMkLst>
          <pc:docMk/>
          <pc:sldMk cId="25865070" sldId="272"/>
        </pc:sldMkLst>
        <pc:spChg chg="mod">
          <ac:chgData name="Lucy Walker" userId="62b77250-93d9-4f1a-95b4-05164f461dd9" providerId="ADAL" clId="{53D0DF6D-0405-538F-B308-13BFBF19CDBB}" dt="2025-10-13T15:52:37.057" v="561" actId="14100"/>
          <ac:spMkLst>
            <pc:docMk/>
            <pc:sldMk cId="25865070" sldId="272"/>
            <ac:spMk id="2" creationId="{D06BBE7A-71F1-CF5C-2EC1-7371C581BD89}"/>
          </ac:spMkLst>
        </pc:spChg>
        <pc:spChg chg="mod">
          <ac:chgData name="Lucy Walker" userId="62b77250-93d9-4f1a-95b4-05164f461dd9" providerId="ADAL" clId="{53D0DF6D-0405-538F-B308-13BFBF19CDBB}" dt="2025-10-13T15:52:41.774" v="562" actId="1076"/>
          <ac:spMkLst>
            <pc:docMk/>
            <pc:sldMk cId="25865070" sldId="272"/>
            <ac:spMk id="3" creationId="{80052FE9-1B55-F98D-397C-F06BE83416A4}"/>
          </ac:spMkLst>
        </pc:spChg>
      </pc:sldChg>
      <pc:sldChg chg="modSp mod">
        <pc:chgData name="Lucy Walker" userId="62b77250-93d9-4f1a-95b4-05164f461dd9" providerId="ADAL" clId="{53D0DF6D-0405-538F-B308-13BFBF19CDBB}" dt="2025-10-13T15:54:22.469" v="609" actId="20577"/>
        <pc:sldMkLst>
          <pc:docMk/>
          <pc:sldMk cId="3529634942" sldId="275"/>
        </pc:sldMkLst>
        <pc:spChg chg="mod">
          <ac:chgData name="Lucy Walker" userId="62b77250-93d9-4f1a-95b4-05164f461dd9" providerId="ADAL" clId="{53D0DF6D-0405-538F-B308-13BFBF19CDBB}" dt="2025-10-13T15:54:22.469" v="609" actId="20577"/>
          <ac:spMkLst>
            <pc:docMk/>
            <pc:sldMk cId="3529634942" sldId="275"/>
            <ac:spMk id="3" creationId="{BE0DB1BA-08C5-F13D-CFDF-4B70F0E474FB}"/>
          </ac:spMkLst>
        </pc:spChg>
      </pc:sldChg>
      <pc:sldChg chg="modSp mod">
        <pc:chgData name="Lucy Walker" userId="62b77250-93d9-4f1a-95b4-05164f461dd9" providerId="ADAL" clId="{53D0DF6D-0405-538F-B308-13BFBF19CDBB}" dt="2025-10-13T15:53:05.266" v="564" actId="2710"/>
        <pc:sldMkLst>
          <pc:docMk/>
          <pc:sldMk cId="1739102395" sldId="276"/>
        </pc:sldMkLst>
        <pc:spChg chg="mod">
          <ac:chgData name="Lucy Walker" userId="62b77250-93d9-4f1a-95b4-05164f461dd9" providerId="ADAL" clId="{53D0DF6D-0405-538F-B308-13BFBF19CDBB}" dt="2025-10-13T15:53:05.266" v="564" actId="2710"/>
          <ac:spMkLst>
            <pc:docMk/>
            <pc:sldMk cId="1739102395" sldId="276"/>
            <ac:spMk id="3" creationId="{B53295BC-431E-FA9C-BCD6-886F60568F03}"/>
          </ac:spMkLst>
        </pc:spChg>
      </pc:sldChg>
      <pc:sldChg chg="modSp mod">
        <pc:chgData name="Lucy Walker" userId="62b77250-93d9-4f1a-95b4-05164f461dd9" providerId="ADAL" clId="{53D0DF6D-0405-538F-B308-13BFBF19CDBB}" dt="2025-10-13T15:50:39.496" v="537" actId="27636"/>
        <pc:sldMkLst>
          <pc:docMk/>
          <pc:sldMk cId="3340007225" sldId="277"/>
        </pc:sldMkLst>
        <pc:spChg chg="mod">
          <ac:chgData name="Lucy Walker" userId="62b77250-93d9-4f1a-95b4-05164f461dd9" providerId="ADAL" clId="{53D0DF6D-0405-538F-B308-13BFBF19CDBB}" dt="2025-10-13T15:50:39.496" v="537" actId="27636"/>
          <ac:spMkLst>
            <pc:docMk/>
            <pc:sldMk cId="3340007225" sldId="277"/>
            <ac:spMk id="3" creationId="{0101CF20-BA12-57E1-76A7-9EDC5554439E}"/>
          </ac:spMkLst>
        </pc:spChg>
      </pc:sldChg>
      <pc:sldChg chg="modSp mod">
        <pc:chgData name="Lucy Walker" userId="62b77250-93d9-4f1a-95b4-05164f461dd9" providerId="ADAL" clId="{53D0DF6D-0405-538F-B308-13BFBF19CDBB}" dt="2025-10-13T15:56:26.179" v="626" actId="20577"/>
        <pc:sldMkLst>
          <pc:docMk/>
          <pc:sldMk cId="2978634035" sldId="278"/>
        </pc:sldMkLst>
        <pc:spChg chg="mod">
          <ac:chgData name="Lucy Walker" userId="62b77250-93d9-4f1a-95b4-05164f461dd9" providerId="ADAL" clId="{53D0DF6D-0405-538F-B308-13BFBF19CDBB}" dt="2025-10-13T15:56:26.179" v="626" actId="20577"/>
          <ac:spMkLst>
            <pc:docMk/>
            <pc:sldMk cId="2978634035" sldId="278"/>
            <ac:spMk id="3" creationId="{5B5532A3-D88F-E1A1-FBB2-4022EB40B661}"/>
          </ac:spMkLst>
        </pc:spChg>
      </pc:sldChg>
      <pc:sldChg chg="modSp mod">
        <pc:chgData name="Lucy Walker" userId="62b77250-93d9-4f1a-95b4-05164f461dd9" providerId="ADAL" clId="{53D0DF6D-0405-538F-B308-13BFBF19CDBB}" dt="2025-10-13T15:51:32.717" v="547" actId="2710"/>
        <pc:sldMkLst>
          <pc:docMk/>
          <pc:sldMk cId="1181682683" sldId="279"/>
        </pc:sldMkLst>
        <pc:spChg chg="mod">
          <ac:chgData name="Lucy Walker" userId="62b77250-93d9-4f1a-95b4-05164f461dd9" providerId="ADAL" clId="{53D0DF6D-0405-538F-B308-13BFBF19CDBB}" dt="2025-10-13T15:51:32.717" v="547" actId="2710"/>
          <ac:spMkLst>
            <pc:docMk/>
            <pc:sldMk cId="1181682683" sldId="279"/>
            <ac:spMk id="3" creationId="{8C8B180C-8706-E0F7-0F5D-1B3C235E3370}"/>
          </ac:spMkLst>
        </pc:spChg>
      </pc:sldChg>
      <pc:sldChg chg="modSp mod">
        <pc:chgData name="Lucy Walker" userId="62b77250-93d9-4f1a-95b4-05164f461dd9" providerId="ADAL" clId="{53D0DF6D-0405-538F-B308-13BFBF19CDBB}" dt="2025-10-13T15:55:14.485" v="616" actId="20577"/>
        <pc:sldMkLst>
          <pc:docMk/>
          <pc:sldMk cId="3765383175" sldId="280"/>
        </pc:sldMkLst>
        <pc:spChg chg="mod">
          <ac:chgData name="Lucy Walker" userId="62b77250-93d9-4f1a-95b4-05164f461dd9" providerId="ADAL" clId="{53D0DF6D-0405-538F-B308-13BFBF19CDBB}" dt="2025-10-13T15:55:14.485" v="616" actId="20577"/>
          <ac:spMkLst>
            <pc:docMk/>
            <pc:sldMk cId="3765383175" sldId="280"/>
            <ac:spMk id="3" creationId="{44BE43E0-CBD2-C348-6884-457388DA5731}"/>
          </ac:spMkLst>
        </pc:spChg>
      </pc:sldChg>
      <pc:sldChg chg="addSp delSp modSp mod modClrScheme chgLayout">
        <pc:chgData name="Lucy Walker" userId="62b77250-93d9-4f1a-95b4-05164f461dd9" providerId="ADAL" clId="{53D0DF6D-0405-538F-B308-13BFBF19CDBB}" dt="2025-10-13T16:05:49.075" v="642" actId="1076"/>
        <pc:sldMkLst>
          <pc:docMk/>
          <pc:sldMk cId="129687925" sldId="281"/>
        </pc:sldMkLst>
        <pc:spChg chg="mod">
          <ac:chgData name="Lucy Walker" userId="62b77250-93d9-4f1a-95b4-05164f461dd9" providerId="ADAL" clId="{53D0DF6D-0405-538F-B308-13BFBF19CDBB}" dt="2025-10-13T15:35:15.958" v="442" actId="26606"/>
          <ac:spMkLst>
            <pc:docMk/>
            <pc:sldMk cId="129687925" sldId="281"/>
            <ac:spMk id="2" creationId="{11383769-CC22-3B89-252E-27B6C5F74B76}"/>
          </ac:spMkLst>
        </pc:spChg>
        <pc:spChg chg="del">
          <ac:chgData name="Lucy Walker" userId="62b77250-93d9-4f1a-95b4-05164f461dd9" providerId="ADAL" clId="{53D0DF6D-0405-538F-B308-13BFBF19CDBB}" dt="2025-10-13T15:35:04.843" v="439" actId="931"/>
          <ac:spMkLst>
            <pc:docMk/>
            <pc:sldMk cId="129687925" sldId="281"/>
            <ac:spMk id="3" creationId="{D09F9AFF-EEEF-5B20-2388-E4AA2752577C}"/>
          </ac:spMkLst>
        </pc:spChg>
        <pc:spChg chg="add mod">
          <ac:chgData name="Lucy Walker" userId="62b77250-93d9-4f1a-95b4-05164f461dd9" providerId="ADAL" clId="{53D0DF6D-0405-538F-B308-13BFBF19CDBB}" dt="2025-10-13T15:41:33.217" v="459" actId="1076"/>
          <ac:spMkLst>
            <pc:docMk/>
            <pc:sldMk cId="129687925" sldId="281"/>
            <ac:spMk id="6" creationId="{F3D0B86B-FFDF-8BB6-AA9A-71657490FFF9}"/>
          </ac:spMkLst>
        </pc:spChg>
        <pc:spChg chg="add del mod">
          <ac:chgData name="Lucy Walker" userId="62b77250-93d9-4f1a-95b4-05164f461dd9" providerId="ADAL" clId="{53D0DF6D-0405-538F-B308-13BFBF19CDBB}" dt="2025-10-13T15:37:25.650" v="443" actId="931"/>
          <ac:spMkLst>
            <pc:docMk/>
            <pc:sldMk cId="129687925" sldId="281"/>
            <ac:spMk id="11" creationId="{79D8EE75-387E-E449-72A3-5281E352D645}"/>
          </ac:spMkLst>
        </pc:spChg>
        <pc:spChg chg="add mod">
          <ac:chgData name="Lucy Walker" userId="62b77250-93d9-4f1a-95b4-05164f461dd9" providerId="ADAL" clId="{53D0DF6D-0405-538F-B308-13BFBF19CDBB}" dt="2025-10-13T16:05:49.075" v="642" actId="1076"/>
          <ac:spMkLst>
            <pc:docMk/>
            <pc:sldMk cId="129687925" sldId="281"/>
            <ac:spMk id="12" creationId="{A7BC3A92-298A-D530-ABF9-077B7923C73C}"/>
          </ac:spMkLst>
        </pc:spChg>
        <pc:spChg chg="add del mod">
          <ac:chgData name="Lucy Walker" userId="62b77250-93d9-4f1a-95b4-05164f461dd9" providerId="ADAL" clId="{53D0DF6D-0405-538F-B308-13BFBF19CDBB}" dt="2025-10-13T16:04:14.523" v="634" actId="931"/>
          <ac:spMkLst>
            <pc:docMk/>
            <pc:sldMk cId="129687925" sldId="281"/>
            <ac:spMk id="14" creationId="{E266D44F-408C-CD5B-B1DF-46C9CD4FA8D1}"/>
          </ac:spMkLst>
        </pc:spChg>
        <pc:picChg chg="add mod">
          <ac:chgData name="Lucy Walker" userId="62b77250-93d9-4f1a-95b4-05164f461dd9" providerId="ADAL" clId="{53D0DF6D-0405-538F-B308-13BFBF19CDBB}" dt="2025-10-13T16:05:13.824" v="641" actId="1076"/>
          <ac:picMkLst>
            <pc:docMk/>
            <pc:sldMk cId="129687925" sldId="281"/>
            <ac:picMk id="5" creationId="{290C7FA6-5804-950E-B835-0DE14343FE62}"/>
          </ac:picMkLst>
        </pc:picChg>
        <pc:picChg chg="add del mod">
          <ac:chgData name="Lucy Walker" userId="62b77250-93d9-4f1a-95b4-05164f461dd9" providerId="ADAL" clId="{53D0DF6D-0405-538F-B308-13BFBF19CDBB}" dt="2025-10-13T16:00:00.175" v="633" actId="478"/>
          <ac:picMkLst>
            <pc:docMk/>
            <pc:sldMk cId="129687925" sldId="281"/>
            <ac:picMk id="8" creationId="{394D6D87-88E3-0779-2275-C327EF4E43F8}"/>
          </ac:picMkLst>
        </pc:picChg>
        <pc:picChg chg="add mod">
          <ac:chgData name="Lucy Walker" userId="62b77250-93d9-4f1a-95b4-05164f461dd9" providerId="ADAL" clId="{53D0DF6D-0405-538F-B308-13BFBF19CDBB}" dt="2025-10-13T16:05:01.941" v="640" actId="1076"/>
          <ac:picMkLst>
            <pc:docMk/>
            <pc:sldMk cId="129687925" sldId="281"/>
            <ac:picMk id="10" creationId="{47D9F91A-2384-D9AE-E823-EBCD2ABD5B5F}"/>
          </ac:picMkLst>
        </pc:picChg>
        <pc:picChg chg="add mod">
          <ac:chgData name="Lucy Walker" userId="62b77250-93d9-4f1a-95b4-05164f461dd9" providerId="ADAL" clId="{53D0DF6D-0405-538F-B308-13BFBF19CDBB}" dt="2025-10-13T16:04:19.942" v="636" actId="962"/>
          <ac:picMkLst>
            <pc:docMk/>
            <pc:sldMk cId="129687925" sldId="281"/>
            <ac:picMk id="16" creationId="{3EC1562C-4478-C4EA-8066-ACCC33D5DFD9}"/>
          </ac:picMkLst>
        </pc:picChg>
      </pc:sldChg>
      <pc:sldChg chg="modSp mod">
        <pc:chgData name="Lucy Walker" userId="62b77250-93d9-4f1a-95b4-05164f461dd9" providerId="ADAL" clId="{53D0DF6D-0405-538F-B308-13BFBF19CDBB}" dt="2025-10-13T15:53:26.076" v="568" actId="27636"/>
        <pc:sldMkLst>
          <pc:docMk/>
          <pc:sldMk cId="3732884320" sldId="282"/>
        </pc:sldMkLst>
        <pc:spChg chg="mod">
          <ac:chgData name="Lucy Walker" userId="62b77250-93d9-4f1a-95b4-05164f461dd9" providerId="ADAL" clId="{53D0DF6D-0405-538F-B308-13BFBF19CDBB}" dt="2025-10-13T15:53:26.076" v="568" actId="27636"/>
          <ac:spMkLst>
            <pc:docMk/>
            <pc:sldMk cId="3732884320" sldId="282"/>
            <ac:spMk id="3" creationId="{C62012CF-270D-CF55-A700-674FEC3519A8}"/>
          </ac:spMkLst>
        </pc:spChg>
      </pc:sldChg>
      <pc:sldChg chg="modSp mod">
        <pc:chgData name="Lucy Walker" userId="62b77250-93d9-4f1a-95b4-05164f461dd9" providerId="ADAL" clId="{53D0DF6D-0405-538F-B308-13BFBF19CDBB}" dt="2025-10-13T15:55:57.143" v="620" actId="114"/>
        <pc:sldMkLst>
          <pc:docMk/>
          <pc:sldMk cId="1362399548" sldId="283"/>
        </pc:sldMkLst>
        <pc:spChg chg="mod">
          <ac:chgData name="Lucy Walker" userId="62b77250-93d9-4f1a-95b4-05164f461dd9" providerId="ADAL" clId="{53D0DF6D-0405-538F-B308-13BFBF19CDBB}" dt="2025-10-13T15:55:57.143" v="620" actId="114"/>
          <ac:spMkLst>
            <pc:docMk/>
            <pc:sldMk cId="1362399548" sldId="283"/>
            <ac:spMk id="3" creationId="{0AA7B38D-4709-E711-BF9F-7F9AAA6A595C}"/>
          </ac:spMkLst>
        </pc:spChg>
      </pc:sldChg>
      <pc:sldChg chg="modSp mod">
        <pc:chgData name="Lucy Walker" userId="62b77250-93d9-4f1a-95b4-05164f461dd9" providerId="ADAL" clId="{53D0DF6D-0405-538F-B308-13BFBF19CDBB}" dt="2025-10-13T15:56:52.941" v="629" actId="27636"/>
        <pc:sldMkLst>
          <pc:docMk/>
          <pc:sldMk cId="2412708277" sldId="284"/>
        </pc:sldMkLst>
        <pc:spChg chg="mod">
          <ac:chgData name="Lucy Walker" userId="62b77250-93d9-4f1a-95b4-05164f461dd9" providerId="ADAL" clId="{53D0DF6D-0405-538F-B308-13BFBF19CDBB}" dt="2025-10-13T15:56:52.941" v="629" actId="27636"/>
          <ac:spMkLst>
            <pc:docMk/>
            <pc:sldMk cId="2412708277" sldId="284"/>
            <ac:spMk id="3" creationId="{2E2F0A7D-68E2-72BF-9700-3B7A6674E975}"/>
          </ac:spMkLst>
        </pc:spChg>
      </pc:sldChg>
      <pc:sldChg chg="modSp mod">
        <pc:chgData name="Lucy Walker" userId="62b77250-93d9-4f1a-95b4-05164f461dd9" providerId="ADAL" clId="{53D0DF6D-0405-538F-B308-13BFBF19CDBB}" dt="2025-10-13T15:57:10.719" v="632" actId="27636"/>
        <pc:sldMkLst>
          <pc:docMk/>
          <pc:sldMk cId="1915358991" sldId="285"/>
        </pc:sldMkLst>
        <pc:spChg chg="mod">
          <ac:chgData name="Lucy Walker" userId="62b77250-93d9-4f1a-95b4-05164f461dd9" providerId="ADAL" clId="{53D0DF6D-0405-538F-B308-13BFBF19CDBB}" dt="2025-10-13T15:57:10.719" v="632" actId="27636"/>
          <ac:spMkLst>
            <pc:docMk/>
            <pc:sldMk cId="1915358991" sldId="285"/>
            <ac:spMk id="3" creationId="{6E643E05-5A12-20D7-09AF-764C1BCB594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A43A41-BC7B-4D0A-A723-B52A582CAC6E}" type="datetimeFigureOut">
              <a:rPr lang="en-GB" smtClean="0"/>
              <a:t>13/10/2025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51204C-D869-44D5-9745-5D44540DAFDE}" type="slidenum">
              <a:rPr lang="en-GB" smtClean="0"/>
              <a:t>‹#›</a:t>
            </a:fld>
            <a:endParaRPr lang="en-GB"/>
          </a:p>
        </p:txBody>
      </p:sp>
    </p:spTree>
    <p:extLst>
      <p:ext uri="{BB962C8B-B14F-4D97-AF65-F5344CB8AC3E}">
        <p14:creationId xmlns:p14="http://schemas.microsoft.com/office/powerpoint/2010/main" val="18319884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51204C-D869-44D5-9745-5D44540DAFDE}" type="slidenum">
              <a:rPr lang="en-GB" smtClean="0"/>
              <a:t>10</a:t>
            </a:fld>
            <a:endParaRPr lang="en-GB"/>
          </a:p>
        </p:txBody>
      </p:sp>
    </p:spTree>
    <p:extLst>
      <p:ext uri="{BB962C8B-B14F-4D97-AF65-F5344CB8AC3E}">
        <p14:creationId xmlns:p14="http://schemas.microsoft.com/office/powerpoint/2010/main" val="29746595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51204C-D869-44D5-9745-5D44540DAFDE}" type="slidenum">
              <a:rPr lang="en-GB" smtClean="0"/>
              <a:t>14</a:t>
            </a:fld>
            <a:endParaRPr lang="en-GB"/>
          </a:p>
        </p:txBody>
      </p:sp>
    </p:spTree>
    <p:extLst>
      <p:ext uri="{BB962C8B-B14F-4D97-AF65-F5344CB8AC3E}">
        <p14:creationId xmlns:p14="http://schemas.microsoft.com/office/powerpoint/2010/main" val="27262826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 name="Picture 9" descr="A screen shot of a computer&#10;&#10;Description automatically generated">
            <a:extLst>
              <a:ext uri="{FF2B5EF4-FFF2-40B4-BE49-F238E27FC236}">
                <a16:creationId xmlns:a16="http://schemas.microsoft.com/office/drawing/2014/main" id="{27F23128-3DE4-DE72-BE0F-12A015D52038}"/>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40874" y="1767686"/>
            <a:ext cx="6482763" cy="2387600"/>
          </a:xfrm>
        </p:spPr>
        <p:txBody>
          <a:bodyPr anchor="ctr"/>
          <a:lstStyle>
            <a:lvl1pPr algn="ctr">
              <a:defRPr sz="6000">
                <a:latin typeface="Calibri" panose="020F0502020204030204" pitchFamily="34" charset="0"/>
                <a:ea typeface="Calibri" panose="020F0502020204030204" pitchFamily="34" charset="0"/>
                <a:cs typeface="Calibri" panose="020F0502020204030204" pitchFamily="34" charset="0"/>
              </a:defRPr>
            </a:lvl1pPr>
          </a:lstStyle>
          <a:p>
            <a:r>
              <a:rPr lang="en-GB" dirty="0"/>
              <a:t>Click to edit Master title style</a:t>
            </a:r>
            <a:endParaRPr lang="en-US" dirty="0"/>
          </a:p>
        </p:txBody>
      </p:sp>
      <p:sp>
        <p:nvSpPr>
          <p:cNvPr id="3" name="Subtitle 2"/>
          <p:cNvSpPr>
            <a:spLocks noGrp="1"/>
          </p:cNvSpPr>
          <p:nvPr>
            <p:ph type="subTitle" idx="1"/>
          </p:nvPr>
        </p:nvSpPr>
        <p:spPr>
          <a:xfrm>
            <a:off x="140874" y="4155287"/>
            <a:ext cx="6482763" cy="485868"/>
          </a:xfrm>
        </p:spPr>
        <p:txBody>
          <a:bodyPr/>
          <a:lstStyle>
            <a:lvl1pPr marL="0" indent="0" algn="ctr">
              <a:buNone/>
              <a:defRPr sz="24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4" name="Date Placeholder 3"/>
          <p:cNvSpPr>
            <a:spLocks noGrp="1"/>
          </p:cNvSpPr>
          <p:nvPr>
            <p:ph type="dt" sz="half" idx="10"/>
          </p:nvPr>
        </p:nvSpPr>
        <p:spPr>
          <a:xfrm>
            <a:off x="2010655" y="4652418"/>
            <a:ext cx="2743200" cy="365125"/>
          </a:xfrm>
          <a:prstGeom prst="rect">
            <a:avLst/>
          </a:prstGeom>
        </p:spPr>
        <p:txBody>
          <a:bodyPr/>
          <a:lstStyle>
            <a:lvl1pPr algn="ctr">
              <a:defRPr>
                <a:latin typeface="Open Sans" panose="020B0606030504020204" pitchFamily="34" charset="0"/>
                <a:ea typeface="Open Sans" panose="020B0606030504020204" pitchFamily="34" charset="0"/>
                <a:cs typeface="Open Sans" panose="020B0606030504020204" pitchFamily="34" charset="0"/>
              </a:defRPr>
            </a:lvl1pPr>
          </a:lstStyle>
          <a:p>
            <a:fld id="{A7ED5054-075D-48AB-B353-D061F60C3E42}" type="datetimeFigureOut">
              <a:rPr lang="en-GB" smtClean="0"/>
              <a:pPr/>
              <a:t>13/10/2025</a:t>
            </a:fld>
            <a:endParaRPr lang="en-GB" dirty="0"/>
          </a:p>
        </p:txBody>
      </p:sp>
    </p:spTree>
    <p:extLst>
      <p:ext uri="{BB962C8B-B14F-4D97-AF65-F5344CB8AC3E}">
        <p14:creationId xmlns:p14="http://schemas.microsoft.com/office/powerpoint/2010/main" val="9888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A screen shot of a computer&#10;&#10;Description automatically generated">
            <a:extLst>
              <a:ext uri="{FF2B5EF4-FFF2-40B4-BE49-F238E27FC236}">
                <a16:creationId xmlns:a16="http://schemas.microsoft.com/office/drawing/2014/main" id="{73BFB3D1-B0D6-38CA-D43D-BA356D5178CB}"/>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1756750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8" name="Picture 7" descr="A screen shot of a computer&#10;&#10;Description automatically generated">
            <a:extLst>
              <a:ext uri="{FF2B5EF4-FFF2-40B4-BE49-F238E27FC236}">
                <a16:creationId xmlns:a16="http://schemas.microsoft.com/office/drawing/2014/main" id="{D903944D-4E87-D6C7-8EA3-51189A6B37C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893547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0" name="Picture 9" descr="A screen shot of a computer&#10;&#10;Description automatically generated">
            <a:extLst>
              <a:ext uri="{FF2B5EF4-FFF2-40B4-BE49-F238E27FC236}">
                <a16:creationId xmlns:a16="http://schemas.microsoft.com/office/drawing/2014/main" id="{8E5FED35-FACF-F661-2BD1-9216D2D2CA8F}"/>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GB" dirty="0"/>
              <a:t>Click to edit Master title style</a:t>
            </a:r>
            <a:endParaRPr lang="en-US" dirty="0"/>
          </a:p>
        </p:txBody>
      </p:sp>
      <p:sp>
        <p:nvSpPr>
          <p:cNvPr id="3" name="Content Placeholder 2"/>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4467663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A screen shot of a computer&#10;&#10;Description automatically generated">
            <a:extLst>
              <a:ext uri="{FF2B5EF4-FFF2-40B4-BE49-F238E27FC236}">
                <a16:creationId xmlns:a16="http://schemas.microsoft.com/office/drawing/2014/main" id="{EB5B6CC2-9F9C-6DBC-5EF7-FA1A2D1A1CDE}"/>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493753" y="1540690"/>
            <a:ext cx="5031068" cy="2852737"/>
          </a:xfrm>
        </p:spPr>
        <p:txBody>
          <a:bodyPr anchor="ctr"/>
          <a:lstStyle>
            <a:lvl1pPr algn="ctr">
              <a:defRPr sz="6000"/>
            </a:lvl1pPr>
          </a:lstStyle>
          <a:p>
            <a:r>
              <a:rPr lang="en-GB" dirty="0"/>
              <a:t>Click to edit Master title style</a:t>
            </a:r>
            <a:endParaRPr lang="en-US" dirty="0"/>
          </a:p>
        </p:txBody>
      </p:sp>
      <p:sp>
        <p:nvSpPr>
          <p:cNvPr id="3" name="Text Placeholder 2"/>
          <p:cNvSpPr>
            <a:spLocks noGrp="1"/>
          </p:cNvSpPr>
          <p:nvPr>
            <p:ph type="body" idx="1"/>
          </p:nvPr>
        </p:nvSpPr>
        <p:spPr>
          <a:xfrm>
            <a:off x="493753" y="4393428"/>
            <a:ext cx="5031068" cy="793296"/>
          </a:xfrm>
        </p:spPr>
        <p:txBody>
          <a:bodyPr/>
          <a:lstStyle>
            <a:lvl1pPr marL="0" indent="0" algn="ctr">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Click to edit Master text styles</a:t>
            </a:r>
          </a:p>
        </p:txBody>
      </p:sp>
      <p:sp>
        <p:nvSpPr>
          <p:cNvPr id="4" name="Date Placeholder 3"/>
          <p:cNvSpPr>
            <a:spLocks noGrp="1"/>
          </p:cNvSpPr>
          <p:nvPr>
            <p:ph type="dt" sz="half" idx="10"/>
          </p:nvPr>
        </p:nvSpPr>
        <p:spPr>
          <a:xfrm>
            <a:off x="1637687" y="5186724"/>
            <a:ext cx="2743200" cy="365125"/>
          </a:xfrm>
          <a:prstGeom prst="rect">
            <a:avLst/>
          </a:prstGeom>
        </p:spPr>
        <p:txBody>
          <a:bodyPr/>
          <a:lstStyle>
            <a:lvl1pPr algn="ctr">
              <a:defRPr/>
            </a:lvl1pPr>
          </a:lstStyle>
          <a:p>
            <a:fld id="{A7ED5054-075D-48AB-B353-D061F60C3E42}" type="datetimeFigureOut">
              <a:rPr lang="en-GB" smtClean="0"/>
              <a:pPr/>
              <a:t>13/10/2025</a:t>
            </a:fld>
            <a:endParaRPr lang="en-GB" dirty="0"/>
          </a:p>
        </p:txBody>
      </p:sp>
    </p:spTree>
    <p:extLst>
      <p:ext uri="{BB962C8B-B14F-4D97-AF65-F5344CB8AC3E}">
        <p14:creationId xmlns:p14="http://schemas.microsoft.com/office/powerpoint/2010/main" val="8174566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A screen shot of a computer&#10;&#10;Description automatically generated">
            <a:extLst>
              <a:ext uri="{FF2B5EF4-FFF2-40B4-BE49-F238E27FC236}">
                <a16:creationId xmlns:a16="http://schemas.microsoft.com/office/drawing/2014/main" id="{5FA62C25-2418-83BA-BC05-0CD23C07BCCA}"/>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551342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1" name="Picture 10" descr="A screen shot of a computer&#10;&#10;Description automatically generated">
            <a:extLst>
              <a:ext uri="{FF2B5EF4-FFF2-40B4-BE49-F238E27FC236}">
                <a16:creationId xmlns:a16="http://schemas.microsoft.com/office/drawing/2014/main" id="{D86CE7B9-F5BA-9DA7-C80D-E32B2DEE665F}"/>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598092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9" name="Picture 8" descr="A screen shot of a computer&#10;&#10;Description automatically generated">
            <a:extLst>
              <a:ext uri="{FF2B5EF4-FFF2-40B4-BE49-F238E27FC236}">
                <a16:creationId xmlns:a16="http://schemas.microsoft.com/office/drawing/2014/main" id="{581BB5B7-0015-5811-A64A-27F499B1A36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GB"/>
              <a:t>Click to edit Master title style</a:t>
            </a:r>
            <a:endParaRPr lang="en-US" dirty="0"/>
          </a:p>
        </p:txBody>
      </p:sp>
    </p:spTree>
    <p:extLst>
      <p:ext uri="{BB962C8B-B14F-4D97-AF65-F5344CB8AC3E}">
        <p14:creationId xmlns:p14="http://schemas.microsoft.com/office/powerpoint/2010/main" val="9876279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descr="A screen shot of a computer&#10;&#10;Description automatically generated">
            <a:extLst>
              <a:ext uri="{FF2B5EF4-FFF2-40B4-BE49-F238E27FC236}">
                <a16:creationId xmlns:a16="http://schemas.microsoft.com/office/drawing/2014/main" id="{AC6FCE69-42FE-A582-BF2D-9D983CE3A20B}"/>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Qr code with text on it&#10;&#10;AI-generated content may be incorrect.">
            <a:extLst>
              <a:ext uri="{FF2B5EF4-FFF2-40B4-BE49-F238E27FC236}">
                <a16:creationId xmlns:a16="http://schemas.microsoft.com/office/drawing/2014/main" id="{5F797405-E604-2729-6DC8-B276378FE4F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5310" y="4651304"/>
            <a:ext cx="3373514" cy="2073974"/>
          </a:xfrm>
          <a:prstGeom prst="rect">
            <a:avLst/>
          </a:prstGeom>
        </p:spPr>
      </p:pic>
    </p:spTree>
    <p:extLst>
      <p:ext uri="{BB962C8B-B14F-4D97-AF65-F5344CB8AC3E}">
        <p14:creationId xmlns:p14="http://schemas.microsoft.com/office/powerpoint/2010/main" val="2792779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descr="A screen shot of a computer&#10;&#10;Description automatically generated">
            <a:extLst>
              <a:ext uri="{FF2B5EF4-FFF2-40B4-BE49-F238E27FC236}">
                <a16:creationId xmlns:a16="http://schemas.microsoft.com/office/drawing/2014/main" id="{622DECEC-9D77-5622-57CF-2D5525F884B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19674273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descr="A screen shot of a computer&#10;&#10;Description automatically generated">
            <a:extLst>
              <a:ext uri="{FF2B5EF4-FFF2-40B4-BE49-F238E27FC236}">
                <a16:creationId xmlns:a16="http://schemas.microsoft.com/office/drawing/2014/main" id="{40DA38C1-1002-A3EA-D9F9-218763F8B93D}"/>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102179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descr="A screen shot of a computer&#10;&#10;Description automatically generated">
            <a:extLst>
              <a:ext uri="{FF2B5EF4-FFF2-40B4-BE49-F238E27FC236}">
                <a16:creationId xmlns:a16="http://schemas.microsoft.com/office/drawing/2014/main" id="{7BD5D694-DDFE-BFB6-79F8-0F4FA724CAF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407674634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hyperlink" Target="https://creativecommons.org/licenses/by-sa/3.0/" TargetMode="External"/><Relationship Id="rId4" Type="http://schemas.openxmlformats.org/officeDocument/2006/relationships/hyperlink" Target="https://www.gameblast.com.br/2013/03/gamedev-9-trabalhando-com-sistemas-de.html"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en.wikipedia.org/wiki/Aston_Martin_DBS" TargetMode="External"/><Relationship Id="rId7" Type="http://schemas.openxmlformats.org/officeDocument/2006/relationships/image" Target="../media/image12.jpeg"/><Relationship Id="rId2" Type="http://schemas.openxmlformats.org/officeDocument/2006/relationships/image" Target="../media/image10.jpg"/><Relationship Id="rId1" Type="http://schemas.openxmlformats.org/officeDocument/2006/relationships/slideLayout" Target="../slideLayouts/slideLayout4.xml"/><Relationship Id="rId6" Type="http://schemas.openxmlformats.org/officeDocument/2006/relationships/hyperlink" Target="https://commons.wikimedia.org/wiki/Category:Mercedes-Benz_R107_500_SL" TargetMode="External"/><Relationship Id="rId5" Type="http://schemas.openxmlformats.org/officeDocument/2006/relationships/image" Target="../media/image11.jpg"/><Relationship Id="rId4" Type="http://schemas.openxmlformats.org/officeDocument/2006/relationships/hyperlink" Target="https://creativecommons.org/licenses/by-sa/3.0/"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8CE71-6800-2DE8-1F72-E2F6D253FF1F}"/>
              </a:ext>
            </a:extLst>
          </p:cNvPr>
          <p:cNvSpPr>
            <a:spLocks noGrp="1"/>
          </p:cNvSpPr>
          <p:nvPr>
            <p:ph type="ctrTitle"/>
          </p:nvPr>
        </p:nvSpPr>
        <p:spPr/>
        <p:txBody>
          <a:bodyPr>
            <a:noAutofit/>
          </a:bodyPr>
          <a:lstStyle/>
          <a:p>
            <a:r>
              <a:rPr lang="en-GB" sz="4400" dirty="0"/>
              <a:t>Fiduciary duties, bribery, undisclosed commission and the motor finance litigation</a:t>
            </a:r>
            <a:br>
              <a:rPr lang="en-GB" sz="4400" dirty="0"/>
            </a:br>
            <a:endParaRPr lang="en-GB" sz="4400" dirty="0"/>
          </a:p>
        </p:txBody>
      </p:sp>
      <p:sp>
        <p:nvSpPr>
          <p:cNvPr id="3" name="Subtitle 2">
            <a:extLst>
              <a:ext uri="{FF2B5EF4-FFF2-40B4-BE49-F238E27FC236}">
                <a16:creationId xmlns:a16="http://schemas.microsoft.com/office/drawing/2014/main" id="{ACD94A62-A5C7-C88E-1186-9EAB905A3AD3}"/>
              </a:ext>
            </a:extLst>
          </p:cNvPr>
          <p:cNvSpPr>
            <a:spLocks noGrp="1"/>
          </p:cNvSpPr>
          <p:nvPr>
            <p:ph type="subTitle" idx="1"/>
          </p:nvPr>
        </p:nvSpPr>
        <p:spPr/>
        <p:txBody>
          <a:bodyPr>
            <a:normAutofit fontScale="25000" lnSpcReduction="20000"/>
          </a:bodyPr>
          <a:lstStyle/>
          <a:p>
            <a:endParaRPr lang="en-GB" dirty="0"/>
          </a:p>
          <a:p>
            <a:r>
              <a:rPr lang="en-GB" sz="17600" dirty="0"/>
              <a:t>Lucy Walker</a:t>
            </a:r>
          </a:p>
        </p:txBody>
      </p:sp>
    </p:spTree>
    <p:extLst>
      <p:ext uri="{BB962C8B-B14F-4D97-AF65-F5344CB8AC3E}">
        <p14:creationId xmlns:p14="http://schemas.microsoft.com/office/powerpoint/2010/main" val="1633029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9D2F5-203A-C6F8-4F69-5D30DC0EB165}"/>
              </a:ext>
            </a:extLst>
          </p:cNvPr>
          <p:cNvSpPr>
            <a:spLocks noGrp="1"/>
          </p:cNvSpPr>
          <p:nvPr>
            <p:ph type="title"/>
          </p:nvPr>
        </p:nvSpPr>
        <p:spPr>
          <a:xfrm>
            <a:off x="838200" y="365125"/>
            <a:ext cx="10515600" cy="1325563"/>
          </a:xfrm>
        </p:spPr>
        <p:txBody>
          <a:bodyPr anchor="ctr">
            <a:normAutofit/>
          </a:bodyPr>
          <a:lstStyle/>
          <a:p>
            <a:r>
              <a:rPr lang="en-US" dirty="0"/>
              <a:t>The Court of Appeal decision in </a:t>
            </a:r>
            <a:r>
              <a:rPr lang="en-US" i="1" dirty="0"/>
              <a:t>Johnson</a:t>
            </a:r>
          </a:p>
        </p:txBody>
      </p:sp>
      <p:sp>
        <p:nvSpPr>
          <p:cNvPr id="15" name="Content Placeholder 2">
            <a:extLst>
              <a:ext uri="{FF2B5EF4-FFF2-40B4-BE49-F238E27FC236}">
                <a16:creationId xmlns:a16="http://schemas.microsoft.com/office/drawing/2014/main" id="{8432BC86-C648-7A23-1D6F-29DD4C23B4DE}"/>
              </a:ext>
            </a:extLst>
          </p:cNvPr>
          <p:cNvSpPr>
            <a:spLocks noGrp="1"/>
          </p:cNvSpPr>
          <p:nvPr>
            <p:ph sz="half" idx="1"/>
          </p:nvPr>
        </p:nvSpPr>
        <p:spPr>
          <a:xfrm>
            <a:off x="838200" y="1557338"/>
            <a:ext cx="5181600" cy="4809172"/>
          </a:xfrm>
        </p:spPr>
        <p:txBody>
          <a:bodyPr>
            <a:normAutofit fontScale="62500" lnSpcReduction="20000"/>
          </a:bodyPr>
          <a:lstStyle/>
          <a:p>
            <a:pPr algn="just">
              <a:lnSpc>
                <a:spcPct val="120000"/>
              </a:lnSpc>
            </a:pPr>
            <a:r>
              <a:rPr lang="en-US" sz="3400" dirty="0"/>
              <a:t>The Court segregated the function of the dealer when selling the vehicle, from the function of the dealer when arranging finance for the the customer and the function of the dealer when acting as agent for the lender under s.56 CCA.</a:t>
            </a:r>
          </a:p>
          <a:p>
            <a:pPr algn="just">
              <a:lnSpc>
                <a:spcPct val="120000"/>
              </a:lnSpc>
            </a:pPr>
            <a:r>
              <a:rPr lang="en-US" sz="3400" dirty="0"/>
              <a:t>The Court held that there was no contradiction in finding that the dealer could act on behalf of one party for certain purposes in a transaction whilst simultaneously acting for another party for different purposes and owing different duties to each. </a:t>
            </a:r>
          </a:p>
          <a:p>
            <a:pPr marL="0" indent="0">
              <a:buNone/>
            </a:pPr>
            <a:endParaRPr lang="en-US" dirty="0"/>
          </a:p>
        </p:txBody>
      </p:sp>
      <p:pic>
        <p:nvPicPr>
          <p:cNvPr id="9" name="Content Placeholder 8" descr="A car crash with a blue car&#10;&#10;AI-generated content may be incorrect.">
            <a:extLst>
              <a:ext uri="{FF2B5EF4-FFF2-40B4-BE49-F238E27FC236}">
                <a16:creationId xmlns:a16="http://schemas.microsoft.com/office/drawing/2014/main" id="{44BEB8B6-4987-8C9E-17F1-FB6EDB81E35B}"/>
              </a:ext>
            </a:extLst>
          </p:cNvPr>
          <p:cNvPicPr>
            <a:picLocks noGrp="1" noChangeAspect="1"/>
          </p:cNvPicPr>
          <p:nvPr>
            <p:ph sz="half" idx="2"/>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763" r="1973" b="1"/>
          <a:stretch>
            <a:fillRect/>
          </a:stretch>
        </p:blipFill>
        <p:spPr>
          <a:xfrm>
            <a:off x="6300788" y="1557338"/>
            <a:ext cx="5324475" cy="3514725"/>
          </a:xfrm>
          <a:noFill/>
        </p:spPr>
      </p:pic>
      <p:sp>
        <p:nvSpPr>
          <p:cNvPr id="10" name="TextBox 9">
            <a:extLst>
              <a:ext uri="{FF2B5EF4-FFF2-40B4-BE49-F238E27FC236}">
                <a16:creationId xmlns:a16="http://schemas.microsoft.com/office/drawing/2014/main" id="{9DA3E764-C700-D6A5-A035-73C3B4F77A55}"/>
              </a:ext>
            </a:extLst>
          </p:cNvPr>
          <p:cNvSpPr txBox="1"/>
          <p:nvPr/>
        </p:nvSpPr>
        <p:spPr>
          <a:xfrm>
            <a:off x="7746987" y="5300662"/>
            <a:ext cx="2432076"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4" tooltip="https://www.gameblast.com.br/2013/03/gamedev-9-trabalhando-com-sistemas-de.html">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en-US" sz="700" dirty="0">
              <a:solidFill>
                <a:srgbClr val="FFFFFF"/>
              </a:solidFill>
            </a:endParaRPr>
          </a:p>
        </p:txBody>
      </p:sp>
    </p:spTree>
    <p:extLst>
      <p:ext uri="{BB962C8B-B14F-4D97-AF65-F5344CB8AC3E}">
        <p14:creationId xmlns:p14="http://schemas.microsoft.com/office/powerpoint/2010/main" val="11785671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91625-B888-F3B9-AABC-1152CD52CCFD}"/>
              </a:ext>
            </a:extLst>
          </p:cNvPr>
          <p:cNvSpPr>
            <a:spLocks noGrp="1"/>
          </p:cNvSpPr>
          <p:nvPr>
            <p:ph type="title"/>
          </p:nvPr>
        </p:nvSpPr>
        <p:spPr/>
        <p:txBody>
          <a:bodyPr/>
          <a:lstStyle/>
          <a:p>
            <a:r>
              <a:rPr lang="en-US" dirty="0"/>
              <a:t>The Court of Appeal decision in </a:t>
            </a:r>
            <a:r>
              <a:rPr lang="en-US" i="1" dirty="0"/>
              <a:t>Johnson</a:t>
            </a:r>
          </a:p>
        </p:txBody>
      </p:sp>
      <p:sp>
        <p:nvSpPr>
          <p:cNvPr id="3" name="Content Placeholder 2">
            <a:extLst>
              <a:ext uri="{FF2B5EF4-FFF2-40B4-BE49-F238E27FC236}">
                <a16:creationId xmlns:a16="http://schemas.microsoft.com/office/drawing/2014/main" id="{81A8F1FF-2321-A3C6-3844-A7703975BAC0}"/>
              </a:ext>
            </a:extLst>
          </p:cNvPr>
          <p:cNvSpPr>
            <a:spLocks noGrp="1"/>
          </p:cNvSpPr>
          <p:nvPr>
            <p:ph idx="1"/>
          </p:nvPr>
        </p:nvSpPr>
        <p:spPr>
          <a:xfrm>
            <a:off x="586740" y="1551305"/>
            <a:ext cx="10515600" cy="4351338"/>
          </a:xfrm>
        </p:spPr>
        <p:txBody>
          <a:bodyPr>
            <a:normAutofit fontScale="92500" lnSpcReduction="10000"/>
          </a:bodyPr>
          <a:lstStyle/>
          <a:p>
            <a:pPr algn="just">
              <a:lnSpc>
                <a:spcPct val="100000"/>
              </a:lnSpc>
            </a:pPr>
            <a:r>
              <a:rPr lang="en-US" dirty="0"/>
              <a:t>The Court of Appeal held that the dealer owed the customer a ‘disinterested duty’ impartially to provide information, advice and to source a suitable and competitive finance deal for the customer, (</a:t>
            </a:r>
            <a:r>
              <a:rPr lang="en-US" i="1" dirty="0"/>
              <a:t>Wood v. Commercial First Business Ltd </a:t>
            </a:r>
            <a:r>
              <a:rPr lang="en-US" dirty="0"/>
              <a:t>[2021]).</a:t>
            </a:r>
          </a:p>
          <a:p>
            <a:pPr algn="just">
              <a:lnSpc>
                <a:spcPct val="100000"/>
              </a:lnSpc>
            </a:pPr>
            <a:r>
              <a:rPr lang="en-US" dirty="0"/>
              <a:t>The Court considered that it was within the customer’s reasonable expectations that the dealer would act in their best interests.</a:t>
            </a:r>
          </a:p>
          <a:p>
            <a:pPr algn="just">
              <a:lnSpc>
                <a:spcPct val="100000"/>
              </a:lnSpc>
            </a:pPr>
            <a:r>
              <a:rPr lang="en-US" dirty="0"/>
              <a:t>From the extant ‘disinterested duty’ the Court extrapolated that the dealer owed the customer a ‘fiduciary duty’ – a duty of the utmost loyalty - to act in the customer’s best interests and source the best available finance deal for the customer. </a:t>
            </a:r>
          </a:p>
        </p:txBody>
      </p:sp>
    </p:spTree>
    <p:extLst>
      <p:ext uri="{BB962C8B-B14F-4D97-AF65-F5344CB8AC3E}">
        <p14:creationId xmlns:p14="http://schemas.microsoft.com/office/powerpoint/2010/main" val="30090939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674DB-48A1-0165-7E99-3BB371C2D681}"/>
              </a:ext>
            </a:extLst>
          </p:cNvPr>
          <p:cNvSpPr>
            <a:spLocks noGrp="1"/>
          </p:cNvSpPr>
          <p:nvPr>
            <p:ph type="title"/>
          </p:nvPr>
        </p:nvSpPr>
        <p:spPr/>
        <p:txBody>
          <a:bodyPr/>
          <a:lstStyle/>
          <a:p>
            <a:r>
              <a:rPr lang="en-US" dirty="0"/>
              <a:t>The implications: a fiduciary duty?</a:t>
            </a:r>
          </a:p>
        </p:txBody>
      </p:sp>
      <p:sp>
        <p:nvSpPr>
          <p:cNvPr id="3" name="Content Placeholder 2">
            <a:extLst>
              <a:ext uri="{FF2B5EF4-FFF2-40B4-BE49-F238E27FC236}">
                <a16:creationId xmlns:a16="http://schemas.microsoft.com/office/drawing/2014/main" id="{B478BEA2-E2F2-A018-4B6E-AF233A34DE6B}"/>
              </a:ext>
            </a:extLst>
          </p:cNvPr>
          <p:cNvSpPr>
            <a:spLocks noGrp="1"/>
          </p:cNvSpPr>
          <p:nvPr>
            <p:ph idx="1"/>
          </p:nvPr>
        </p:nvSpPr>
        <p:spPr/>
        <p:txBody>
          <a:bodyPr/>
          <a:lstStyle/>
          <a:p>
            <a:pPr algn="just">
              <a:lnSpc>
                <a:spcPct val="100000"/>
              </a:lnSpc>
            </a:pPr>
            <a:r>
              <a:rPr lang="en-US" dirty="0"/>
              <a:t>The dealer was the fiduciary agent of the customer.</a:t>
            </a:r>
          </a:p>
          <a:p>
            <a:pPr algn="just">
              <a:lnSpc>
                <a:spcPct val="100000"/>
              </a:lnSpc>
            </a:pPr>
            <a:r>
              <a:rPr lang="en-US" dirty="0"/>
              <a:t>The dealer owed the customer a duty of the utmost loyalty and fidelity.</a:t>
            </a:r>
          </a:p>
          <a:p>
            <a:pPr algn="just">
              <a:lnSpc>
                <a:spcPct val="100000"/>
              </a:lnSpc>
            </a:pPr>
            <a:r>
              <a:rPr lang="en-US" dirty="0"/>
              <a:t>The dealer, as fiduciary of the customer, was bound not to prefer its own commercial interests to those of the customer.</a:t>
            </a:r>
          </a:p>
          <a:p>
            <a:pPr algn="just">
              <a:lnSpc>
                <a:spcPct val="100000"/>
              </a:lnSpc>
            </a:pPr>
            <a:r>
              <a:rPr lang="en-US" dirty="0"/>
              <a:t>The dealer could not place itself in a position of conflict with the interests of the customer.</a:t>
            </a:r>
          </a:p>
        </p:txBody>
      </p:sp>
    </p:spTree>
    <p:extLst>
      <p:ext uri="{BB962C8B-B14F-4D97-AF65-F5344CB8AC3E}">
        <p14:creationId xmlns:p14="http://schemas.microsoft.com/office/powerpoint/2010/main" val="12833678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BBE7A-71F1-CF5C-2EC1-7371C581BD89}"/>
              </a:ext>
            </a:extLst>
          </p:cNvPr>
          <p:cNvSpPr>
            <a:spLocks noGrp="1"/>
          </p:cNvSpPr>
          <p:nvPr>
            <p:ph type="title"/>
          </p:nvPr>
        </p:nvSpPr>
        <p:spPr>
          <a:xfrm>
            <a:off x="838200" y="365125"/>
            <a:ext cx="10515600" cy="1097915"/>
          </a:xfrm>
        </p:spPr>
        <p:txBody>
          <a:bodyPr/>
          <a:lstStyle/>
          <a:p>
            <a:r>
              <a:rPr lang="en-US" dirty="0"/>
              <a:t>The implications: bribery?</a:t>
            </a:r>
          </a:p>
        </p:txBody>
      </p:sp>
      <p:sp>
        <p:nvSpPr>
          <p:cNvPr id="3" name="Content Placeholder 2">
            <a:extLst>
              <a:ext uri="{FF2B5EF4-FFF2-40B4-BE49-F238E27FC236}">
                <a16:creationId xmlns:a16="http://schemas.microsoft.com/office/drawing/2014/main" id="{80052FE9-1B55-F98D-397C-F06BE83416A4}"/>
              </a:ext>
            </a:extLst>
          </p:cNvPr>
          <p:cNvSpPr>
            <a:spLocks noGrp="1"/>
          </p:cNvSpPr>
          <p:nvPr>
            <p:ph idx="1"/>
          </p:nvPr>
        </p:nvSpPr>
        <p:spPr>
          <a:xfrm>
            <a:off x="461010" y="1356995"/>
            <a:ext cx="10515600" cy="4351338"/>
          </a:xfrm>
        </p:spPr>
        <p:txBody>
          <a:bodyPr>
            <a:noAutofit/>
          </a:bodyPr>
          <a:lstStyle/>
          <a:p>
            <a:pPr algn="just">
              <a:lnSpc>
                <a:spcPct val="100000"/>
              </a:lnSpc>
            </a:pPr>
            <a:r>
              <a:rPr lang="en-US" sz="2400" dirty="0"/>
              <a:t>Unless the customer had given their prior, fully informed consent to the payment of commission:</a:t>
            </a:r>
          </a:p>
          <a:p>
            <a:pPr lvl="1" algn="just">
              <a:lnSpc>
                <a:spcPct val="100000"/>
              </a:lnSpc>
            </a:pPr>
            <a:r>
              <a:rPr lang="en-US" dirty="0"/>
              <a:t>by accepting a commission from the lender in consideration of the introduction of the customer, the dealer had put itself in a position of conflict with the interests of the customer</a:t>
            </a:r>
          </a:p>
          <a:p>
            <a:pPr lvl="1" algn="just">
              <a:lnSpc>
                <a:spcPct val="100000"/>
              </a:lnSpc>
            </a:pPr>
            <a:r>
              <a:rPr lang="en-US" dirty="0"/>
              <a:t>by paying a commission, the lender had effectively (tortiously) bribed the dealer</a:t>
            </a:r>
          </a:p>
          <a:p>
            <a:pPr lvl="1" algn="just">
              <a:lnSpc>
                <a:spcPct val="100000"/>
              </a:lnSpc>
            </a:pPr>
            <a:r>
              <a:rPr lang="en-US" dirty="0"/>
              <a:t>the lender was liable as an accessory to breach of the fiduciary duty</a:t>
            </a:r>
          </a:p>
          <a:p>
            <a:pPr lvl="1" algn="just">
              <a:lnSpc>
                <a:spcPct val="100000"/>
              </a:lnSpc>
            </a:pPr>
            <a:r>
              <a:rPr lang="en-US" dirty="0"/>
              <a:t>the customer was entitled to demand an account of the commission paid</a:t>
            </a:r>
          </a:p>
          <a:p>
            <a:pPr lvl="1" algn="just">
              <a:lnSpc>
                <a:spcPct val="100000"/>
              </a:lnSpc>
            </a:pPr>
            <a:r>
              <a:rPr lang="en-US" dirty="0"/>
              <a:t>the customer was entitled to rescind the finance agreement (in cases where recission was possible).</a:t>
            </a:r>
          </a:p>
        </p:txBody>
      </p:sp>
    </p:spTree>
    <p:extLst>
      <p:ext uri="{BB962C8B-B14F-4D97-AF65-F5344CB8AC3E}">
        <p14:creationId xmlns:p14="http://schemas.microsoft.com/office/powerpoint/2010/main" val="258650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853F7-779E-407A-81CA-DD5398F8F17C}"/>
              </a:ext>
            </a:extLst>
          </p:cNvPr>
          <p:cNvSpPr>
            <a:spLocks noGrp="1"/>
          </p:cNvSpPr>
          <p:nvPr>
            <p:ph type="title"/>
          </p:nvPr>
        </p:nvSpPr>
        <p:spPr/>
        <p:txBody>
          <a:bodyPr/>
          <a:lstStyle/>
          <a:p>
            <a:r>
              <a:rPr lang="en-US" dirty="0"/>
              <a:t>The implications…..</a:t>
            </a:r>
          </a:p>
        </p:txBody>
      </p:sp>
      <p:pic>
        <p:nvPicPr>
          <p:cNvPr id="5" name="Content Placeholder 4" descr="A vulture standing in a field&#10;&#10;AI-generated content may be incorrect.">
            <a:extLst>
              <a:ext uri="{FF2B5EF4-FFF2-40B4-BE49-F238E27FC236}">
                <a16:creationId xmlns:a16="http://schemas.microsoft.com/office/drawing/2014/main" id="{A0CA5BC6-BE79-9670-8125-F1D69770A31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09536" y="1690688"/>
            <a:ext cx="6527007" cy="4351338"/>
          </a:xfrm>
        </p:spPr>
      </p:pic>
    </p:spTree>
    <p:extLst>
      <p:ext uri="{BB962C8B-B14F-4D97-AF65-F5344CB8AC3E}">
        <p14:creationId xmlns:p14="http://schemas.microsoft.com/office/powerpoint/2010/main" val="22735906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A5662-3961-A211-C6CA-7BF55B683055}"/>
              </a:ext>
            </a:extLst>
          </p:cNvPr>
          <p:cNvSpPr>
            <a:spLocks noGrp="1"/>
          </p:cNvSpPr>
          <p:nvPr>
            <p:ph type="title"/>
          </p:nvPr>
        </p:nvSpPr>
        <p:spPr>
          <a:xfrm>
            <a:off x="838200" y="365125"/>
            <a:ext cx="10515600" cy="1325563"/>
          </a:xfrm>
        </p:spPr>
        <p:txBody>
          <a:bodyPr anchor="ctr">
            <a:normAutofit/>
          </a:bodyPr>
          <a:lstStyle/>
          <a:p>
            <a:r>
              <a:rPr lang="en-US" dirty="0"/>
              <a:t>The Supreme Court decision in </a:t>
            </a:r>
            <a:r>
              <a:rPr lang="en-US" i="1" dirty="0"/>
              <a:t>Johnson</a:t>
            </a:r>
          </a:p>
        </p:txBody>
      </p:sp>
      <p:pic>
        <p:nvPicPr>
          <p:cNvPr id="5" name="Content Placeholder 4" descr="A dog sleeping in a car&#10;&#10;AI-generated content may be incorrect.">
            <a:extLst>
              <a:ext uri="{FF2B5EF4-FFF2-40B4-BE49-F238E27FC236}">
                <a16:creationId xmlns:a16="http://schemas.microsoft.com/office/drawing/2014/main" id="{5E94A313-FB13-6DA3-CD3D-9E20CDBABFA1}"/>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rot="5400000">
            <a:off x="1236186" y="1652429"/>
            <a:ext cx="4351338" cy="4697730"/>
          </a:xfrm>
          <a:noFill/>
        </p:spPr>
      </p:pic>
      <p:sp>
        <p:nvSpPr>
          <p:cNvPr id="12" name="Content Placeholder 3">
            <a:extLst>
              <a:ext uri="{FF2B5EF4-FFF2-40B4-BE49-F238E27FC236}">
                <a16:creationId xmlns:a16="http://schemas.microsoft.com/office/drawing/2014/main" id="{821D8890-B1E2-4379-ED80-3CCFA8814A6D}"/>
              </a:ext>
            </a:extLst>
          </p:cNvPr>
          <p:cNvSpPr>
            <a:spLocks noGrp="1"/>
          </p:cNvSpPr>
          <p:nvPr>
            <p:ph sz="half" idx="2"/>
          </p:nvPr>
        </p:nvSpPr>
        <p:spPr>
          <a:xfrm>
            <a:off x="6172200" y="1825625"/>
            <a:ext cx="5181600" cy="4351338"/>
          </a:xfrm>
        </p:spPr>
        <p:txBody>
          <a:bodyPr/>
          <a:lstStyle/>
          <a:p>
            <a:r>
              <a:rPr lang="en-US" dirty="0"/>
              <a:t>A sense of calm restored….mostly……</a:t>
            </a:r>
          </a:p>
        </p:txBody>
      </p:sp>
    </p:spTree>
    <p:extLst>
      <p:ext uri="{BB962C8B-B14F-4D97-AF65-F5344CB8AC3E}">
        <p14:creationId xmlns:p14="http://schemas.microsoft.com/office/powerpoint/2010/main" val="36261241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83E41-0662-2119-2BE7-A75937EAE032}"/>
              </a:ext>
            </a:extLst>
          </p:cNvPr>
          <p:cNvSpPr>
            <a:spLocks noGrp="1"/>
          </p:cNvSpPr>
          <p:nvPr>
            <p:ph type="title"/>
          </p:nvPr>
        </p:nvSpPr>
        <p:spPr/>
        <p:txBody>
          <a:bodyPr/>
          <a:lstStyle/>
          <a:p>
            <a:r>
              <a:rPr lang="en-US" dirty="0"/>
              <a:t>The Supreme Court decision in </a:t>
            </a:r>
            <a:r>
              <a:rPr lang="en-US" i="1" dirty="0"/>
              <a:t>Johnson</a:t>
            </a:r>
          </a:p>
        </p:txBody>
      </p:sp>
      <p:sp>
        <p:nvSpPr>
          <p:cNvPr id="3" name="Content Placeholder 2">
            <a:extLst>
              <a:ext uri="{FF2B5EF4-FFF2-40B4-BE49-F238E27FC236}">
                <a16:creationId xmlns:a16="http://schemas.microsoft.com/office/drawing/2014/main" id="{B53295BC-431E-FA9C-BCD6-886F60568F03}"/>
              </a:ext>
            </a:extLst>
          </p:cNvPr>
          <p:cNvSpPr>
            <a:spLocks noGrp="1"/>
          </p:cNvSpPr>
          <p:nvPr>
            <p:ph idx="1"/>
          </p:nvPr>
        </p:nvSpPr>
        <p:spPr/>
        <p:txBody>
          <a:bodyPr/>
          <a:lstStyle/>
          <a:p>
            <a:pPr algn="just">
              <a:lnSpc>
                <a:spcPct val="100000"/>
              </a:lnSpc>
            </a:pPr>
            <a:r>
              <a:rPr lang="en-US" dirty="0"/>
              <a:t>The Court emphasized that the commercial context of a transaction was important when determining whether a fiduciary duty arose.</a:t>
            </a:r>
          </a:p>
          <a:p>
            <a:pPr algn="just">
              <a:lnSpc>
                <a:spcPct val="100000"/>
              </a:lnSpc>
            </a:pPr>
            <a:r>
              <a:rPr lang="en-US" dirty="0"/>
              <a:t>Reference should be made to the contractual terms on which the parties engaged and the duties and responsibilities assumed by a contracting party.</a:t>
            </a:r>
          </a:p>
          <a:p>
            <a:pPr marL="0" indent="0" algn="just">
              <a:lnSpc>
                <a:spcPct val="100000"/>
              </a:lnSpc>
              <a:buNone/>
            </a:pPr>
            <a:r>
              <a:rPr lang="en-US" dirty="0"/>
              <a:t>‘</a:t>
            </a:r>
            <a:r>
              <a:rPr lang="en-US" i="1" dirty="0"/>
              <a:t>It is important not to distort the commercial bargain between the parties to a contract by too readily implying fiduciary obligations into the commercial relationship</a:t>
            </a:r>
            <a:r>
              <a:rPr lang="en-US" dirty="0"/>
              <a:t>’, (</a:t>
            </a:r>
            <a:r>
              <a:rPr lang="en-US" i="1" dirty="0"/>
              <a:t>Johnson</a:t>
            </a:r>
            <a:r>
              <a:rPr lang="en-US" dirty="0"/>
              <a:t> at [102]). </a:t>
            </a:r>
          </a:p>
          <a:p>
            <a:pPr algn="just">
              <a:lnSpc>
                <a:spcPct val="100000"/>
              </a:lnSpc>
            </a:pPr>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7391023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1FA63-E416-BC5D-351A-45EB25B13581}"/>
              </a:ext>
            </a:extLst>
          </p:cNvPr>
          <p:cNvSpPr>
            <a:spLocks noGrp="1"/>
          </p:cNvSpPr>
          <p:nvPr>
            <p:ph type="title"/>
          </p:nvPr>
        </p:nvSpPr>
        <p:spPr/>
        <p:txBody>
          <a:bodyPr/>
          <a:lstStyle/>
          <a:p>
            <a:r>
              <a:rPr lang="en-US" dirty="0"/>
              <a:t>The Supreme Court decision in </a:t>
            </a:r>
            <a:r>
              <a:rPr lang="en-US" i="1" dirty="0"/>
              <a:t>Johnson</a:t>
            </a:r>
          </a:p>
        </p:txBody>
      </p:sp>
      <p:sp>
        <p:nvSpPr>
          <p:cNvPr id="3" name="Content Placeholder 2">
            <a:extLst>
              <a:ext uri="{FF2B5EF4-FFF2-40B4-BE49-F238E27FC236}">
                <a16:creationId xmlns:a16="http://schemas.microsoft.com/office/drawing/2014/main" id="{C62012CF-270D-CF55-A700-674FEC3519A8}"/>
              </a:ext>
            </a:extLst>
          </p:cNvPr>
          <p:cNvSpPr>
            <a:spLocks noGrp="1"/>
          </p:cNvSpPr>
          <p:nvPr>
            <p:ph idx="1"/>
          </p:nvPr>
        </p:nvSpPr>
        <p:spPr>
          <a:xfrm>
            <a:off x="689610" y="1574165"/>
            <a:ext cx="10515600" cy="4351338"/>
          </a:xfrm>
        </p:spPr>
        <p:txBody>
          <a:bodyPr>
            <a:normAutofit fontScale="85000" lnSpcReduction="10000"/>
          </a:bodyPr>
          <a:lstStyle/>
          <a:p>
            <a:pPr algn="just">
              <a:lnSpc>
                <a:spcPct val="110000"/>
              </a:lnSpc>
            </a:pPr>
            <a:r>
              <a:rPr lang="en-US" dirty="0"/>
              <a:t>The Supreme Court held that the nature of the relationship between a motor dealer and the customer was not one that gave rise to a fiduciary relationship.</a:t>
            </a:r>
          </a:p>
          <a:p>
            <a:pPr algn="just">
              <a:lnSpc>
                <a:spcPct val="110000"/>
              </a:lnSpc>
            </a:pPr>
            <a:r>
              <a:rPr lang="en-US" dirty="0"/>
              <a:t>The Court of Appeal was wrong to segregate the different elements of the purchase transaction and not to look at the composite whole.</a:t>
            </a:r>
          </a:p>
          <a:p>
            <a:pPr algn="just">
              <a:lnSpc>
                <a:spcPct val="110000"/>
              </a:lnSpc>
            </a:pPr>
            <a:r>
              <a:rPr lang="en-US" dirty="0"/>
              <a:t>The Court observed (at [277]) that:</a:t>
            </a:r>
          </a:p>
          <a:p>
            <a:pPr marL="0" indent="0" algn="just">
              <a:lnSpc>
                <a:spcPct val="110000"/>
              </a:lnSpc>
              <a:buNone/>
            </a:pPr>
            <a:r>
              <a:rPr lang="en-US" dirty="0"/>
              <a:t>“</a:t>
            </a:r>
            <a:r>
              <a:rPr lang="en-GB" i="1" dirty="0"/>
              <a:t>No reasonable onlooker would think that by offering to find a suitable finance package to enable the customer to obtain the car, the dealer was thereby giving up, rather than continuing to pursue, its own commercial objective of securing a profitable sale of the car</a:t>
            </a:r>
            <a:r>
              <a:rPr lang="en-GB" dirty="0"/>
              <a:t>.”.</a:t>
            </a:r>
          </a:p>
          <a:p>
            <a:pPr marL="0" indent="0">
              <a:buNone/>
            </a:pPr>
            <a:endParaRPr lang="en-US" dirty="0"/>
          </a:p>
        </p:txBody>
      </p:sp>
    </p:spTree>
    <p:extLst>
      <p:ext uri="{BB962C8B-B14F-4D97-AF65-F5344CB8AC3E}">
        <p14:creationId xmlns:p14="http://schemas.microsoft.com/office/powerpoint/2010/main" val="37328843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B253A-08E6-EE6F-6ABE-98584354B8A0}"/>
              </a:ext>
            </a:extLst>
          </p:cNvPr>
          <p:cNvSpPr>
            <a:spLocks noGrp="1"/>
          </p:cNvSpPr>
          <p:nvPr>
            <p:ph type="title"/>
          </p:nvPr>
        </p:nvSpPr>
        <p:spPr/>
        <p:txBody>
          <a:bodyPr/>
          <a:lstStyle/>
          <a:p>
            <a:r>
              <a:rPr lang="en-US" dirty="0"/>
              <a:t>The Supreme Court decision in </a:t>
            </a:r>
            <a:r>
              <a:rPr lang="en-US" i="1" dirty="0"/>
              <a:t>Johnson</a:t>
            </a:r>
          </a:p>
        </p:txBody>
      </p:sp>
      <p:sp>
        <p:nvSpPr>
          <p:cNvPr id="3" name="Content Placeholder 2">
            <a:extLst>
              <a:ext uri="{FF2B5EF4-FFF2-40B4-BE49-F238E27FC236}">
                <a16:creationId xmlns:a16="http://schemas.microsoft.com/office/drawing/2014/main" id="{BE0DB1BA-08C5-F13D-CFDF-4B70F0E474FB}"/>
              </a:ext>
            </a:extLst>
          </p:cNvPr>
          <p:cNvSpPr>
            <a:spLocks noGrp="1"/>
          </p:cNvSpPr>
          <p:nvPr>
            <p:ph idx="1"/>
          </p:nvPr>
        </p:nvSpPr>
        <p:spPr/>
        <p:txBody>
          <a:bodyPr>
            <a:normAutofit fontScale="92500" lnSpcReduction="20000"/>
          </a:bodyPr>
          <a:lstStyle/>
          <a:p>
            <a:pPr algn="just">
              <a:lnSpc>
                <a:spcPct val="110000"/>
              </a:lnSpc>
            </a:pPr>
            <a:r>
              <a:rPr lang="en-US" dirty="0"/>
              <a:t>The Supreme Court conducted a thorough review of the authorities and the law relating to bribery and the consequences and available remedies in equity and at common law.</a:t>
            </a:r>
          </a:p>
          <a:p>
            <a:pPr algn="just">
              <a:lnSpc>
                <a:spcPct val="110000"/>
              </a:lnSpc>
            </a:pPr>
            <a:r>
              <a:rPr lang="en-US" dirty="0"/>
              <a:t>The Court rejected a submission on behalf of the lenders that the tort of bribery should be abolished altogether.</a:t>
            </a:r>
          </a:p>
          <a:p>
            <a:pPr algn="just">
              <a:lnSpc>
                <a:spcPct val="110000"/>
              </a:lnSpc>
            </a:pPr>
            <a:r>
              <a:rPr lang="en-US" dirty="0"/>
              <a:t>The Court held that only the existence of a full fiduciary duty will engage the tort of bribery; a ‘disinterested duty’ is insufficient.</a:t>
            </a:r>
          </a:p>
          <a:p>
            <a:pPr algn="just">
              <a:lnSpc>
                <a:spcPct val="110000"/>
              </a:lnSpc>
            </a:pPr>
            <a:r>
              <a:rPr lang="en-US" dirty="0"/>
              <a:t>There is nothing inherently wrong with paying a commission to an agent but to avoid the consequences of bribery, the principal’s fully informed consent to the payment must be obtained.</a:t>
            </a:r>
          </a:p>
          <a:p>
            <a:endParaRPr lang="en-US" dirty="0"/>
          </a:p>
        </p:txBody>
      </p:sp>
    </p:spTree>
    <p:extLst>
      <p:ext uri="{BB962C8B-B14F-4D97-AF65-F5344CB8AC3E}">
        <p14:creationId xmlns:p14="http://schemas.microsoft.com/office/powerpoint/2010/main" val="35296349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09D52-B047-C936-4D0A-B76796204F16}"/>
              </a:ext>
            </a:extLst>
          </p:cNvPr>
          <p:cNvSpPr>
            <a:spLocks noGrp="1"/>
          </p:cNvSpPr>
          <p:nvPr>
            <p:ph type="title"/>
          </p:nvPr>
        </p:nvSpPr>
        <p:spPr/>
        <p:txBody>
          <a:bodyPr/>
          <a:lstStyle/>
          <a:p>
            <a:r>
              <a:rPr lang="en-US" dirty="0"/>
              <a:t>The Supreme Court decision in </a:t>
            </a:r>
            <a:r>
              <a:rPr lang="en-US" i="1" dirty="0"/>
              <a:t>Johnson</a:t>
            </a:r>
          </a:p>
        </p:txBody>
      </p:sp>
      <p:sp>
        <p:nvSpPr>
          <p:cNvPr id="3" name="Content Placeholder 2">
            <a:extLst>
              <a:ext uri="{FF2B5EF4-FFF2-40B4-BE49-F238E27FC236}">
                <a16:creationId xmlns:a16="http://schemas.microsoft.com/office/drawing/2014/main" id="{44BE43E0-CBD2-C348-6884-457388DA5731}"/>
              </a:ext>
            </a:extLst>
          </p:cNvPr>
          <p:cNvSpPr>
            <a:spLocks noGrp="1"/>
          </p:cNvSpPr>
          <p:nvPr>
            <p:ph idx="1"/>
          </p:nvPr>
        </p:nvSpPr>
        <p:spPr/>
        <p:txBody>
          <a:bodyPr>
            <a:normAutofit fontScale="92500" lnSpcReduction="10000"/>
          </a:bodyPr>
          <a:lstStyle/>
          <a:p>
            <a:pPr algn="just">
              <a:lnSpc>
                <a:spcPct val="100000"/>
              </a:lnSpc>
            </a:pPr>
            <a:r>
              <a:rPr lang="en-US" dirty="0"/>
              <a:t>Not quite the end of the story: </a:t>
            </a:r>
            <a:r>
              <a:rPr lang="en-US" dirty="0" err="1"/>
              <a:t>Mr</a:t>
            </a:r>
            <a:r>
              <a:rPr lang="en-US" dirty="0"/>
              <a:t> Johnson had asserted that the relationship between </a:t>
            </a:r>
            <a:r>
              <a:rPr lang="en-US" dirty="0" err="1"/>
              <a:t>Mr</a:t>
            </a:r>
            <a:r>
              <a:rPr lang="en-US" dirty="0"/>
              <a:t> Johnson as borrower and FirstRand as lender was unfair within the meaning set out at s.140A(1) CCA.</a:t>
            </a:r>
          </a:p>
          <a:p>
            <a:pPr algn="just">
              <a:lnSpc>
                <a:spcPct val="100000"/>
              </a:lnSpc>
            </a:pPr>
            <a:r>
              <a:rPr lang="en-US" dirty="0"/>
              <a:t>The motor dealer, acting as agent for the lender, failed to disclose </a:t>
            </a:r>
            <a:r>
              <a:rPr lang="en-GB" dirty="0"/>
              <a:t>in a prominent way the existence of any financial arrangements with the lender that might impact upon the dealer’s impartiality in promoting a credit product to Mr Johnson, by failing to explain the existence and/or amount of commission.</a:t>
            </a:r>
          </a:p>
          <a:p>
            <a:pPr algn="just">
              <a:lnSpc>
                <a:spcPct val="100000"/>
              </a:lnSpc>
            </a:pPr>
            <a:r>
              <a:rPr lang="en-US" dirty="0" err="1"/>
              <a:t>Mr</a:t>
            </a:r>
            <a:r>
              <a:rPr lang="en-US" dirty="0"/>
              <a:t> Johnson also alleged an express or implied representation that his credit agreement was competitive and represented the best available terms for him.</a:t>
            </a:r>
          </a:p>
        </p:txBody>
      </p:sp>
    </p:spTree>
    <p:extLst>
      <p:ext uri="{BB962C8B-B14F-4D97-AF65-F5344CB8AC3E}">
        <p14:creationId xmlns:p14="http://schemas.microsoft.com/office/powerpoint/2010/main" val="37653831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41507-2155-B639-6000-074A0BE4C297}"/>
              </a:ext>
            </a:extLst>
          </p:cNvPr>
          <p:cNvSpPr>
            <a:spLocks noGrp="1"/>
          </p:cNvSpPr>
          <p:nvPr>
            <p:ph type="title"/>
          </p:nvPr>
        </p:nvSpPr>
        <p:spPr>
          <a:xfrm>
            <a:off x="838200" y="365125"/>
            <a:ext cx="10515600" cy="1325563"/>
          </a:xfrm>
        </p:spPr>
        <p:txBody>
          <a:bodyPr anchor="ctr">
            <a:normAutofit/>
          </a:bodyPr>
          <a:lstStyle/>
          <a:p>
            <a:r>
              <a:rPr lang="en-GB" dirty="0"/>
              <a:t>What will we talk about today?</a:t>
            </a:r>
          </a:p>
        </p:txBody>
      </p:sp>
      <p:sp>
        <p:nvSpPr>
          <p:cNvPr id="3" name="Content Placeholder 2">
            <a:extLst>
              <a:ext uri="{FF2B5EF4-FFF2-40B4-BE49-F238E27FC236}">
                <a16:creationId xmlns:a16="http://schemas.microsoft.com/office/drawing/2014/main" id="{FE1BC27A-9AFF-9AAC-DE69-7AC04CFF2DD2}"/>
              </a:ext>
            </a:extLst>
          </p:cNvPr>
          <p:cNvSpPr>
            <a:spLocks noGrp="1"/>
          </p:cNvSpPr>
          <p:nvPr>
            <p:ph sz="half" idx="1"/>
          </p:nvPr>
        </p:nvSpPr>
        <p:spPr>
          <a:xfrm>
            <a:off x="838200" y="1825625"/>
            <a:ext cx="5181600" cy="4351338"/>
          </a:xfrm>
        </p:spPr>
        <p:txBody>
          <a:bodyPr>
            <a:normAutofit fontScale="92500" lnSpcReduction="20000"/>
          </a:bodyPr>
          <a:lstStyle/>
          <a:p>
            <a:pPr algn="just">
              <a:lnSpc>
                <a:spcPct val="110000"/>
              </a:lnSpc>
            </a:pPr>
            <a:r>
              <a:rPr lang="en-GB" dirty="0"/>
              <a:t>The background to and implications of the motor finance litigation in </a:t>
            </a:r>
            <a:r>
              <a:rPr lang="en-GB" i="1" dirty="0"/>
              <a:t>Johnson v. FirstRand Limited</a:t>
            </a:r>
            <a:r>
              <a:rPr lang="en-GB" dirty="0"/>
              <a:t>:</a:t>
            </a:r>
          </a:p>
          <a:p>
            <a:pPr lvl="1" algn="just">
              <a:lnSpc>
                <a:spcPct val="110000"/>
              </a:lnSpc>
            </a:pPr>
            <a:r>
              <a:rPr lang="en-GB" sz="2800" dirty="0"/>
              <a:t>a typical motor finance transaction;</a:t>
            </a:r>
          </a:p>
          <a:p>
            <a:pPr lvl="1" algn="just">
              <a:lnSpc>
                <a:spcPct val="110000"/>
              </a:lnSpc>
            </a:pPr>
            <a:r>
              <a:rPr lang="en-GB" sz="2800" dirty="0"/>
              <a:t>the role of the dealer;</a:t>
            </a:r>
          </a:p>
          <a:p>
            <a:pPr lvl="1" algn="just">
              <a:lnSpc>
                <a:spcPct val="110000"/>
              </a:lnSpc>
            </a:pPr>
            <a:r>
              <a:rPr lang="en-GB" sz="2800" dirty="0"/>
              <a:t>the role of the finance house;</a:t>
            </a:r>
          </a:p>
          <a:p>
            <a:pPr lvl="1" algn="just">
              <a:lnSpc>
                <a:spcPct val="110000"/>
              </a:lnSpc>
            </a:pPr>
            <a:r>
              <a:rPr lang="en-GB" sz="2800" dirty="0"/>
              <a:t>the duty to disclose commission.</a:t>
            </a:r>
          </a:p>
        </p:txBody>
      </p:sp>
      <p:pic>
        <p:nvPicPr>
          <p:cNvPr id="11" name="Content Placeholder 10" descr="Woman standing at car showroom">
            <a:extLst>
              <a:ext uri="{FF2B5EF4-FFF2-40B4-BE49-F238E27FC236}">
                <a16:creationId xmlns:a16="http://schemas.microsoft.com/office/drawing/2014/main" id="{F140620D-5469-74B6-28EE-9BF4935C9C47}"/>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2" y="1585595"/>
            <a:ext cx="5181600" cy="3454400"/>
          </a:xfrm>
        </p:spPr>
      </p:pic>
    </p:spTree>
    <p:extLst>
      <p:ext uri="{BB962C8B-B14F-4D97-AF65-F5344CB8AC3E}">
        <p14:creationId xmlns:p14="http://schemas.microsoft.com/office/powerpoint/2010/main" val="11944687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9D0A7-F95C-E0F4-56C8-26ED303A00D5}"/>
              </a:ext>
            </a:extLst>
          </p:cNvPr>
          <p:cNvSpPr>
            <a:spLocks noGrp="1"/>
          </p:cNvSpPr>
          <p:nvPr>
            <p:ph type="title"/>
          </p:nvPr>
        </p:nvSpPr>
        <p:spPr/>
        <p:txBody>
          <a:bodyPr/>
          <a:lstStyle/>
          <a:p>
            <a:r>
              <a:rPr lang="en-US" dirty="0"/>
              <a:t>The Supreme Court decision in </a:t>
            </a:r>
            <a:r>
              <a:rPr lang="en-US" i="1" dirty="0"/>
              <a:t>Johnson</a:t>
            </a:r>
          </a:p>
        </p:txBody>
      </p:sp>
      <p:sp>
        <p:nvSpPr>
          <p:cNvPr id="3" name="Content Placeholder 2">
            <a:extLst>
              <a:ext uri="{FF2B5EF4-FFF2-40B4-BE49-F238E27FC236}">
                <a16:creationId xmlns:a16="http://schemas.microsoft.com/office/drawing/2014/main" id="{0AA7B38D-4709-E711-BF9F-7F9AAA6A595C}"/>
              </a:ext>
            </a:extLst>
          </p:cNvPr>
          <p:cNvSpPr>
            <a:spLocks noGrp="1"/>
          </p:cNvSpPr>
          <p:nvPr>
            <p:ph idx="1"/>
          </p:nvPr>
        </p:nvSpPr>
        <p:spPr/>
        <p:txBody>
          <a:bodyPr>
            <a:normAutofit lnSpcReduction="10000"/>
          </a:bodyPr>
          <a:lstStyle/>
          <a:p>
            <a:pPr algn="just">
              <a:lnSpc>
                <a:spcPct val="100000"/>
              </a:lnSpc>
            </a:pPr>
            <a:r>
              <a:rPr lang="en-US" dirty="0"/>
              <a:t>In </a:t>
            </a:r>
            <a:r>
              <a:rPr lang="en-US" dirty="0" err="1"/>
              <a:t>Mr</a:t>
            </a:r>
            <a:r>
              <a:rPr lang="en-US" dirty="0"/>
              <a:t> Johnson’s case, the commission payable to the motor dealer by FirstRand was £1,650.95 which equated to 70% of the cost of the credit to </a:t>
            </a:r>
            <a:r>
              <a:rPr lang="en-US" dirty="0" err="1"/>
              <a:t>Mr</a:t>
            </a:r>
            <a:r>
              <a:rPr lang="en-US" dirty="0"/>
              <a:t> Johnson. </a:t>
            </a:r>
          </a:p>
          <a:p>
            <a:pPr algn="just">
              <a:lnSpc>
                <a:spcPct val="100000"/>
              </a:lnSpc>
            </a:pPr>
            <a:r>
              <a:rPr lang="en-US" dirty="0" err="1"/>
              <a:t>Mr</a:t>
            </a:r>
            <a:r>
              <a:rPr lang="en-US" dirty="0"/>
              <a:t> Johnson was also unaware of commercial ties between the motor dealer and FirstRand which effectively gave FirstRand first refusal on finance deals.</a:t>
            </a:r>
          </a:p>
          <a:p>
            <a:pPr algn="just">
              <a:lnSpc>
                <a:spcPct val="100000"/>
              </a:lnSpc>
            </a:pPr>
            <a:r>
              <a:rPr lang="en-US" dirty="0"/>
              <a:t>The Supreme Court held that the high level of undisclosed commission was a ‘</a:t>
            </a:r>
            <a:r>
              <a:rPr lang="en-US" i="1" dirty="0"/>
              <a:t>powerful indication</a:t>
            </a:r>
            <a:r>
              <a:rPr lang="en-US" dirty="0"/>
              <a:t>’ that the relationship between </a:t>
            </a:r>
            <a:r>
              <a:rPr lang="en-US" dirty="0" err="1"/>
              <a:t>Mr</a:t>
            </a:r>
            <a:r>
              <a:rPr lang="en-US" dirty="0"/>
              <a:t> Johnson and the lender was unfair and came to the ‘</a:t>
            </a:r>
            <a:r>
              <a:rPr lang="en-US" i="1" dirty="0"/>
              <a:t>clear view</a:t>
            </a:r>
            <a:r>
              <a:rPr lang="en-US" dirty="0"/>
              <a:t>’ that the relationship was unfair.</a:t>
            </a:r>
          </a:p>
        </p:txBody>
      </p:sp>
    </p:spTree>
    <p:extLst>
      <p:ext uri="{BB962C8B-B14F-4D97-AF65-F5344CB8AC3E}">
        <p14:creationId xmlns:p14="http://schemas.microsoft.com/office/powerpoint/2010/main" val="13623995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A6638-5FE1-C2D2-CFD1-50BC3BAEC756}"/>
              </a:ext>
            </a:extLst>
          </p:cNvPr>
          <p:cNvSpPr>
            <a:spLocks noGrp="1"/>
          </p:cNvSpPr>
          <p:nvPr>
            <p:ph type="title"/>
          </p:nvPr>
        </p:nvSpPr>
        <p:spPr/>
        <p:txBody>
          <a:bodyPr/>
          <a:lstStyle/>
          <a:p>
            <a:r>
              <a:rPr lang="en-US" dirty="0"/>
              <a:t>The aftermath…..</a:t>
            </a:r>
          </a:p>
        </p:txBody>
      </p:sp>
      <p:sp>
        <p:nvSpPr>
          <p:cNvPr id="3" name="Content Placeholder 2">
            <a:extLst>
              <a:ext uri="{FF2B5EF4-FFF2-40B4-BE49-F238E27FC236}">
                <a16:creationId xmlns:a16="http://schemas.microsoft.com/office/drawing/2014/main" id="{5B5532A3-D88F-E1A1-FBB2-4022EB40B661}"/>
              </a:ext>
            </a:extLst>
          </p:cNvPr>
          <p:cNvSpPr>
            <a:spLocks noGrp="1"/>
          </p:cNvSpPr>
          <p:nvPr>
            <p:ph idx="1"/>
          </p:nvPr>
        </p:nvSpPr>
        <p:spPr>
          <a:xfrm>
            <a:off x="666750" y="1517015"/>
            <a:ext cx="10515600" cy="4351338"/>
          </a:xfrm>
        </p:spPr>
        <p:txBody>
          <a:bodyPr>
            <a:normAutofit lnSpcReduction="10000"/>
          </a:bodyPr>
          <a:lstStyle/>
          <a:p>
            <a:pPr marL="0" indent="0" algn="just">
              <a:lnSpc>
                <a:spcPct val="100000"/>
              </a:lnSpc>
              <a:buNone/>
            </a:pPr>
            <a:r>
              <a:rPr lang="en-US" dirty="0"/>
              <a:t>Drawing the threads together:</a:t>
            </a:r>
          </a:p>
          <a:p>
            <a:pPr algn="just">
              <a:lnSpc>
                <a:spcPct val="100000"/>
              </a:lnSpc>
            </a:pPr>
            <a:r>
              <a:rPr lang="en-US" dirty="0"/>
              <a:t>in the ordinary course, the relationship between motor dealer and customer will not give rise to a fiduciary relationship;</a:t>
            </a:r>
          </a:p>
          <a:p>
            <a:pPr algn="just">
              <a:lnSpc>
                <a:spcPct val="100000"/>
              </a:lnSpc>
            </a:pPr>
            <a:r>
              <a:rPr lang="en-US" dirty="0"/>
              <a:t>the tort of bribery remains, but only a fiduciary relationship can engage the tort of bribery and remedies at common law and in equity;</a:t>
            </a:r>
          </a:p>
          <a:p>
            <a:pPr algn="just">
              <a:lnSpc>
                <a:spcPct val="100000"/>
              </a:lnSpc>
            </a:pPr>
            <a:r>
              <a:rPr lang="en-US" dirty="0"/>
              <a:t>however, undisclosed commissions and/or commercial ties between motor dealer and lender may provide fertile ground for allegations of an unfair relationship under s.140A CCA.</a:t>
            </a:r>
          </a:p>
          <a:p>
            <a:pPr marL="0" indent="0">
              <a:buNone/>
            </a:pPr>
            <a:endParaRPr lang="en-US" dirty="0"/>
          </a:p>
          <a:p>
            <a:pPr lvl="1"/>
            <a:endParaRPr lang="en-US" dirty="0"/>
          </a:p>
        </p:txBody>
      </p:sp>
    </p:spTree>
    <p:extLst>
      <p:ext uri="{BB962C8B-B14F-4D97-AF65-F5344CB8AC3E}">
        <p14:creationId xmlns:p14="http://schemas.microsoft.com/office/powerpoint/2010/main" val="29786340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3C56E-B83D-5034-5014-517456391AAB}"/>
              </a:ext>
            </a:extLst>
          </p:cNvPr>
          <p:cNvSpPr>
            <a:spLocks noGrp="1"/>
          </p:cNvSpPr>
          <p:nvPr>
            <p:ph type="title"/>
          </p:nvPr>
        </p:nvSpPr>
        <p:spPr/>
        <p:txBody>
          <a:bodyPr/>
          <a:lstStyle/>
          <a:p>
            <a:r>
              <a:rPr lang="en-US" dirty="0"/>
              <a:t>The aftermath….</a:t>
            </a:r>
          </a:p>
        </p:txBody>
      </p:sp>
      <p:sp>
        <p:nvSpPr>
          <p:cNvPr id="3" name="Content Placeholder 2">
            <a:extLst>
              <a:ext uri="{FF2B5EF4-FFF2-40B4-BE49-F238E27FC236}">
                <a16:creationId xmlns:a16="http://schemas.microsoft.com/office/drawing/2014/main" id="{2E2F0A7D-68E2-72BF-9700-3B7A6674E975}"/>
              </a:ext>
            </a:extLst>
          </p:cNvPr>
          <p:cNvSpPr>
            <a:spLocks noGrp="1"/>
          </p:cNvSpPr>
          <p:nvPr>
            <p:ph idx="1"/>
          </p:nvPr>
        </p:nvSpPr>
        <p:spPr>
          <a:xfrm>
            <a:off x="666750" y="1539875"/>
            <a:ext cx="10515600" cy="4351338"/>
          </a:xfrm>
        </p:spPr>
        <p:txBody>
          <a:bodyPr>
            <a:normAutofit fontScale="92500" lnSpcReduction="10000"/>
          </a:bodyPr>
          <a:lstStyle/>
          <a:p>
            <a:pPr algn="just">
              <a:lnSpc>
                <a:spcPct val="100000"/>
              </a:lnSpc>
            </a:pPr>
            <a:r>
              <a:rPr lang="en-US" dirty="0"/>
              <a:t>Sensible to anticipate that claims management companies will continue to promulgate motor finance claims alleging an unfair relationship.</a:t>
            </a:r>
          </a:p>
          <a:p>
            <a:pPr algn="just">
              <a:lnSpc>
                <a:spcPct val="100000"/>
              </a:lnSpc>
            </a:pPr>
            <a:r>
              <a:rPr lang="en-US" dirty="0"/>
              <a:t>Compliance with applicable FCA rules on commission disclosure will not insulate a lender from allegations of an unfair relationship because the test of unfairness for the purposes of s.140A(1) CCA is a distinct test, (</a:t>
            </a:r>
            <a:r>
              <a:rPr lang="en-US" i="1" dirty="0"/>
              <a:t>Plevin v. Paragon Personal Finance Ltd</a:t>
            </a:r>
            <a:r>
              <a:rPr lang="en-US" dirty="0"/>
              <a:t> [2014]).</a:t>
            </a:r>
          </a:p>
          <a:p>
            <a:pPr algn="just">
              <a:lnSpc>
                <a:spcPct val="100000"/>
              </a:lnSpc>
            </a:pPr>
            <a:r>
              <a:rPr lang="en-US" dirty="0"/>
              <a:t>The principles discussed in </a:t>
            </a:r>
            <a:r>
              <a:rPr lang="en-US" i="1" dirty="0"/>
              <a:t>Johnson</a:t>
            </a:r>
            <a:r>
              <a:rPr lang="en-US" dirty="0"/>
              <a:t> are not confined to the motor finance sector; they apply wherever a transaction is introduced by an intermediary who receives a commission for the introduction.</a:t>
            </a:r>
          </a:p>
        </p:txBody>
      </p:sp>
    </p:spTree>
    <p:extLst>
      <p:ext uri="{BB962C8B-B14F-4D97-AF65-F5344CB8AC3E}">
        <p14:creationId xmlns:p14="http://schemas.microsoft.com/office/powerpoint/2010/main" val="24127082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D2368-33C9-A8DC-DEC9-C53958C73702}"/>
              </a:ext>
            </a:extLst>
          </p:cNvPr>
          <p:cNvSpPr>
            <a:spLocks noGrp="1"/>
          </p:cNvSpPr>
          <p:nvPr>
            <p:ph type="title"/>
          </p:nvPr>
        </p:nvSpPr>
        <p:spPr/>
        <p:txBody>
          <a:bodyPr/>
          <a:lstStyle/>
          <a:p>
            <a:r>
              <a:rPr lang="en-US" dirty="0"/>
              <a:t>The aftermath</a:t>
            </a:r>
          </a:p>
        </p:txBody>
      </p:sp>
      <p:sp>
        <p:nvSpPr>
          <p:cNvPr id="3" name="Content Placeholder 2">
            <a:extLst>
              <a:ext uri="{FF2B5EF4-FFF2-40B4-BE49-F238E27FC236}">
                <a16:creationId xmlns:a16="http://schemas.microsoft.com/office/drawing/2014/main" id="{6E643E05-5A12-20D7-09AF-764C1BCB594E}"/>
              </a:ext>
            </a:extLst>
          </p:cNvPr>
          <p:cNvSpPr>
            <a:spLocks noGrp="1"/>
          </p:cNvSpPr>
          <p:nvPr>
            <p:ph idx="1"/>
          </p:nvPr>
        </p:nvSpPr>
        <p:spPr>
          <a:xfrm>
            <a:off x="632460" y="1448435"/>
            <a:ext cx="10515600" cy="4351338"/>
          </a:xfrm>
        </p:spPr>
        <p:txBody>
          <a:bodyPr>
            <a:normAutofit fontScale="92500" lnSpcReduction="20000"/>
          </a:bodyPr>
          <a:lstStyle/>
          <a:p>
            <a:pPr algn="just">
              <a:lnSpc>
                <a:spcPct val="110000"/>
              </a:lnSpc>
            </a:pPr>
            <a:r>
              <a:rPr lang="en-US" sz="2400" dirty="0"/>
              <a:t>Separately, the FCA is currently consulting on the final details of a redress scheme relating to motor finance commissions for agreements entered into between April 2007 and November 2024. (FCA CP 25/27).</a:t>
            </a:r>
          </a:p>
          <a:p>
            <a:pPr algn="just">
              <a:lnSpc>
                <a:spcPct val="110000"/>
              </a:lnSpc>
            </a:pPr>
            <a:r>
              <a:rPr lang="en-US" sz="2400" dirty="0"/>
              <a:t>Previously, the FCA outlawed ‘difference in charges’ (DIC) commissions which effectively allowed a motor dealer to set interest rates within a permitted range for a customer and earn higher commission with higher interest rates. </a:t>
            </a:r>
          </a:p>
          <a:p>
            <a:pPr algn="just">
              <a:lnSpc>
                <a:spcPct val="110000"/>
              </a:lnSpc>
            </a:pPr>
            <a:r>
              <a:rPr lang="en-US" sz="2400" dirty="0"/>
              <a:t>The scheme will come into effect next year and will offer compensation to customers who were not told of:</a:t>
            </a:r>
          </a:p>
          <a:p>
            <a:pPr lvl="1" algn="just">
              <a:lnSpc>
                <a:spcPct val="110000"/>
              </a:lnSpc>
            </a:pPr>
            <a:r>
              <a:rPr lang="en-US" dirty="0"/>
              <a:t>a discretionary commission arrangement</a:t>
            </a:r>
          </a:p>
          <a:p>
            <a:pPr lvl="1" algn="just">
              <a:lnSpc>
                <a:spcPct val="110000"/>
              </a:lnSpc>
            </a:pPr>
            <a:r>
              <a:rPr lang="en-US" dirty="0"/>
              <a:t>a high commission arrangement</a:t>
            </a:r>
          </a:p>
          <a:p>
            <a:pPr lvl="1" algn="just">
              <a:lnSpc>
                <a:spcPct val="110000"/>
              </a:lnSpc>
            </a:pPr>
            <a:r>
              <a:rPr lang="en-US" dirty="0"/>
              <a:t>contractual ties between the lender and the dealer conferring exclusivity or near exclusivity on the lender to provide credit.</a:t>
            </a:r>
          </a:p>
        </p:txBody>
      </p:sp>
    </p:spTree>
    <p:extLst>
      <p:ext uri="{BB962C8B-B14F-4D97-AF65-F5344CB8AC3E}">
        <p14:creationId xmlns:p14="http://schemas.microsoft.com/office/powerpoint/2010/main" val="19153589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3769-CC22-3B89-252E-27B6C5F74B76}"/>
              </a:ext>
            </a:extLst>
          </p:cNvPr>
          <p:cNvSpPr>
            <a:spLocks noGrp="1"/>
          </p:cNvSpPr>
          <p:nvPr>
            <p:ph type="title"/>
          </p:nvPr>
        </p:nvSpPr>
        <p:spPr>
          <a:xfrm>
            <a:off x="838200" y="365125"/>
            <a:ext cx="10515600" cy="1325563"/>
          </a:xfrm>
        </p:spPr>
        <p:txBody>
          <a:bodyPr anchor="ctr">
            <a:normAutofit/>
          </a:bodyPr>
          <a:lstStyle/>
          <a:p>
            <a:r>
              <a:rPr lang="en-US" dirty="0"/>
              <a:t>Some cars….</a:t>
            </a:r>
          </a:p>
        </p:txBody>
      </p:sp>
      <p:pic>
        <p:nvPicPr>
          <p:cNvPr id="5" name="Content Placeholder 4" descr="A black car parked on grass&#10;&#10;AI-generated content may be incorrect.">
            <a:extLst>
              <a:ext uri="{FF2B5EF4-FFF2-40B4-BE49-F238E27FC236}">
                <a16:creationId xmlns:a16="http://schemas.microsoft.com/office/drawing/2014/main" id="{290C7FA6-5804-950E-B835-0DE14343FE62}"/>
              </a:ext>
            </a:extLst>
          </p:cNvPr>
          <p:cNvPicPr>
            <a:picLocks noGrp="1" noChangeAspect="1"/>
          </p:cNvPicPr>
          <p:nvPr>
            <p:ph sz="half" idx="2"/>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5933" r="4754" b="-3"/>
          <a:stretch>
            <a:fillRect/>
          </a:stretch>
        </p:blipFill>
        <p:spPr>
          <a:xfrm>
            <a:off x="6463756" y="2066190"/>
            <a:ext cx="4764314" cy="3599543"/>
          </a:xfrm>
          <a:noFill/>
        </p:spPr>
      </p:pic>
      <p:sp>
        <p:nvSpPr>
          <p:cNvPr id="6" name="TextBox 5">
            <a:extLst>
              <a:ext uri="{FF2B5EF4-FFF2-40B4-BE49-F238E27FC236}">
                <a16:creationId xmlns:a16="http://schemas.microsoft.com/office/drawing/2014/main" id="{F3D0B86B-FFDF-8BB6-AA9A-71657490FFF9}"/>
              </a:ext>
            </a:extLst>
          </p:cNvPr>
          <p:cNvSpPr txBox="1"/>
          <p:nvPr/>
        </p:nvSpPr>
        <p:spPr>
          <a:xfrm>
            <a:off x="6715552" y="5814769"/>
            <a:ext cx="2432076"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3" tooltip="https://en.wikipedia.org/wiki/Aston_Martin_DBS">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en-US" sz="700" dirty="0">
              <a:solidFill>
                <a:srgbClr val="FFFFFF"/>
              </a:solidFill>
            </a:endParaRPr>
          </a:p>
        </p:txBody>
      </p:sp>
      <p:pic>
        <p:nvPicPr>
          <p:cNvPr id="10" name="Picture 9" descr="A car parked on grass&#10;&#10;AI-generated content may be incorrect.">
            <a:extLst>
              <a:ext uri="{FF2B5EF4-FFF2-40B4-BE49-F238E27FC236}">
                <a16:creationId xmlns:a16="http://schemas.microsoft.com/office/drawing/2014/main" id="{47D9F91A-2384-D9AE-E823-EBCD2ABD5B5F}"/>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688450" y="522174"/>
            <a:ext cx="3048000" cy="2286000"/>
          </a:xfrm>
          <a:prstGeom prst="rect">
            <a:avLst/>
          </a:prstGeom>
        </p:spPr>
      </p:pic>
      <p:sp>
        <p:nvSpPr>
          <p:cNvPr id="12" name="TextBox 11">
            <a:extLst>
              <a:ext uri="{FF2B5EF4-FFF2-40B4-BE49-F238E27FC236}">
                <a16:creationId xmlns:a16="http://schemas.microsoft.com/office/drawing/2014/main" id="{A7BC3A92-298A-D530-ABF9-077B7923C73C}"/>
              </a:ext>
            </a:extLst>
          </p:cNvPr>
          <p:cNvSpPr txBox="1"/>
          <p:nvPr/>
        </p:nvSpPr>
        <p:spPr>
          <a:xfrm>
            <a:off x="5473125" y="2565469"/>
            <a:ext cx="3048000" cy="369332"/>
          </a:xfrm>
          <a:prstGeom prst="rect">
            <a:avLst/>
          </a:prstGeom>
          <a:noFill/>
        </p:spPr>
        <p:txBody>
          <a:bodyPr wrap="square" rtlCol="0">
            <a:spAutoFit/>
          </a:bodyPr>
          <a:lstStyle/>
          <a:p>
            <a:r>
              <a:rPr lang="en-US" sz="900" dirty="0">
                <a:hlinkClick r:id="rId6" tooltip="https://commons.wikimedia.org/wiki/Category:Mercedes-Benz_R107_500_SL"/>
              </a:rPr>
              <a:t>This Photo</a:t>
            </a:r>
            <a:r>
              <a:rPr lang="en-US" sz="900" dirty="0"/>
              <a:t> by Unknown Author is licensed under </a:t>
            </a:r>
            <a:r>
              <a:rPr lang="en-US" sz="900" dirty="0">
                <a:hlinkClick r:id="rId4" tooltip="https://creativecommons.org/licenses/by-sa/3.0/"/>
              </a:rPr>
              <a:t>CC BY-SA</a:t>
            </a:r>
            <a:endParaRPr lang="en-US" sz="900" dirty="0"/>
          </a:p>
        </p:txBody>
      </p:sp>
      <p:pic>
        <p:nvPicPr>
          <p:cNvPr id="16" name="Content Placeholder 15" descr="A black car parked on a road&#10;&#10;AI-generated content may be incorrect.">
            <a:extLst>
              <a:ext uri="{FF2B5EF4-FFF2-40B4-BE49-F238E27FC236}">
                <a16:creationId xmlns:a16="http://schemas.microsoft.com/office/drawing/2014/main" id="{3EC1562C-4478-C4EA-8066-ACCC33D5DFD9}"/>
              </a:ext>
            </a:extLst>
          </p:cNvPr>
          <p:cNvPicPr>
            <a:picLocks noGrp="1" noChangeAspect="1"/>
          </p:cNvPicPr>
          <p:nvPr>
            <p:ph sz="half" idx="1"/>
          </p:nvPr>
        </p:nvPicPr>
        <p:blipFill>
          <a:blip r:embed="rId7">
            <a:extLst>
              <a:ext uri="{28A0092B-C50C-407E-A947-70E740481C1C}">
                <a14:useLocalDpi xmlns:a14="http://schemas.microsoft.com/office/drawing/2010/main" val="0"/>
              </a:ext>
            </a:extLst>
          </a:blip>
          <a:stretch>
            <a:fillRect/>
          </a:stretch>
        </p:blipFill>
        <p:spPr>
          <a:xfrm rot="10800000">
            <a:off x="838200" y="2066190"/>
            <a:ext cx="5181600" cy="3870207"/>
          </a:xfrm>
        </p:spPr>
      </p:pic>
    </p:spTree>
    <p:extLst>
      <p:ext uri="{BB962C8B-B14F-4D97-AF65-F5344CB8AC3E}">
        <p14:creationId xmlns:p14="http://schemas.microsoft.com/office/powerpoint/2010/main" val="1296879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
            <a:extLst>
              <a:ext uri="{FF2B5EF4-FFF2-40B4-BE49-F238E27FC236}">
                <a16:creationId xmlns:a16="http://schemas.microsoft.com/office/drawing/2014/main" id="{9BAAE662-AA80-717B-ACAC-487361132A4E}"/>
              </a:ext>
            </a:extLst>
          </p:cNvPr>
          <p:cNvSpPr>
            <a:spLocks noGrp="1"/>
          </p:cNvSpPr>
          <p:nvPr>
            <p:ph type="title"/>
          </p:nvPr>
        </p:nvSpPr>
        <p:spPr>
          <a:xfrm>
            <a:off x="838200" y="365125"/>
            <a:ext cx="10515600" cy="1325563"/>
          </a:xfrm>
        </p:spPr>
        <p:txBody>
          <a:bodyPr/>
          <a:lstStyle/>
          <a:p>
            <a:r>
              <a:rPr lang="en-US" dirty="0"/>
              <a:t>A driver…..</a:t>
            </a:r>
          </a:p>
        </p:txBody>
      </p:sp>
      <p:pic>
        <p:nvPicPr>
          <p:cNvPr id="4" name="Content Placeholder 3" descr="A yellow inflatable object in a car&#10;&#10;AI-generated content may be incorrect.">
            <a:extLst>
              <a:ext uri="{FF2B5EF4-FFF2-40B4-BE49-F238E27FC236}">
                <a16:creationId xmlns:a16="http://schemas.microsoft.com/office/drawing/2014/main" id="{626AFDC7-CDDD-578F-F91C-AAC18AE627B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20331" y="1825625"/>
            <a:ext cx="4351338" cy="4351338"/>
          </a:xfrm>
          <a:noFill/>
        </p:spPr>
      </p:pic>
    </p:spTree>
    <p:extLst>
      <p:ext uri="{BB962C8B-B14F-4D97-AF65-F5344CB8AC3E}">
        <p14:creationId xmlns:p14="http://schemas.microsoft.com/office/powerpoint/2010/main" val="12785839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5887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BC056-C6F3-7BFB-C0CC-4758992C9C0B}"/>
              </a:ext>
            </a:extLst>
          </p:cNvPr>
          <p:cNvSpPr>
            <a:spLocks noGrp="1"/>
          </p:cNvSpPr>
          <p:nvPr>
            <p:ph type="title"/>
          </p:nvPr>
        </p:nvSpPr>
        <p:spPr>
          <a:xfrm>
            <a:off x="838200" y="365125"/>
            <a:ext cx="10515600" cy="1325563"/>
          </a:xfrm>
        </p:spPr>
        <p:txBody>
          <a:bodyPr anchor="ctr">
            <a:normAutofit/>
          </a:bodyPr>
          <a:lstStyle/>
          <a:p>
            <a:r>
              <a:rPr lang="en-GB" dirty="0"/>
              <a:t>What will we talk about today?</a:t>
            </a:r>
          </a:p>
        </p:txBody>
      </p:sp>
      <p:sp>
        <p:nvSpPr>
          <p:cNvPr id="9" name="Content Placeholder 2">
            <a:extLst>
              <a:ext uri="{FF2B5EF4-FFF2-40B4-BE49-F238E27FC236}">
                <a16:creationId xmlns:a16="http://schemas.microsoft.com/office/drawing/2014/main" id="{ED40939D-30DE-D2B5-1B87-AF1245EAF4E6}"/>
              </a:ext>
            </a:extLst>
          </p:cNvPr>
          <p:cNvSpPr>
            <a:spLocks noGrp="1"/>
          </p:cNvSpPr>
          <p:nvPr>
            <p:ph sz="half" idx="1"/>
          </p:nvPr>
        </p:nvSpPr>
        <p:spPr>
          <a:xfrm>
            <a:off x="838200" y="1825625"/>
            <a:ext cx="5181600" cy="4351338"/>
          </a:xfrm>
        </p:spPr>
        <p:txBody>
          <a:bodyPr>
            <a:normAutofit lnSpcReduction="10000"/>
          </a:bodyPr>
          <a:lstStyle/>
          <a:p>
            <a:pPr>
              <a:lnSpc>
                <a:spcPct val="100000"/>
              </a:lnSpc>
            </a:pPr>
            <a:r>
              <a:rPr lang="en-US" dirty="0"/>
              <a:t>A legal analysis of a motor finance transaction:</a:t>
            </a:r>
          </a:p>
          <a:p>
            <a:pPr lvl="1">
              <a:lnSpc>
                <a:spcPct val="100000"/>
              </a:lnSpc>
            </a:pPr>
            <a:r>
              <a:rPr lang="en-US" sz="2800" dirty="0"/>
              <a:t>the 2024 decision of the Court of Appeal in </a:t>
            </a:r>
            <a:r>
              <a:rPr lang="en-US" sz="2800" i="1" dirty="0"/>
              <a:t>Johnson;</a:t>
            </a:r>
          </a:p>
          <a:p>
            <a:pPr lvl="1">
              <a:lnSpc>
                <a:spcPct val="100000"/>
              </a:lnSpc>
            </a:pPr>
            <a:r>
              <a:rPr lang="en-US" sz="2800" dirty="0"/>
              <a:t>fiduciary duty;</a:t>
            </a:r>
          </a:p>
          <a:p>
            <a:pPr lvl="1">
              <a:lnSpc>
                <a:spcPct val="100000"/>
              </a:lnSpc>
            </a:pPr>
            <a:r>
              <a:rPr lang="en-US" sz="2800" dirty="0"/>
              <a:t>bribery;</a:t>
            </a:r>
          </a:p>
          <a:p>
            <a:pPr lvl="1">
              <a:lnSpc>
                <a:spcPct val="100000"/>
              </a:lnSpc>
            </a:pPr>
            <a:r>
              <a:rPr lang="en-US" sz="2800" dirty="0"/>
              <a:t>the 2025 decision of the Supreme Court in </a:t>
            </a:r>
            <a:r>
              <a:rPr lang="en-US" sz="2800" i="1" dirty="0"/>
              <a:t>Johnson</a:t>
            </a:r>
            <a:r>
              <a:rPr lang="en-US" i="1" dirty="0"/>
              <a:t>.</a:t>
            </a:r>
            <a:endParaRPr lang="en-US" dirty="0"/>
          </a:p>
        </p:txBody>
      </p:sp>
      <p:pic>
        <p:nvPicPr>
          <p:cNvPr id="5" name="Picture 4" descr="Wood human figure">
            <a:extLst>
              <a:ext uri="{FF2B5EF4-FFF2-40B4-BE49-F238E27FC236}">
                <a16:creationId xmlns:a16="http://schemas.microsoft.com/office/drawing/2014/main" id="{F19BFC93-46C8-8345-44AC-A2F791CCFED4}"/>
              </a:ext>
            </a:extLst>
          </p:cNvPr>
          <p:cNvPicPr>
            <a:picLocks noChangeAspect="1"/>
          </p:cNvPicPr>
          <p:nvPr/>
        </p:nvPicPr>
        <p:blipFill>
          <a:blip r:embed="rId2"/>
          <a:srcRect r="20513" b="-1"/>
          <a:stretch>
            <a:fillRect/>
          </a:stretch>
        </p:blipFill>
        <p:spPr>
          <a:xfrm>
            <a:off x="6172201" y="1690689"/>
            <a:ext cx="4872038" cy="3467100"/>
          </a:xfrm>
          <a:prstGeom prst="rect">
            <a:avLst/>
          </a:prstGeom>
          <a:noFill/>
        </p:spPr>
      </p:pic>
    </p:spTree>
    <p:extLst>
      <p:ext uri="{BB962C8B-B14F-4D97-AF65-F5344CB8AC3E}">
        <p14:creationId xmlns:p14="http://schemas.microsoft.com/office/powerpoint/2010/main" val="35510276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FE7AF-D778-AB8A-E9BB-9AC265AA6094}"/>
              </a:ext>
            </a:extLst>
          </p:cNvPr>
          <p:cNvSpPr>
            <a:spLocks noGrp="1"/>
          </p:cNvSpPr>
          <p:nvPr>
            <p:ph type="title"/>
          </p:nvPr>
        </p:nvSpPr>
        <p:spPr>
          <a:xfrm>
            <a:off x="838200" y="365125"/>
            <a:ext cx="10515600" cy="1325563"/>
          </a:xfrm>
        </p:spPr>
        <p:txBody>
          <a:bodyPr anchor="ctr">
            <a:normAutofit/>
          </a:bodyPr>
          <a:lstStyle/>
          <a:p>
            <a:r>
              <a:rPr lang="en-US" dirty="0"/>
              <a:t>What will we talk about today?</a:t>
            </a:r>
          </a:p>
        </p:txBody>
      </p:sp>
      <p:sp>
        <p:nvSpPr>
          <p:cNvPr id="3" name="Content Placeholder 2">
            <a:extLst>
              <a:ext uri="{FF2B5EF4-FFF2-40B4-BE49-F238E27FC236}">
                <a16:creationId xmlns:a16="http://schemas.microsoft.com/office/drawing/2014/main" id="{7FE3AA82-0CFF-4562-1FC4-C36F0CE615DA}"/>
              </a:ext>
            </a:extLst>
          </p:cNvPr>
          <p:cNvSpPr>
            <a:spLocks noGrp="1"/>
          </p:cNvSpPr>
          <p:nvPr>
            <p:ph sz="half" idx="1"/>
          </p:nvPr>
        </p:nvSpPr>
        <p:spPr>
          <a:xfrm>
            <a:off x="685800" y="1690688"/>
            <a:ext cx="5181600" cy="4351338"/>
          </a:xfrm>
        </p:spPr>
        <p:txBody>
          <a:bodyPr>
            <a:normAutofit lnSpcReduction="10000"/>
          </a:bodyPr>
          <a:lstStyle/>
          <a:p>
            <a:pPr algn="just">
              <a:lnSpc>
                <a:spcPct val="100000"/>
              </a:lnSpc>
            </a:pPr>
            <a:r>
              <a:rPr lang="en-US" dirty="0"/>
              <a:t>The aftermath…..</a:t>
            </a:r>
          </a:p>
          <a:p>
            <a:pPr lvl="1" algn="just">
              <a:lnSpc>
                <a:spcPct val="100000"/>
              </a:lnSpc>
            </a:pPr>
            <a:r>
              <a:rPr lang="en-US" sz="2800" dirty="0"/>
              <a:t>the current state of the law;</a:t>
            </a:r>
          </a:p>
          <a:p>
            <a:pPr lvl="1" algn="just">
              <a:lnSpc>
                <a:spcPct val="100000"/>
              </a:lnSpc>
            </a:pPr>
            <a:r>
              <a:rPr lang="en-US" sz="2800" dirty="0"/>
              <a:t>the future for motor finance claims;</a:t>
            </a:r>
          </a:p>
          <a:p>
            <a:pPr lvl="1" algn="just">
              <a:lnSpc>
                <a:spcPct val="100000"/>
              </a:lnSpc>
            </a:pPr>
            <a:r>
              <a:rPr lang="en-US" sz="2800" dirty="0"/>
              <a:t>the Financial Conduct Authority (the “</a:t>
            </a:r>
            <a:r>
              <a:rPr lang="en-US" sz="2800" b="1" dirty="0"/>
              <a:t>FCA</a:t>
            </a:r>
            <a:r>
              <a:rPr lang="en-US" sz="2800" dirty="0"/>
              <a:t>”) redress scheme;</a:t>
            </a:r>
          </a:p>
          <a:p>
            <a:pPr lvl="1" algn="just">
              <a:lnSpc>
                <a:spcPct val="100000"/>
              </a:lnSpc>
            </a:pPr>
            <a:r>
              <a:rPr lang="en-US" sz="2800" dirty="0"/>
              <a:t>application to other sectors and transactions.</a:t>
            </a:r>
          </a:p>
          <a:p>
            <a:pPr marL="457200" lvl="1" indent="0">
              <a:buNone/>
            </a:pPr>
            <a:endParaRPr lang="en-US" sz="2800" dirty="0"/>
          </a:p>
        </p:txBody>
      </p:sp>
      <p:pic>
        <p:nvPicPr>
          <p:cNvPr id="5" name="Picture 4" descr="Compact car parked on street">
            <a:extLst>
              <a:ext uri="{FF2B5EF4-FFF2-40B4-BE49-F238E27FC236}">
                <a16:creationId xmlns:a16="http://schemas.microsoft.com/office/drawing/2014/main" id="{E5D7B319-9906-EEFE-2698-3E08C2DFB8A8}"/>
              </a:ext>
            </a:extLst>
          </p:cNvPr>
          <p:cNvPicPr>
            <a:picLocks noChangeAspect="1"/>
          </p:cNvPicPr>
          <p:nvPr/>
        </p:nvPicPr>
        <p:blipFill>
          <a:blip r:embed="rId2">
            <a:extLst>
              <a:ext uri="{28A0092B-C50C-407E-A947-70E740481C1C}">
                <a14:useLocalDpi xmlns:a14="http://schemas.microsoft.com/office/drawing/2010/main" val="0"/>
              </a:ext>
            </a:extLst>
          </a:blip>
          <a:srcRect l="9613" r="10900" b="-1"/>
          <a:stretch>
            <a:fillRect/>
          </a:stretch>
        </p:blipFill>
        <p:spPr>
          <a:xfrm>
            <a:off x="6019800" y="1447801"/>
            <a:ext cx="5181600" cy="3609975"/>
          </a:xfrm>
          <a:prstGeom prst="rect">
            <a:avLst/>
          </a:prstGeom>
          <a:noFill/>
        </p:spPr>
      </p:pic>
    </p:spTree>
    <p:extLst>
      <p:ext uri="{BB962C8B-B14F-4D97-AF65-F5344CB8AC3E}">
        <p14:creationId xmlns:p14="http://schemas.microsoft.com/office/powerpoint/2010/main" val="40133556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C629F-228C-7275-7A29-D4B8978069CB}"/>
              </a:ext>
            </a:extLst>
          </p:cNvPr>
          <p:cNvSpPr>
            <a:spLocks noGrp="1"/>
          </p:cNvSpPr>
          <p:nvPr>
            <p:ph type="title"/>
          </p:nvPr>
        </p:nvSpPr>
        <p:spPr/>
        <p:txBody>
          <a:bodyPr/>
          <a:lstStyle/>
          <a:p>
            <a:r>
              <a:rPr lang="en-US" dirty="0"/>
              <a:t>A typical motor finance transaction</a:t>
            </a:r>
          </a:p>
        </p:txBody>
      </p:sp>
      <p:sp>
        <p:nvSpPr>
          <p:cNvPr id="3" name="Content Placeholder 2">
            <a:extLst>
              <a:ext uri="{FF2B5EF4-FFF2-40B4-BE49-F238E27FC236}">
                <a16:creationId xmlns:a16="http://schemas.microsoft.com/office/drawing/2014/main" id="{F255BBA6-7CBB-8D6A-FEE7-033727814272}"/>
              </a:ext>
            </a:extLst>
          </p:cNvPr>
          <p:cNvSpPr>
            <a:spLocks noGrp="1"/>
          </p:cNvSpPr>
          <p:nvPr>
            <p:ph idx="1"/>
          </p:nvPr>
        </p:nvSpPr>
        <p:spPr>
          <a:xfrm>
            <a:off x="552450" y="1404938"/>
            <a:ext cx="10515600" cy="4486275"/>
          </a:xfrm>
        </p:spPr>
        <p:txBody>
          <a:bodyPr>
            <a:normAutofit fontScale="25000" lnSpcReduction="20000"/>
          </a:bodyPr>
          <a:lstStyle/>
          <a:p>
            <a:pPr algn="just">
              <a:lnSpc>
                <a:spcPct val="120000"/>
              </a:lnSpc>
            </a:pPr>
            <a:r>
              <a:rPr lang="en-US" sz="9000" dirty="0"/>
              <a:t>A tripartite transaction:</a:t>
            </a:r>
          </a:p>
          <a:p>
            <a:pPr lvl="1" algn="just">
              <a:lnSpc>
                <a:spcPct val="120000"/>
              </a:lnSpc>
            </a:pPr>
            <a:r>
              <a:rPr lang="en-US" sz="9000" dirty="0"/>
              <a:t>the customer, wishing to purchase a motor vehicle;</a:t>
            </a:r>
          </a:p>
          <a:p>
            <a:pPr lvl="1" algn="just">
              <a:lnSpc>
                <a:spcPct val="120000"/>
              </a:lnSpc>
            </a:pPr>
            <a:r>
              <a:rPr lang="en-US" sz="9000" dirty="0"/>
              <a:t>the motor dealer, wishing to sell a motor vehicle;</a:t>
            </a:r>
          </a:p>
          <a:p>
            <a:pPr lvl="1" algn="just">
              <a:lnSpc>
                <a:spcPct val="120000"/>
              </a:lnSpc>
            </a:pPr>
            <a:r>
              <a:rPr lang="en-US" sz="9000" dirty="0"/>
              <a:t>the finance house, offering to finance the purchase of the motor vehicle by the customer.</a:t>
            </a:r>
          </a:p>
          <a:p>
            <a:pPr algn="just">
              <a:lnSpc>
                <a:spcPct val="120000"/>
              </a:lnSpc>
            </a:pPr>
            <a:r>
              <a:rPr lang="en-US" sz="9000" dirty="0"/>
              <a:t>The dealer will usually work with a limited number of lenders (a ‘panel’) to whom it will introduce customers.</a:t>
            </a:r>
          </a:p>
          <a:p>
            <a:pPr algn="just">
              <a:lnSpc>
                <a:spcPct val="120000"/>
              </a:lnSpc>
            </a:pPr>
            <a:r>
              <a:rPr lang="en-US" sz="9000" dirty="0"/>
              <a:t>Once the lender has made an offer of finance to the customer, the dealer will sell the vehicle to the lender and the lender will enter into a hire purchase or conditional sale agreement with the customer.</a:t>
            </a:r>
          </a:p>
          <a:p>
            <a:pPr algn="just">
              <a:lnSpc>
                <a:spcPct val="120000"/>
              </a:lnSpc>
            </a:pPr>
            <a:r>
              <a:rPr lang="en-US" sz="9000" dirty="0"/>
              <a:t>The dealer will receive a commission from the lender in consideration of the introduction of the customer.</a:t>
            </a:r>
          </a:p>
          <a:p>
            <a:endParaRPr lang="en-US" dirty="0"/>
          </a:p>
        </p:txBody>
      </p:sp>
    </p:spTree>
    <p:extLst>
      <p:ext uri="{BB962C8B-B14F-4D97-AF65-F5344CB8AC3E}">
        <p14:creationId xmlns:p14="http://schemas.microsoft.com/office/powerpoint/2010/main" val="36993983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E6F8F-2FAE-9708-BE35-07EEC4244261}"/>
              </a:ext>
            </a:extLst>
          </p:cNvPr>
          <p:cNvSpPr>
            <a:spLocks noGrp="1"/>
          </p:cNvSpPr>
          <p:nvPr>
            <p:ph type="title"/>
          </p:nvPr>
        </p:nvSpPr>
        <p:spPr/>
        <p:txBody>
          <a:bodyPr/>
          <a:lstStyle/>
          <a:p>
            <a:r>
              <a:rPr lang="en-US" dirty="0"/>
              <a:t>A typical motor finance transaction</a:t>
            </a:r>
          </a:p>
        </p:txBody>
      </p:sp>
      <p:sp>
        <p:nvSpPr>
          <p:cNvPr id="3" name="Content Placeholder 2">
            <a:extLst>
              <a:ext uri="{FF2B5EF4-FFF2-40B4-BE49-F238E27FC236}">
                <a16:creationId xmlns:a16="http://schemas.microsoft.com/office/drawing/2014/main" id="{0101CF20-BA12-57E1-76A7-9EDC5554439E}"/>
              </a:ext>
            </a:extLst>
          </p:cNvPr>
          <p:cNvSpPr>
            <a:spLocks noGrp="1"/>
          </p:cNvSpPr>
          <p:nvPr>
            <p:ph idx="1"/>
          </p:nvPr>
        </p:nvSpPr>
        <p:spPr>
          <a:xfrm>
            <a:off x="655320" y="1585595"/>
            <a:ext cx="10515600" cy="4351338"/>
          </a:xfrm>
        </p:spPr>
        <p:txBody>
          <a:bodyPr>
            <a:normAutofit lnSpcReduction="10000"/>
          </a:bodyPr>
          <a:lstStyle/>
          <a:p>
            <a:pPr algn="just">
              <a:lnSpc>
                <a:spcPct val="100000"/>
              </a:lnSpc>
            </a:pPr>
            <a:r>
              <a:rPr lang="en-US" dirty="0"/>
              <a:t>In the transactions with which we are concerned today, the finance agreement between lender and customer will be a regulated credit agreement under the Consumer Credit Act 1974, (the “</a:t>
            </a:r>
            <a:r>
              <a:rPr lang="en-US" b="1" dirty="0"/>
              <a:t>CCA</a:t>
            </a:r>
            <a:r>
              <a:rPr lang="en-US" dirty="0"/>
              <a:t>”).</a:t>
            </a:r>
          </a:p>
          <a:p>
            <a:pPr algn="just">
              <a:lnSpc>
                <a:spcPct val="100000"/>
              </a:lnSpc>
            </a:pPr>
            <a:r>
              <a:rPr lang="en-US" dirty="0"/>
              <a:t>The rules governing commission disclosure for regulatory (as distinct from common law) purposes are found in the Consumer Credit Sourcebook (CONC) within the FCA Handbook of Rules and Guidance.</a:t>
            </a:r>
          </a:p>
          <a:p>
            <a:pPr algn="just">
              <a:lnSpc>
                <a:spcPct val="100000"/>
              </a:lnSpc>
            </a:pPr>
            <a:r>
              <a:rPr lang="en-US" dirty="0"/>
              <a:t>Primary regulatory responsibility for commission disclosure rests with the credit broker, not the lender, (CONC 4.5.3).</a:t>
            </a:r>
          </a:p>
          <a:p>
            <a:endParaRPr lang="en-US" dirty="0"/>
          </a:p>
        </p:txBody>
      </p:sp>
    </p:spTree>
    <p:extLst>
      <p:ext uri="{BB962C8B-B14F-4D97-AF65-F5344CB8AC3E}">
        <p14:creationId xmlns:p14="http://schemas.microsoft.com/office/powerpoint/2010/main" val="33400072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EBBD8-C967-7C5B-6EB3-C13B27899EC1}"/>
              </a:ext>
            </a:extLst>
          </p:cNvPr>
          <p:cNvSpPr>
            <a:spLocks noGrp="1"/>
          </p:cNvSpPr>
          <p:nvPr>
            <p:ph type="title"/>
          </p:nvPr>
        </p:nvSpPr>
        <p:spPr/>
        <p:txBody>
          <a:bodyPr/>
          <a:lstStyle/>
          <a:p>
            <a:r>
              <a:rPr lang="en-US" dirty="0"/>
              <a:t>A typical motor finance transaction: commission disclosure</a:t>
            </a:r>
          </a:p>
        </p:txBody>
      </p:sp>
      <p:sp>
        <p:nvSpPr>
          <p:cNvPr id="3" name="Content Placeholder 2">
            <a:extLst>
              <a:ext uri="{FF2B5EF4-FFF2-40B4-BE49-F238E27FC236}">
                <a16:creationId xmlns:a16="http://schemas.microsoft.com/office/drawing/2014/main" id="{8C8B180C-8706-E0F7-0F5D-1B3C235E3370}"/>
              </a:ext>
            </a:extLst>
          </p:cNvPr>
          <p:cNvSpPr>
            <a:spLocks noGrp="1"/>
          </p:cNvSpPr>
          <p:nvPr>
            <p:ph idx="1"/>
          </p:nvPr>
        </p:nvSpPr>
        <p:spPr/>
        <p:txBody>
          <a:bodyPr>
            <a:normAutofit/>
          </a:bodyPr>
          <a:lstStyle/>
          <a:p>
            <a:pPr algn="just">
              <a:lnSpc>
                <a:spcPct val="100000"/>
              </a:lnSpc>
            </a:pPr>
            <a:r>
              <a:rPr lang="en-US" sz="2400" dirty="0"/>
              <a:t>A credit broker must disclose to the customer the existence and nature of any fee or commission payable to the credit broker by a third party in good time before a credit agreement is made, where the existence or amount of the commission or fee could actually or potentially:</a:t>
            </a:r>
          </a:p>
          <a:p>
            <a:pPr lvl="1" algn="just">
              <a:lnSpc>
                <a:spcPct val="100000"/>
              </a:lnSpc>
            </a:pPr>
            <a:r>
              <a:rPr lang="en-US" dirty="0"/>
              <a:t>affect the impartiality of the broker in recommending the credit agreement to the customer; </a:t>
            </a:r>
          </a:p>
          <a:p>
            <a:pPr lvl="1" algn="just">
              <a:lnSpc>
                <a:spcPct val="100000"/>
              </a:lnSpc>
            </a:pPr>
            <a:r>
              <a:rPr lang="en-US" dirty="0"/>
              <a:t>if the remuneration was known to the customer, have a material impact on the customer’s transactional decision making process.</a:t>
            </a:r>
          </a:p>
          <a:p>
            <a:pPr marL="457200" lvl="1" indent="0" algn="just">
              <a:lnSpc>
                <a:spcPct val="100000"/>
              </a:lnSpc>
              <a:buNone/>
            </a:pPr>
            <a:endParaRPr lang="en-US" dirty="0"/>
          </a:p>
          <a:p>
            <a:pPr marL="457200" lvl="1" indent="0">
              <a:buNone/>
            </a:pPr>
            <a:r>
              <a:rPr lang="en-US" dirty="0"/>
              <a:t>(See CONC 4.5.3).</a:t>
            </a:r>
          </a:p>
        </p:txBody>
      </p:sp>
    </p:spTree>
    <p:extLst>
      <p:ext uri="{BB962C8B-B14F-4D97-AF65-F5344CB8AC3E}">
        <p14:creationId xmlns:p14="http://schemas.microsoft.com/office/powerpoint/2010/main" val="11816826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82AB3-53E3-2710-FD98-D11517ABEDDB}"/>
              </a:ext>
            </a:extLst>
          </p:cNvPr>
          <p:cNvSpPr>
            <a:spLocks noGrp="1"/>
          </p:cNvSpPr>
          <p:nvPr>
            <p:ph type="title"/>
          </p:nvPr>
        </p:nvSpPr>
        <p:spPr/>
        <p:txBody>
          <a:bodyPr/>
          <a:lstStyle/>
          <a:p>
            <a:r>
              <a:rPr lang="en-US" dirty="0"/>
              <a:t>A typical motor finance transaction</a:t>
            </a:r>
          </a:p>
        </p:txBody>
      </p:sp>
      <p:sp>
        <p:nvSpPr>
          <p:cNvPr id="3" name="Content Placeholder 2">
            <a:extLst>
              <a:ext uri="{FF2B5EF4-FFF2-40B4-BE49-F238E27FC236}">
                <a16:creationId xmlns:a16="http://schemas.microsoft.com/office/drawing/2014/main" id="{146C51AA-5DF9-2A80-1D9E-638175B444C0}"/>
              </a:ext>
            </a:extLst>
          </p:cNvPr>
          <p:cNvSpPr>
            <a:spLocks noGrp="1"/>
          </p:cNvSpPr>
          <p:nvPr>
            <p:ph idx="1"/>
          </p:nvPr>
        </p:nvSpPr>
        <p:spPr/>
        <p:txBody>
          <a:bodyPr>
            <a:normAutofit/>
          </a:bodyPr>
          <a:lstStyle/>
          <a:p>
            <a:pPr algn="just">
              <a:lnSpc>
                <a:spcPct val="100000"/>
              </a:lnSpc>
            </a:pPr>
            <a:r>
              <a:rPr lang="en-US" dirty="0"/>
              <a:t>By introducing the customer to the lender for the purposes of entering into the finance agreement, the motor dealer acts both as seller of the vehicle and as credit broker under the CCA.</a:t>
            </a:r>
          </a:p>
          <a:p>
            <a:pPr algn="just">
              <a:lnSpc>
                <a:spcPct val="100000"/>
              </a:lnSpc>
            </a:pPr>
            <a:r>
              <a:rPr lang="en-US" dirty="0"/>
              <a:t>Under s.56 CCA, the motor dealer is the agent of the lender for the purposes of pre-contract negotiations with the customer about the vehicle and the finance agreement.</a:t>
            </a:r>
          </a:p>
        </p:txBody>
      </p:sp>
    </p:spTree>
    <p:extLst>
      <p:ext uri="{BB962C8B-B14F-4D97-AF65-F5344CB8AC3E}">
        <p14:creationId xmlns:p14="http://schemas.microsoft.com/office/powerpoint/2010/main" val="29542993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D59DE-98C9-1499-B812-DA5487F8E4F8}"/>
              </a:ext>
            </a:extLst>
          </p:cNvPr>
          <p:cNvSpPr>
            <a:spLocks noGrp="1"/>
          </p:cNvSpPr>
          <p:nvPr>
            <p:ph type="title"/>
          </p:nvPr>
        </p:nvSpPr>
        <p:spPr/>
        <p:txBody>
          <a:bodyPr/>
          <a:lstStyle/>
          <a:p>
            <a:r>
              <a:rPr lang="en-US" dirty="0"/>
              <a:t>A typical motor finance transaction</a:t>
            </a:r>
            <a:endParaRPr lang="en-US" i="1" dirty="0"/>
          </a:p>
        </p:txBody>
      </p:sp>
      <p:sp>
        <p:nvSpPr>
          <p:cNvPr id="3" name="Content Placeholder 2">
            <a:extLst>
              <a:ext uri="{FF2B5EF4-FFF2-40B4-BE49-F238E27FC236}">
                <a16:creationId xmlns:a16="http://schemas.microsoft.com/office/drawing/2014/main" id="{71F1C542-5121-9A8F-A4F1-36314348900C}"/>
              </a:ext>
            </a:extLst>
          </p:cNvPr>
          <p:cNvSpPr>
            <a:spLocks noGrp="1"/>
          </p:cNvSpPr>
          <p:nvPr>
            <p:ph idx="1"/>
          </p:nvPr>
        </p:nvSpPr>
        <p:spPr/>
        <p:txBody>
          <a:bodyPr>
            <a:normAutofit fontScale="92500" lnSpcReduction="20000"/>
          </a:bodyPr>
          <a:lstStyle/>
          <a:p>
            <a:pPr algn="just">
              <a:lnSpc>
                <a:spcPct val="110000"/>
              </a:lnSpc>
            </a:pPr>
            <a:r>
              <a:rPr lang="en-US" dirty="0"/>
              <a:t>Prior to the Court of Appeal judgment in </a:t>
            </a:r>
            <a:r>
              <a:rPr lang="en-US" i="1" dirty="0"/>
              <a:t>Johnson</a:t>
            </a:r>
            <a:r>
              <a:rPr lang="en-US" dirty="0"/>
              <a:t>, at common law the dealer was considered generally to act for its own account to further its commercial interests (</a:t>
            </a:r>
            <a:r>
              <a:rPr lang="en-US" i="1" dirty="0" err="1"/>
              <a:t>Branwhite</a:t>
            </a:r>
            <a:r>
              <a:rPr lang="en-US" i="1" dirty="0"/>
              <a:t> v. Worcester Works Finance </a:t>
            </a:r>
            <a:r>
              <a:rPr lang="en-US" dirty="0"/>
              <a:t>[1969]).</a:t>
            </a:r>
          </a:p>
          <a:p>
            <a:pPr algn="just">
              <a:lnSpc>
                <a:spcPct val="110000"/>
              </a:lnSpc>
            </a:pPr>
            <a:r>
              <a:rPr lang="en-US" dirty="0"/>
              <a:t>The dealer might perform some functions for the lender and was the statutory agent for the lender under s.56 CCA. </a:t>
            </a:r>
          </a:p>
          <a:p>
            <a:pPr algn="just">
              <a:lnSpc>
                <a:spcPct val="110000"/>
              </a:lnSpc>
            </a:pPr>
            <a:r>
              <a:rPr lang="en-US" dirty="0"/>
              <a:t>The dealer might perform some functions for the customer, but the dealer was not the agent of the customer.</a:t>
            </a:r>
          </a:p>
          <a:p>
            <a:pPr algn="just">
              <a:lnSpc>
                <a:spcPct val="110000"/>
              </a:lnSpc>
            </a:pPr>
            <a:r>
              <a:rPr lang="en-US" sz="4400" b="1" dirty="0"/>
              <a:t>BUT</a:t>
            </a:r>
            <a:r>
              <a:rPr lang="en-US" sz="4000" b="1" dirty="0"/>
              <a:t> </a:t>
            </a:r>
            <a:r>
              <a:rPr lang="en-US" dirty="0"/>
              <a:t>the Court of Appeal turned the law on its head in </a:t>
            </a:r>
            <a:r>
              <a:rPr lang="en-US" i="1" dirty="0"/>
              <a:t>Johnson</a:t>
            </a:r>
            <a:r>
              <a:rPr lang="en-US" dirty="0"/>
              <a:t>……</a:t>
            </a:r>
            <a:endParaRPr lang="en-US" sz="4000" b="1" dirty="0"/>
          </a:p>
        </p:txBody>
      </p:sp>
    </p:spTree>
    <p:extLst>
      <p:ext uri="{BB962C8B-B14F-4D97-AF65-F5344CB8AC3E}">
        <p14:creationId xmlns:p14="http://schemas.microsoft.com/office/powerpoint/2010/main" val="287138215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7E232E9DD75094182BD83B7F18DDF88" ma:contentTypeVersion="15" ma:contentTypeDescription="Create a new document." ma:contentTypeScope="" ma:versionID="0af75c8f70d8adf8a9c593ce604de78f">
  <xsd:schema xmlns:xsd="http://www.w3.org/2001/XMLSchema" xmlns:xs="http://www.w3.org/2001/XMLSchema" xmlns:p="http://schemas.microsoft.com/office/2006/metadata/properties" xmlns:ns2="3fb168fa-fc27-422e-8f8f-45341d353547" xmlns:ns3="34e02924-d4b4-43de-b578-3943917ebf15" targetNamespace="http://schemas.microsoft.com/office/2006/metadata/properties" ma:root="true" ma:fieldsID="3b98a09f3cd4f25fde934699d7f2956c" ns2:_="" ns3:_="">
    <xsd:import namespace="3fb168fa-fc27-422e-8f8f-45341d353547"/>
    <xsd:import namespace="34e02924-d4b4-43de-b578-3943917ebf15"/>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element ref="ns2:MediaServiceObjectDetectorVersion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fb168fa-fc27-422e-8f8f-45341d35354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5938bf28-da9d-4df6-a5d0-9480a0fa2907"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description="" ma:hidden="true" ma:indexed="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4e02924-d4b4-43de-b578-3943917ebf15"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c29e90b5-8682-4bf9-9ead-5c939ba0ca37}" ma:internalName="TaxCatchAll" ma:showField="CatchAllData" ma:web="34e02924-d4b4-43de-b578-3943917ebf15">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3fb168fa-fc27-422e-8f8f-45341d353547">
      <Terms xmlns="http://schemas.microsoft.com/office/infopath/2007/PartnerControls"/>
    </lcf76f155ced4ddcb4097134ff3c332f>
    <TaxCatchAll xmlns="34e02924-d4b4-43de-b578-3943917ebf1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4C6E8E3-E19B-462E-ACA1-7C014E31B22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fb168fa-fc27-422e-8f8f-45341d353547"/>
    <ds:schemaRef ds:uri="34e02924-d4b4-43de-b578-3943917ebf1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DACBD1F-EFDF-4497-9DC0-E4994BC39E85}">
  <ds:schemaRefs>
    <ds:schemaRef ds:uri="3fb168fa-fc27-422e-8f8f-45341d353547"/>
    <ds:schemaRef ds:uri="http://www.w3.org/XML/1998/namespace"/>
    <ds:schemaRef ds:uri="http://schemas.openxmlformats.org/package/2006/metadata/core-properties"/>
    <ds:schemaRef ds:uri="http://purl.org/dc/terms/"/>
    <ds:schemaRef ds:uri="http://purl.org/dc/elements/1.1/"/>
    <ds:schemaRef ds:uri="http://purl.org/dc/dcmitype/"/>
    <ds:schemaRef ds:uri="http://schemas.microsoft.com/office/2006/documentManagement/types"/>
    <ds:schemaRef ds:uri="34e02924-d4b4-43de-b578-3943917ebf15"/>
    <ds:schemaRef ds:uri="http://schemas.microsoft.com/office/infopath/2007/PartnerControls"/>
    <ds:schemaRef ds:uri="http://schemas.microsoft.com/office/2006/metadata/properties"/>
  </ds:schemaRefs>
</ds:datastoreItem>
</file>

<file path=customXml/itemProps3.xml><?xml version="1.0" encoding="utf-8"?>
<ds:datastoreItem xmlns:ds="http://schemas.openxmlformats.org/officeDocument/2006/customXml" ds:itemID="{679B0A73-CD29-4111-BEC2-03AFE0BDFD5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620</TotalTime>
  <Words>1959</Words>
  <Application>Microsoft Macintosh PowerPoint</Application>
  <PresentationFormat>Widescreen</PresentationFormat>
  <Paragraphs>118</Paragraphs>
  <Slides>26</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Aptos</vt:lpstr>
      <vt:lpstr>Arial</vt:lpstr>
      <vt:lpstr>Calibri</vt:lpstr>
      <vt:lpstr>Open Sans</vt:lpstr>
      <vt:lpstr>Office Theme</vt:lpstr>
      <vt:lpstr>Fiduciary duties, bribery, undisclosed commission and the motor finance litigation </vt:lpstr>
      <vt:lpstr>What will we talk about today?</vt:lpstr>
      <vt:lpstr>What will we talk about today?</vt:lpstr>
      <vt:lpstr>What will we talk about today?</vt:lpstr>
      <vt:lpstr>A typical motor finance transaction</vt:lpstr>
      <vt:lpstr>A typical motor finance transaction</vt:lpstr>
      <vt:lpstr>A typical motor finance transaction: commission disclosure</vt:lpstr>
      <vt:lpstr>A typical motor finance transaction</vt:lpstr>
      <vt:lpstr>A typical motor finance transaction</vt:lpstr>
      <vt:lpstr>The Court of Appeal decision in Johnson</vt:lpstr>
      <vt:lpstr>The Court of Appeal decision in Johnson</vt:lpstr>
      <vt:lpstr>The implications: a fiduciary duty?</vt:lpstr>
      <vt:lpstr>The implications: bribery?</vt:lpstr>
      <vt:lpstr>The implications…..</vt:lpstr>
      <vt:lpstr>The Supreme Court decision in Johnson</vt:lpstr>
      <vt:lpstr>The Supreme Court decision in Johnson</vt:lpstr>
      <vt:lpstr>The Supreme Court decision in Johnson</vt:lpstr>
      <vt:lpstr>The Supreme Court decision in Johnson</vt:lpstr>
      <vt:lpstr>The Supreme Court decision in Johnson</vt:lpstr>
      <vt:lpstr>The Supreme Court decision in Johnson</vt:lpstr>
      <vt:lpstr>The aftermath…..</vt:lpstr>
      <vt:lpstr>The aftermath….</vt:lpstr>
      <vt:lpstr>The aftermath</vt:lpstr>
      <vt:lpstr>Some cars….</vt:lpstr>
      <vt:lpstr>A driver…..</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Matthew Gerrard</dc:creator>
  <cp:lastModifiedBy>Lucy Walker</cp:lastModifiedBy>
  <cp:revision>3</cp:revision>
  <cp:lastPrinted>2025-10-13T15:42:46Z</cp:lastPrinted>
  <dcterms:created xsi:type="dcterms:W3CDTF">2024-11-05T09:00:16Z</dcterms:created>
  <dcterms:modified xsi:type="dcterms:W3CDTF">2025-10-13T16:05:59Z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0x01010027E232E9DD75094182BD83B7F18DDF88</vt:lpwstr>
  </property>
  <property fmtid="{D5CDD505-2E9C-101B-9397-08002B2CF9AE}" pid="3" name="MediaServiceImageTags">
    <vt:lpwstr/>
  </property>
</Properties>
</file>