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6" r:id="rId5"/>
    <p:sldId id="257" r:id="rId6"/>
    <p:sldId id="258" r:id="rId7"/>
    <p:sldId id="259" r:id="rId8"/>
    <p:sldId id="260" r:id="rId9"/>
    <p:sldId id="267" r:id="rId10"/>
    <p:sldId id="261" r:id="rId11"/>
    <p:sldId id="263" r:id="rId12"/>
    <p:sldId id="262" r:id="rId13"/>
    <p:sldId id="264" r:id="rId14"/>
    <p:sldId id="265" r:id="rId15"/>
    <p:sldId id="266" r:id="rId16"/>
    <p:sldId id="269" r:id="rId17"/>
    <p:sldId id="268" r:id="rId18"/>
    <p:sldId id="270"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3" autoAdjust="0"/>
    <p:restoredTop sz="94660"/>
  </p:normalViewPr>
  <p:slideViewPr>
    <p:cSldViewPr snapToGrid="0">
      <p:cViewPr varScale="1">
        <p:scale>
          <a:sx n="150" d="100"/>
          <a:sy n="150" d="100"/>
        </p:scale>
        <p:origin x="2844"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Gerrard" userId="906b3d84-ade0-44b6-9ce3-e8ce4edce60f" providerId="ADAL" clId="{01E322BB-B3F4-46CA-8E84-0339DFB03F67}"/>
    <pc:docChg chg="addSld delSld modSld">
      <pc:chgData name="Matthew Gerrard" userId="906b3d84-ade0-44b6-9ce3-e8ce4edce60f" providerId="ADAL" clId="{01E322BB-B3F4-46CA-8E84-0339DFB03F67}" dt="2025-10-14T10:57:47.575" v="59" actId="2711"/>
      <pc:docMkLst>
        <pc:docMk/>
      </pc:docMkLst>
      <pc:sldChg chg="modSp mod">
        <pc:chgData name="Matthew Gerrard" userId="906b3d84-ade0-44b6-9ce3-e8ce4edce60f" providerId="ADAL" clId="{01E322BB-B3F4-46CA-8E84-0339DFB03F67}" dt="2025-10-14T10:56:18.528" v="50" actId="1035"/>
        <pc:sldMkLst>
          <pc:docMk/>
          <pc:sldMk cId="163302962" sldId="256"/>
        </pc:sldMkLst>
        <pc:spChg chg="mod">
          <ac:chgData name="Matthew Gerrard" userId="906b3d84-ade0-44b6-9ce3-e8ce4edce60f" providerId="ADAL" clId="{01E322BB-B3F4-46CA-8E84-0339DFB03F67}" dt="2025-10-14T10:56:13.652" v="30" actId="1036"/>
          <ac:spMkLst>
            <pc:docMk/>
            <pc:sldMk cId="163302962" sldId="256"/>
            <ac:spMk id="2" creationId="{27B8CE71-6800-2DE8-1F72-E2F6D253FF1F}"/>
          </ac:spMkLst>
        </pc:spChg>
        <pc:spChg chg="mod">
          <ac:chgData name="Matthew Gerrard" userId="906b3d84-ade0-44b6-9ce3-e8ce4edce60f" providerId="ADAL" clId="{01E322BB-B3F4-46CA-8E84-0339DFB03F67}" dt="2025-10-14T10:56:18.528" v="50" actId="1035"/>
          <ac:spMkLst>
            <pc:docMk/>
            <pc:sldMk cId="163302962" sldId="256"/>
            <ac:spMk id="3" creationId="{ACD94A62-A5C7-C88E-1186-9EAB905A3AD3}"/>
          </ac:spMkLst>
        </pc:spChg>
        <pc:spChg chg="mod">
          <ac:chgData name="Matthew Gerrard" userId="906b3d84-ade0-44b6-9ce3-e8ce4edce60f" providerId="ADAL" clId="{01E322BB-B3F4-46CA-8E84-0339DFB03F67}" dt="2025-10-14T10:56:13.652" v="30" actId="1036"/>
          <ac:spMkLst>
            <pc:docMk/>
            <pc:sldMk cId="163302962" sldId="256"/>
            <ac:spMk id="5" creationId="{0A114E47-B427-46C9-84CC-C3E709E9DA6B}"/>
          </ac:spMkLst>
        </pc:spChg>
      </pc:sldChg>
      <pc:sldChg chg="modSp mod">
        <pc:chgData name="Matthew Gerrard" userId="906b3d84-ade0-44b6-9ce3-e8ce4edce60f" providerId="ADAL" clId="{01E322BB-B3F4-46CA-8E84-0339DFB03F67}" dt="2025-10-14T10:56:27.187" v="51" actId="2711"/>
        <pc:sldMkLst>
          <pc:docMk/>
          <pc:sldMk cId="87918691" sldId="257"/>
        </pc:sldMkLst>
        <pc:spChg chg="mod">
          <ac:chgData name="Matthew Gerrard" userId="906b3d84-ade0-44b6-9ce3-e8ce4edce60f" providerId="ADAL" clId="{01E322BB-B3F4-46CA-8E84-0339DFB03F67}" dt="2025-10-14T10:56:27.187" v="51" actId="2711"/>
          <ac:spMkLst>
            <pc:docMk/>
            <pc:sldMk cId="87918691" sldId="257"/>
            <ac:spMk id="2" creationId="{8C033E77-5A48-77A4-CF86-C875C9B2E6B1}"/>
          </ac:spMkLst>
        </pc:spChg>
      </pc:sldChg>
      <pc:sldChg chg="modSp mod">
        <pc:chgData name="Matthew Gerrard" userId="906b3d84-ade0-44b6-9ce3-e8ce4edce60f" providerId="ADAL" clId="{01E322BB-B3F4-46CA-8E84-0339DFB03F67}" dt="2025-10-14T10:56:39.264" v="52" actId="2711"/>
        <pc:sldMkLst>
          <pc:docMk/>
          <pc:sldMk cId="2565829568" sldId="261"/>
        </pc:sldMkLst>
        <pc:spChg chg="mod">
          <ac:chgData name="Matthew Gerrard" userId="906b3d84-ade0-44b6-9ce3-e8ce4edce60f" providerId="ADAL" clId="{01E322BB-B3F4-46CA-8E84-0339DFB03F67}" dt="2025-10-14T10:56:39.264" v="52" actId="2711"/>
          <ac:spMkLst>
            <pc:docMk/>
            <pc:sldMk cId="2565829568" sldId="261"/>
            <ac:spMk id="2" creationId="{00EB9AE6-6A83-B9AC-CB97-2D9A056CBFDF}"/>
          </ac:spMkLst>
        </pc:spChg>
      </pc:sldChg>
      <pc:sldChg chg="modSp mod">
        <pc:chgData name="Matthew Gerrard" userId="906b3d84-ade0-44b6-9ce3-e8ce4edce60f" providerId="ADAL" clId="{01E322BB-B3F4-46CA-8E84-0339DFB03F67}" dt="2025-10-14T10:57:02.464" v="54" actId="2711"/>
        <pc:sldMkLst>
          <pc:docMk/>
          <pc:sldMk cId="2311317597" sldId="262"/>
        </pc:sldMkLst>
        <pc:spChg chg="mod">
          <ac:chgData name="Matthew Gerrard" userId="906b3d84-ade0-44b6-9ce3-e8ce4edce60f" providerId="ADAL" clId="{01E322BB-B3F4-46CA-8E84-0339DFB03F67}" dt="2025-10-14T10:57:02.464" v="54" actId="2711"/>
          <ac:spMkLst>
            <pc:docMk/>
            <pc:sldMk cId="2311317597" sldId="262"/>
            <ac:spMk id="2" creationId="{65EC1193-4FA7-BC2E-D8CE-28FA51AF09C7}"/>
          </ac:spMkLst>
        </pc:spChg>
      </pc:sldChg>
      <pc:sldChg chg="modSp mod">
        <pc:chgData name="Matthew Gerrard" userId="906b3d84-ade0-44b6-9ce3-e8ce4edce60f" providerId="ADAL" clId="{01E322BB-B3F4-46CA-8E84-0339DFB03F67}" dt="2025-10-14T10:56:49.367" v="53" actId="2711"/>
        <pc:sldMkLst>
          <pc:docMk/>
          <pc:sldMk cId="9246451" sldId="263"/>
        </pc:sldMkLst>
        <pc:spChg chg="mod">
          <ac:chgData name="Matthew Gerrard" userId="906b3d84-ade0-44b6-9ce3-e8ce4edce60f" providerId="ADAL" clId="{01E322BB-B3F4-46CA-8E84-0339DFB03F67}" dt="2025-10-14T10:56:49.367" v="53" actId="2711"/>
          <ac:spMkLst>
            <pc:docMk/>
            <pc:sldMk cId="9246451" sldId="263"/>
            <ac:spMk id="2" creationId="{E89EA1DD-CF3E-E331-565B-E3590BF2E0F6}"/>
          </ac:spMkLst>
        </pc:spChg>
      </pc:sldChg>
      <pc:sldChg chg="modSp mod">
        <pc:chgData name="Matthew Gerrard" userId="906b3d84-ade0-44b6-9ce3-e8ce4edce60f" providerId="ADAL" clId="{01E322BB-B3F4-46CA-8E84-0339DFB03F67}" dt="2025-10-14T10:57:16.445" v="55" actId="2711"/>
        <pc:sldMkLst>
          <pc:docMk/>
          <pc:sldMk cId="2862293244" sldId="264"/>
        </pc:sldMkLst>
        <pc:spChg chg="mod">
          <ac:chgData name="Matthew Gerrard" userId="906b3d84-ade0-44b6-9ce3-e8ce4edce60f" providerId="ADAL" clId="{01E322BB-B3F4-46CA-8E84-0339DFB03F67}" dt="2025-10-14T10:57:16.445" v="55" actId="2711"/>
          <ac:spMkLst>
            <pc:docMk/>
            <pc:sldMk cId="2862293244" sldId="264"/>
            <ac:spMk id="2" creationId="{95A32441-F223-4560-4FB1-DDD0E3A79F8A}"/>
          </ac:spMkLst>
        </pc:spChg>
      </pc:sldChg>
      <pc:sldChg chg="modSp mod">
        <pc:chgData name="Matthew Gerrard" userId="906b3d84-ade0-44b6-9ce3-e8ce4edce60f" providerId="ADAL" clId="{01E322BB-B3F4-46CA-8E84-0339DFB03F67}" dt="2025-10-14T10:57:25.502" v="56" actId="2711"/>
        <pc:sldMkLst>
          <pc:docMk/>
          <pc:sldMk cId="3889153608" sldId="266"/>
        </pc:sldMkLst>
        <pc:spChg chg="mod">
          <ac:chgData name="Matthew Gerrard" userId="906b3d84-ade0-44b6-9ce3-e8ce4edce60f" providerId="ADAL" clId="{01E322BB-B3F4-46CA-8E84-0339DFB03F67}" dt="2025-10-14T10:57:25.502" v="56" actId="2711"/>
          <ac:spMkLst>
            <pc:docMk/>
            <pc:sldMk cId="3889153608" sldId="266"/>
            <ac:spMk id="2" creationId="{373A1472-175A-E730-55C2-C71E995A9EA3}"/>
          </ac:spMkLst>
        </pc:spChg>
      </pc:sldChg>
      <pc:sldChg chg="modSp mod">
        <pc:chgData name="Matthew Gerrard" userId="906b3d84-ade0-44b6-9ce3-e8ce4edce60f" providerId="ADAL" clId="{01E322BB-B3F4-46CA-8E84-0339DFB03F67}" dt="2025-10-14T10:57:40.696" v="58" actId="2711"/>
        <pc:sldMkLst>
          <pc:docMk/>
          <pc:sldMk cId="1957536218" sldId="268"/>
        </pc:sldMkLst>
        <pc:spChg chg="mod">
          <ac:chgData name="Matthew Gerrard" userId="906b3d84-ade0-44b6-9ce3-e8ce4edce60f" providerId="ADAL" clId="{01E322BB-B3F4-46CA-8E84-0339DFB03F67}" dt="2025-10-14T10:57:40.696" v="58" actId="2711"/>
          <ac:spMkLst>
            <pc:docMk/>
            <pc:sldMk cId="1957536218" sldId="268"/>
            <ac:spMk id="2" creationId="{817F57B3-FCD7-7BAA-DE35-D8A8F9012676}"/>
          </ac:spMkLst>
        </pc:spChg>
      </pc:sldChg>
      <pc:sldChg chg="modSp mod">
        <pc:chgData name="Matthew Gerrard" userId="906b3d84-ade0-44b6-9ce3-e8ce4edce60f" providerId="ADAL" clId="{01E322BB-B3F4-46CA-8E84-0339DFB03F67}" dt="2025-10-14T10:57:33.352" v="57" actId="2711"/>
        <pc:sldMkLst>
          <pc:docMk/>
          <pc:sldMk cId="201101047" sldId="269"/>
        </pc:sldMkLst>
        <pc:spChg chg="mod">
          <ac:chgData name="Matthew Gerrard" userId="906b3d84-ade0-44b6-9ce3-e8ce4edce60f" providerId="ADAL" clId="{01E322BB-B3F4-46CA-8E84-0339DFB03F67}" dt="2025-10-14T10:57:33.352" v="57" actId="2711"/>
          <ac:spMkLst>
            <pc:docMk/>
            <pc:sldMk cId="201101047" sldId="269"/>
            <ac:spMk id="2" creationId="{195DB97A-149B-A73E-60E4-EB8964BFF037}"/>
          </ac:spMkLst>
        </pc:spChg>
      </pc:sldChg>
      <pc:sldChg chg="modSp mod">
        <pc:chgData name="Matthew Gerrard" userId="906b3d84-ade0-44b6-9ce3-e8ce4edce60f" providerId="ADAL" clId="{01E322BB-B3F4-46CA-8E84-0339DFB03F67}" dt="2025-10-14T10:57:47.575" v="59" actId="2711"/>
        <pc:sldMkLst>
          <pc:docMk/>
          <pc:sldMk cId="3096359515" sldId="270"/>
        </pc:sldMkLst>
        <pc:spChg chg="mod">
          <ac:chgData name="Matthew Gerrard" userId="906b3d84-ade0-44b6-9ce3-e8ce4edce60f" providerId="ADAL" clId="{01E322BB-B3F4-46CA-8E84-0339DFB03F67}" dt="2025-10-14T10:57:47.575" v="59" actId="2711"/>
          <ac:spMkLst>
            <pc:docMk/>
            <pc:sldMk cId="3096359515" sldId="270"/>
            <ac:spMk id="2" creationId="{6453F357-4C97-956E-CD35-0D1DFD3ABA89}"/>
          </ac:spMkLst>
        </pc:spChg>
      </pc:sldChg>
      <pc:sldChg chg="new del">
        <pc:chgData name="Matthew Gerrard" userId="906b3d84-ade0-44b6-9ce3-e8ce4edce60f" providerId="ADAL" clId="{01E322BB-B3F4-46CA-8E84-0339DFB03F67}" dt="2025-10-14T10:55:31.234" v="1" actId="2696"/>
        <pc:sldMkLst>
          <pc:docMk/>
          <pc:sldMk cId="2039579946" sldId="271"/>
        </pc:sldMkLst>
      </pc:sldChg>
    </pc:docChg>
  </pc:docChgLst>
  <pc:docChgLst>
    <pc:chgData name="John Churchill" userId="d4cb2d38-76f4-488e-b4c1-e2b2a057e695" providerId="ADAL" clId="{5F7499AA-2F3F-4153-927E-512A49C9871B}"/>
    <pc:docChg chg="modSld">
      <pc:chgData name="John Churchill" userId="d4cb2d38-76f4-488e-b4c1-e2b2a057e695" providerId="ADAL" clId="{5F7499AA-2F3F-4153-927E-512A49C9871B}" dt="2025-10-09T08:22:31.651" v="1" actId="20577"/>
      <pc:docMkLst>
        <pc:docMk/>
      </pc:docMkLst>
      <pc:sldChg chg="modSp mod">
        <pc:chgData name="John Churchill" userId="d4cb2d38-76f4-488e-b4c1-e2b2a057e695" providerId="ADAL" clId="{5F7499AA-2F3F-4153-927E-512A49C9871B}" dt="2025-10-09T08:22:31.651" v="1" actId="20577"/>
        <pc:sldMkLst>
          <pc:docMk/>
          <pc:sldMk cId="163302962" sldId="256"/>
        </pc:sldMkLst>
        <pc:spChg chg="mod">
          <ac:chgData name="John Churchill" userId="d4cb2d38-76f4-488e-b4c1-e2b2a057e695" providerId="ADAL" clId="{5F7499AA-2F3F-4153-927E-512A49C9871B}" dt="2025-10-09T08:22:31.651" v="1" actId="20577"/>
          <ac:spMkLst>
            <pc:docMk/>
            <pc:sldMk cId="163302962" sldId="256"/>
            <ac:spMk id="2" creationId="{27B8CE71-6800-2DE8-1F72-E2F6D253FF1F}"/>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descr="A screen shot of a computer&#10;&#10;Description automatically generated">
            <a:extLst>
              <a:ext uri="{FF2B5EF4-FFF2-40B4-BE49-F238E27FC236}">
                <a16:creationId xmlns:a16="http://schemas.microsoft.com/office/drawing/2014/main" id="{27F23128-3DE4-DE72-BE0F-12A015D52038}"/>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40874" y="1767686"/>
            <a:ext cx="6482763" cy="2387600"/>
          </a:xfrm>
        </p:spPr>
        <p:txBody>
          <a:bodyPr anchor="ctr"/>
          <a:lstStyle>
            <a:lvl1pPr algn="ctr">
              <a:defRPr sz="6000">
                <a:latin typeface="Calibri" panose="020F0502020204030204" pitchFamily="34" charset="0"/>
                <a:ea typeface="Calibri" panose="020F0502020204030204" pitchFamily="34" charset="0"/>
                <a:cs typeface="Calibri" panose="020F0502020204030204" pitchFamily="34" charset="0"/>
              </a:defRPr>
            </a:lvl1pPr>
          </a:lstStyle>
          <a:p>
            <a:r>
              <a:rPr lang="en-GB" dirty="0"/>
              <a:t>Click to edit Master title style</a:t>
            </a:r>
            <a:endParaRPr lang="en-US" dirty="0"/>
          </a:p>
        </p:txBody>
      </p:sp>
      <p:sp>
        <p:nvSpPr>
          <p:cNvPr id="3" name="Subtitle 2"/>
          <p:cNvSpPr>
            <a:spLocks noGrp="1"/>
          </p:cNvSpPr>
          <p:nvPr>
            <p:ph type="subTitle" idx="1"/>
          </p:nvPr>
        </p:nvSpPr>
        <p:spPr>
          <a:xfrm>
            <a:off x="140874" y="4155287"/>
            <a:ext cx="6482763" cy="485868"/>
          </a:xfrm>
        </p:spPr>
        <p:txBody>
          <a:bodyPr/>
          <a:lstStyle>
            <a:lvl1pPr marL="0" indent="0" algn="ctr">
              <a:buNone/>
              <a:defRPr sz="2400">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p:cNvSpPr>
            <a:spLocks noGrp="1"/>
          </p:cNvSpPr>
          <p:nvPr>
            <p:ph type="dt" sz="half" idx="10"/>
          </p:nvPr>
        </p:nvSpPr>
        <p:spPr>
          <a:xfrm>
            <a:off x="2010655" y="4652418"/>
            <a:ext cx="2743200" cy="365125"/>
          </a:xfrm>
          <a:prstGeom prst="rect">
            <a:avLst/>
          </a:prstGeom>
        </p:spPr>
        <p:txBody>
          <a:bodyPr/>
          <a:lstStyle>
            <a:lvl1pPr algn="ctr">
              <a:defRPr>
                <a:latin typeface="Open Sans" panose="020B0606030504020204" pitchFamily="34" charset="0"/>
                <a:ea typeface="Open Sans" panose="020B0606030504020204" pitchFamily="34" charset="0"/>
                <a:cs typeface="Open Sans" panose="020B0606030504020204" pitchFamily="34" charset="0"/>
              </a:defRPr>
            </a:lvl1pPr>
          </a:lstStyle>
          <a:p>
            <a:fld id="{A7ED5054-075D-48AB-B353-D061F60C3E42}" type="datetimeFigureOut">
              <a:rPr lang="en-GB" smtClean="0"/>
              <a:pPr/>
              <a:t>14/10/2025</a:t>
            </a:fld>
            <a:endParaRPr lang="en-GB" dirty="0"/>
          </a:p>
        </p:txBody>
      </p:sp>
    </p:spTree>
    <p:extLst>
      <p:ext uri="{BB962C8B-B14F-4D97-AF65-F5344CB8AC3E}">
        <p14:creationId xmlns:p14="http://schemas.microsoft.com/office/powerpoint/2010/main" val="9888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A screen shot of a computer&#10;&#10;Description automatically generated">
            <a:extLst>
              <a:ext uri="{FF2B5EF4-FFF2-40B4-BE49-F238E27FC236}">
                <a16:creationId xmlns:a16="http://schemas.microsoft.com/office/drawing/2014/main" id="{73BFB3D1-B0D6-38CA-D43D-BA356D5178CB}"/>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175675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A screen shot of a computer&#10;&#10;Description automatically generated">
            <a:extLst>
              <a:ext uri="{FF2B5EF4-FFF2-40B4-BE49-F238E27FC236}">
                <a16:creationId xmlns:a16="http://schemas.microsoft.com/office/drawing/2014/main" id="{D903944D-4E87-D6C7-8EA3-51189A6B37C4}"/>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893547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descr="A screen shot of a computer&#10;&#10;Description automatically generated">
            <a:extLst>
              <a:ext uri="{FF2B5EF4-FFF2-40B4-BE49-F238E27FC236}">
                <a16:creationId xmlns:a16="http://schemas.microsoft.com/office/drawing/2014/main" id="{8E5FED35-FACF-F661-2BD1-9216D2D2CA8F}"/>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446766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A screen shot of a computer&#10;&#10;Description automatically generated">
            <a:extLst>
              <a:ext uri="{FF2B5EF4-FFF2-40B4-BE49-F238E27FC236}">
                <a16:creationId xmlns:a16="http://schemas.microsoft.com/office/drawing/2014/main" id="{EB5B6CC2-9F9C-6DBC-5EF7-FA1A2D1A1CDE}"/>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493753" y="1540690"/>
            <a:ext cx="5031068" cy="2852737"/>
          </a:xfrm>
        </p:spPr>
        <p:txBody>
          <a:bodyPr anchor="ctr"/>
          <a:lstStyle>
            <a:lvl1pPr algn="ctr">
              <a:defRPr sz="6000"/>
            </a:lvl1pPr>
          </a:lstStyle>
          <a:p>
            <a:r>
              <a:rPr lang="en-GB" dirty="0"/>
              <a:t>Click to edit Master title style</a:t>
            </a:r>
            <a:endParaRPr lang="en-US" dirty="0"/>
          </a:p>
        </p:txBody>
      </p:sp>
      <p:sp>
        <p:nvSpPr>
          <p:cNvPr id="3" name="Text Placeholder 2"/>
          <p:cNvSpPr>
            <a:spLocks noGrp="1"/>
          </p:cNvSpPr>
          <p:nvPr>
            <p:ph type="body" idx="1"/>
          </p:nvPr>
        </p:nvSpPr>
        <p:spPr>
          <a:xfrm>
            <a:off x="493753" y="4393428"/>
            <a:ext cx="5031068" cy="793296"/>
          </a:xfrm>
        </p:spPr>
        <p:txBody>
          <a:bodyPr/>
          <a:lstStyle>
            <a:lvl1pPr marL="0" indent="0" algn="ctr">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Click to edit Master text styles</a:t>
            </a:r>
          </a:p>
        </p:txBody>
      </p:sp>
      <p:sp>
        <p:nvSpPr>
          <p:cNvPr id="4" name="Date Placeholder 3"/>
          <p:cNvSpPr>
            <a:spLocks noGrp="1"/>
          </p:cNvSpPr>
          <p:nvPr>
            <p:ph type="dt" sz="half" idx="10"/>
          </p:nvPr>
        </p:nvSpPr>
        <p:spPr>
          <a:xfrm>
            <a:off x="1637687" y="5186724"/>
            <a:ext cx="2743200" cy="365125"/>
          </a:xfrm>
          <a:prstGeom prst="rect">
            <a:avLst/>
          </a:prstGeom>
        </p:spPr>
        <p:txBody>
          <a:bodyPr/>
          <a:lstStyle>
            <a:lvl1pPr algn="ctr">
              <a:defRPr/>
            </a:lvl1pPr>
          </a:lstStyle>
          <a:p>
            <a:fld id="{A7ED5054-075D-48AB-B353-D061F60C3E42}" type="datetimeFigureOut">
              <a:rPr lang="en-GB" smtClean="0"/>
              <a:pPr/>
              <a:t>14/10/2025</a:t>
            </a:fld>
            <a:endParaRPr lang="en-GB" dirty="0"/>
          </a:p>
        </p:txBody>
      </p:sp>
    </p:spTree>
    <p:extLst>
      <p:ext uri="{BB962C8B-B14F-4D97-AF65-F5344CB8AC3E}">
        <p14:creationId xmlns:p14="http://schemas.microsoft.com/office/powerpoint/2010/main" val="817456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A screen shot of a computer&#10;&#10;Description automatically generated">
            <a:extLst>
              <a:ext uri="{FF2B5EF4-FFF2-40B4-BE49-F238E27FC236}">
                <a16:creationId xmlns:a16="http://schemas.microsoft.com/office/drawing/2014/main" id="{5FA62C25-2418-83BA-BC05-0CD23C07BCCA}"/>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55134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A screen shot of a computer&#10;&#10;Description automatically generated">
            <a:extLst>
              <a:ext uri="{FF2B5EF4-FFF2-40B4-BE49-F238E27FC236}">
                <a16:creationId xmlns:a16="http://schemas.microsoft.com/office/drawing/2014/main" id="{D86CE7B9-F5BA-9DA7-C80D-E32B2DEE665F}"/>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598092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9" name="Picture 8" descr="A screen shot of a computer&#10;&#10;Description automatically generated">
            <a:extLst>
              <a:ext uri="{FF2B5EF4-FFF2-40B4-BE49-F238E27FC236}">
                <a16:creationId xmlns:a16="http://schemas.microsoft.com/office/drawing/2014/main" id="{581BB5B7-0015-5811-A64A-27F499B1A364}"/>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Tree>
    <p:extLst>
      <p:ext uri="{BB962C8B-B14F-4D97-AF65-F5344CB8AC3E}">
        <p14:creationId xmlns:p14="http://schemas.microsoft.com/office/powerpoint/2010/main" val="987627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A screen shot of a computer&#10;&#10;Description automatically generated">
            <a:extLst>
              <a:ext uri="{FF2B5EF4-FFF2-40B4-BE49-F238E27FC236}">
                <a16:creationId xmlns:a16="http://schemas.microsoft.com/office/drawing/2014/main" id="{AC6FCE69-42FE-A582-BF2D-9D983CE3A20B}"/>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9277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A screen shot of a computer&#10;&#10;Description automatically generated">
            <a:extLst>
              <a:ext uri="{FF2B5EF4-FFF2-40B4-BE49-F238E27FC236}">
                <a16:creationId xmlns:a16="http://schemas.microsoft.com/office/drawing/2014/main" id="{622DECEC-9D77-5622-57CF-2D5525F884B7}"/>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967427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A screen shot of a computer&#10;&#10;Description automatically generated">
            <a:extLst>
              <a:ext uri="{FF2B5EF4-FFF2-40B4-BE49-F238E27FC236}">
                <a16:creationId xmlns:a16="http://schemas.microsoft.com/office/drawing/2014/main" id="{40DA38C1-1002-A3EA-D9F9-218763F8B93D}"/>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0217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A screen shot of a computer&#10;&#10;Description automatically generated">
            <a:extLst>
              <a:ext uri="{FF2B5EF4-FFF2-40B4-BE49-F238E27FC236}">
                <a16:creationId xmlns:a16="http://schemas.microsoft.com/office/drawing/2014/main" id="{7BD5D694-DDFE-BFB6-79F8-0F4FA724CAF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0767463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8CE71-6800-2DE8-1F72-E2F6D253FF1F}"/>
              </a:ext>
            </a:extLst>
          </p:cNvPr>
          <p:cNvSpPr>
            <a:spLocks noGrp="1"/>
          </p:cNvSpPr>
          <p:nvPr>
            <p:ph type="ctrTitle"/>
          </p:nvPr>
        </p:nvSpPr>
        <p:spPr>
          <a:xfrm>
            <a:off x="140874" y="1426818"/>
            <a:ext cx="6482763" cy="2387600"/>
          </a:xfrm>
        </p:spPr>
        <p:txBody>
          <a:bodyPr>
            <a:normAutofit/>
          </a:bodyPr>
          <a:lstStyle/>
          <a:p>
            <a:r>
              <a:rPr lang="en-GB" sz="5400" b="1" i="1" dirty="0"/>
              <a:t>Negligence: “Wholesale” or discrete?</a:t>
            </a:r>
          </a:p>
        </p:txBody>
      </p:sp>
      <p:sp>
        <p:nvSpPr>
          <p:cNvPr id="3" name="Subtitle 2">
            <a:extLst>
              <a:ext uri="{FF2B5EF4-FFF2-40B4-BE49-F238E27FC236}">
                <a16:creationId xmlns:a16="http://schemas.microsoft.com/office/drawing/2014/main" id="{ACD94A62-A5C7-C88E-1186-9EAB905A3AD3}"/>
              </a:ext>
            </a:extLst>
          </p:cNvPr>
          <p:cNvSpPr>
            <a:spLocks noGrp="1"/>
          </p:cNvSpPr>
          <p:nvPr>
            <p:ph type="subTitle" idx="1"/>
          </p:nvPr>
        </p:nvSpPr>
        <p:spPr>
          <a:xfrm>
            <a:off x="0" y="5000234"/>
            <a:ext cx="6482763" cy="485868"/>
          </a:xfrm>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JOHN</a:t>
            </a:r>
            <a:r>
              <a:rPr lang="en-GB" dirty="0"/>
              <a:t> CHURCHILL</a:t>
            </a:r>
          </a:p>
        </p:txBody>
      </p:sp>
      <p:sp>
        <p:nvSpPr>
          <p:cNvPr id="5" name="TextBox 4">
            <a:extLst>
              <a:ext uri="{FF2B5EF4-FFF2-40B4-BE49-F238E27FC236}">
                <a16:creationId xmlns:a16="http://schemas.microsoft.com/office/drawing/2014/main" id="{0A114E47-B427-46C9-84CC-C3E709E9DA6B}"/>
              </a:ext>
            </a:extLst>
          </p:cNvPr>
          <p:cNvSpPr txBox="1"/>
          <p:nvPr/>
        </p:nvSpPr>
        <p:spPr>
          <a:xfrm>
            <a:off x="651081" y="3975100"/>
            <a:ext cx="5831682" cy="954107"/>
          </a:xfrm>
          <a:prstGeom prst="rect">
            <a:avLst/>
          </a:prstGeom>
          <a:noFill/>
        </p:spPr>
        <p:txBody>
          <a:bodyPr wrap="square" rtlCol="0">
            <a:spAutoFit/>
          </a:bodyPr>
          <a:lstStyle/>
          <a:p>
            <a:pPr algn="ctr"/>
            <a:r>
              <a:rPr lang="en-GB" sz="2800" i="1" dirty="0"/>
              <a:t>How professional negligence claims and fees </a:t>
            </a:r>
            <a:r>
              <a:rPr lang="en-GB" sz="2800" i="1" dirty="0">
                <a:latin typeface="Calibri" panose="020F0502020204030204" pitchFamily="34" charset="0"/>
                <a:ea typeface="Calibri" panose="020F0502020204030204" pitchFamily="34" charset="0"/>
                <a:cs typeface="Calibri" panose="020F0502020204030204" pitchFamily="34" charset="0"/>
              </a:rPr>
              <a:t>disputes</a:t>
            </a:r>
            <a:r>
              <a:rPr lang="en-GB" sz="2800" i="1" dirty="0"/>
              <a:t> interact</a:t>
            </a:r>
          </a:p>
        </p:txBody>
      </p:sp>
    </p:spTree>
    <p:extLst>
      <p:ext uri="{BB962C8B-B14F-4D97-AF65-F5344CB8AC3E}">
        <p14:creationId xmlns:p14="http://schemas.microsoft.com/office/powerpoint/2010/main" val="163302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32441-F223-4560-4FB1-DDD0E3A79F8A}"/>
              </a:ext>
            </a:extLst>
          </p:cNvPr>
          <p:cNvSpPr>
            <a:spLocks noGrp="1"/>
          </p:cNvSpPr>
          <p:nvPr>
            <p:ph type="title"/>
          </p:nvPr>
        </p:nvSpPr>
        <p:spPr>
          <a:xfrm>
            <a:off x="685800" y="1002434"/>
            <a:ext cx="10515600" cy="1325563"/>
          </a:xfrm>
        </p:spPr>
        <p:txBody>
          <a:bodyPr>
            <a:normAutofit fontScale="90000"/>
          </a:bodyPr>
          <a:lstStyle/>
          <a:p>
            <a:r>
              <a:rPr lang="en-GB" b="1" dirty="0"/>
              <a:t>Fees of other professionals</a:t>
            </a:r>
            <a:br>
              <a:rPr lang="en-GB" b="1" dirty="0"/>
            </a:br>
            <a:br>
              <a:rPr lang="en-GB" b="1" dirty="0"/>
            </a:br>
            <a:r>
              <a:rPr lang="en-GB" b="1" i="1" dirty="0"/>
              <a:t>Non-consumer cases</a:t>
            </a:r>
            <a:br>
              <a:rPr lang="en-GB" b="1" i="1" dirty="0">
                <a:latin typeface="Berlin Sans FB Demi" panose="020E0802020502020306" pitchFamily="34" charset="0"/>
              </a:rPr>
            </a:br>
            <a:endParaRPr lang="en-GB" b="1" dirty="0">
              <a:latin typeface="Berlin Sans FB Demi" panose="020E0802020502020306" pitchFamily="34" charset="0"/>
            </a:endParaRPr>
          </a:p>
        </p:txBody>
      </p:sp>
      <p:sp>
        <p:nvSpPr>
          <p:cNvPr id="3" name="Content Placeholder 2">
            <a:extLst>
              <a:ext uri="{FF2B5EF4-FFF2-40B4-BE49-F238E27FC236}">
                <a16:creationId xmlns:a16="http://schemas.microsoft.com/office/drawing/2014/main" id="{54B143D2-D0F4-4805-1694-5E70C32FE343}"/>
              </a:ext>
            </a:extLst>
          </p:cNvPr>
          <p:cNvSpPr>
            <a:spLocks noGrp="1"/>
          </p:cNvSpPr>
          <p:nvPr>
            <p:ph idx="1"/>
          </p:nvPr>
        </p:nvSpPr>
        <p:spPr/>
        <p:txBody>
          <a:bodyPr/>
          <a:lstStyle/>
          <a:p>
            <a:endParaRPr lang="en-GB" dirty="0"/>
          </a:p>
          <a:p>
            <a:endParaRPr lang="en-GB" dirty="0"/>
          </a:p>
          <a:p>
            <a:r>
              <a:rPr lang="en-GB" dirty="0"/>
              <a:t>Is the contract an “entire” contract?</a:t>
            </a:r>
          </a:p>
          <a:p>
            <a:endParaRPr lang="en-GB" dirty="0"/>
          </a:p>
          <a:p>
            <a:endParaRPr lang="en-GB" dirty="0"/>
          </a:p>
          <a:p>
            <a:r>
              <a:rPr lang="en-GB" dirty="0"/>
              <a:t>Are the services rendered devoid of value as a consequence?</a:t>
            </a:r>
          </a:p>
          <a:p>
            <a:endParaRPr lang="en-GB" dirty="0"/>
          </a:p>
          <a:p>
            <a:endParaRPr lang="en-GB" dirty="0"/>
          </a:p>
        </p:txBody>
      </p:sp>
    </p:spTree>
    <p:extLst>
      <p:ext uri="{BB962C8B-B14F-4D97-AF65-F5344CB8AC3E}">
        <p14:creationId xmlns:p14="http://schemas.microsoft.com/office/powerpoint/2010/main" val="2862293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8BFE6-B962-F00A-A869-0D0904C0FEC7}"/>
              </a:ext>
            </a:extLst>
          </p:cNvPr>
          <p:cNvSpPr>
            <a:spLocks noGrp="1"/>
          </p:cNvSpPr>
          <p:nvPr>
            <p:ph type="title"/>
          </p:nvPr>
        </p:nvSpPr>
        <p:spPr/>
        <p:txBody>
          <a:bodyPr/>
          <a:lstStyle/>
          <a:p>
            <a:r>
              <a:rPr lang="en-GB" dirty="0"/>
              <a:t>Entire contracts</a:t>
            </a:r>
          </a:p>
        </p:txBody>
      </p:sp>
      <p:sp>
        <p:nvSpPr>
          <p:cNvPr id="3" name="Content Placeholder 2">
            <a:extLst>
              <a:ext uri="{FF2B5EF4-FFF2-40B4-BE49-F238E27FC236}">
                <a16:creationId xmlns:a16="http://schemas.microsoft.com/office/drawing/2014/main" id="{79B5DD12-E172-FF96-ED58-95AD96EEF336}"/>
              </a:ext>
            </a:extLst>
          </p:cNvPr>
          <p:cNvSpPr>
            <a:spLocks noGrp="1"/>
          </p:cNvSpPr>
          <p:nvPr>
            <p:ph idx="1"/>
          </p:nvPr>
        </p:nvSpPr>
        <p:spPr/>
        <p:txBody>
          <a:bodyPr/>
          <a:lstStyle/>
          <a:p>
            <a:pPr marL="0" indent="0" algn="just">
              <a:buNone/>
            </a:pPr>
            <a:r>
              <a:rPr lang="en-GB" dirty="0"/>
              <a:t>" </a:t>
            </a:r>
            <a:r>
              <a:rPr lang="en-GB" i="1" dirty="0"/>
              <a:t>If a man engages to carry a box of cigars from London to Birmingham, it is an entire contract, and he cannot throw the cigars out of . the carriage half-way there, and ask for half the money; or if a shoemaker agrees to make a pair of shoes, he cannot offer you one shoe and ask you to pay one half the price</a:t>
            </a:r>
            <a:r>
              <a:rPr lang="en-GB" dirty="0"/>
              <a:t>.“</a:t>
            </a:r>
          </a:p>
          <a:p>
            <a:pPr marL="0" indent="0">
              <a:buNone/>
            </a:pPr>
            <a:endParaRPr lang="en-GB" i="1" dirty="0"/>
          </a:p>
          <a:p>
            <a:pPr marL="0" indent="0" algn="r">
              <a:buNone/>
            </a:pPr>
            <a:r>
              <a:rPr lang="en-GB" i="1" dirty="0"/>
              <a:t>Re Hall &amp; Barker</a:t>
            </a:r>
            <a:r>
              <a:rPr lang="en-GB" dirty="0"/>
              <a:t> (1878) 9 </a:t>
            </a:r>
            <a:r>
              <a:rPr lang="en-GB" dirty="0" err="1"/>
              <a:t>Ch.D</a:t>
            </a:r>
            <a:r>
              <a:rPr lang="en-GB" dirty="0"/>
              <a:t>. 538,545</a:t>
            </a:r>
          </a:p>
          <a:p>
            <a:pPr marL="0" indent="0">
              <a:buNone/>
            </a:pPr>
            <a:endParaRPr lang="en-GB" dirty="0"/>
          </a:p>
        </p:txBody>
      </p:sp>
    </p:spTree>
    <p:extLst>
      <p:ext uri="{BB962C8B-B14F-4D97-AF65-F5344CB8AC3E}">
        <p14:creationId xmlns:p14="http://schemas.microsoft.com/office/powerpoint/2010/main" val="2438976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A1472-175A-E730-55C2-C71E995A9EA3}"/>
              </a:ext>
            </a:extLst>
          </p:cNvPr>
          <p:cNvSpPr>
            <a:spLocks noGrp="1"/>
          </p:cNvSpPr>
          <p:nvPr>
            <p:ph type="title"/>
          </p:nvPr>
        </p:nvSpPr>
        <p:spPr/>
        <p:txBody>
          <a:bodyPr/>
          <a:lstStyle/>
          <a:p>
            <a:r>
              <a:rPr lang="en-GB" b="1" i="1" dirty="0"/>
              <a:t>Services without value?</a:t>
            </a:r>
          </a:p>
        </p:txBody>
      </p:sp>
      <p:sp>
        <p:nvSpPr>
          <p:cNvPr id="3" name="Content Placeholder 2">
            <a:extLst>
              <a:ext uri="{FF2B5EF4-FFF2-40B4-BE49-F238E27FC236}">
                <a16:creationId xmlns:a16="http://schemas.microsoft.com/office/drawing/2014/main" id="{303B6FCA-E048-2342-40BE-A2FE21A4F70D}"/>
              </a:ext>
            </a:extLst>
          </p:cNvPr>
          <p:cNvSpPr>
            <a:spLocks noGrp="1"/>
          </p:cNvSpPr>
          <p:nvPr>
            <p:ph idx="1"/>
          </p:nvPr>
        </p:nvSpPr>
        <p:spPr/>
        <p:txBody>
          <a:bodyPr>
            <a:normAutofit/>
          </a:bodyPr>
          <a:lstStyle/>
          <a:p>
            <a:r>
              <a:rPr lang="en-GB" sz="2400" dirty="0"/>
              <a:t>Defence of abatement is generally not available in professional services cases (see </a:t>
            </a:r>
            <a:r>
              <a:rPr lang="en-GB" sz="2400" i="1" dirty="0"/>
              <a:t>Multiplex Construction v Cleveland Bridge</a:t>
            </a:r>
            <a:r>
              <a:rPr lang="en-GB" sz="2400" dirty="0"/>
              <a:t> [2006] EWHC 1341 (TCC)). </a:t>
            </a:r>
          </a:p>
          <a:p>
            <a:endParaRPr lang="en-GB" sz="2400" dirty="0"/>
          </a:p>
          <a:p>
            <a:r>
              <a:rPr lang="en-GB" sz="2400" dirty="0"/>
              <a:t>But (see </a:t>
            </a:r>
            <a:r>
              <a:rPr lang="en-GB" sz="2400" i="1" dirty="0"/>
              <a:t>Jackson and Powell </a:t>
            </a:r>
            <a:r>
              <a:rPr lang="en-GB" sz="2400" dirty="0"/>
              <a:t>at 3-014) where the services are without value, no fees can be recovered. </a:t>
            </a:r>
          </a:p>
          <a:p>
            <a:endParaRPr lang="en-GB" sz="2400" dirty="0"/>
          </a:p>
          <a:p>
            <a:r>
              <a:rPr lang="en-GB" sz="2400" dirty="0"/>
              <a:t>“</a:t>
            </a:r>
            <a:r>
              <a:rPr lang="en-GB" sz="2400" i="1" dirty="0"/>
              <a:t>In the second place, the work that they did was useless. It did nothing to forward the object which the client had in view. It being thus useless, they can recover nothing for it.” </a:t>
            </a:r>
            <a:r>
              <a:rPr lang="en-GB" sz="2400" dirty="0"/>
              <a:t>per Lord Denning in </a:t>
            </a:r>
            <a:r>
              <a:rPr lang="en-GB" sz="2400" i="1" dirty="0"/>
              <a:t>Heywood v Wellers </a:t>
            </a:r>
            <a:r>
              <a:rPr lang="en-GB" sz="2400" dirty="0"/>
              <a:t>[1976] Q.B. 446. </a:t>
            </a:r>
          </a:p>
        </p:txBody>
      </p:sp>
    </p:spTree>
    <p:extLst>
      <p:ext uri="{BB962C8B-B14F-4D97-AF65-F5344CB8AC3E}">
        <p14:creationId xmlns:p14="http://schemas.microsoft.com/office/powerpoint/2010/main" val="3889153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DB97A-149B-A73E-60E4-EB8964BFF037}"/>
              </a:ext>
            </a:extLst>
          </p:cNvPr>
          <p:cNvSpPr>
            <a:spLocks noGrp="1"/>
          </p:cNvSpPr>
          <p:nvPr>
            <p:ph type="title"/>
          </p:nvPr>
        </p:nvSpPr>
        <p:spPr/>
        <p:txBody>
          <a:bodyPr/>
          <a:lstStyle/>
          <a:p>
            <a:r>
              <a:rPr lang="en-GB" b="1" i="1" dirty="0"/>
              <a:t>Services without value</a:t>
            </a:r>
          </a:p>
        </p:txBody>
      </p:sp>
      <p:sp>
        <p:nvSpPr>
          <p:cNvPr id="3" name="Content Placeholder 2">
            <a:extLst>
              <a:ext uri="{FF2B5EF4-FFF2-40B4-BE49-F238E27FC236}">
                <a16:creationId xmlns:a16="http://schemas.microsoft.com/office/drawing/2014/main" id="{7DC85A80-263A-B287-2F9D-862637D7012F}"/>
              </a:ext>
            </a:extLst>
          </p:cNvPr>
          <p:cNvSpPr>
            <a:spLocks noGrp="1"/>
          </p:cNvSpPr>
          <p:nvPr>
            <p:ph idx="1"/>
          </p:nvPr>
        </p:nvSpPr>
        <p:spPr/>
        <p:txBody>
          <a:bodyPr/>
          <a:lstStyle/>
          <a:p>
            <a:r>
              <a:rPr lang="en-GB" b="1" dirty="0"/>
              <a:t>Architects</a:t>
            </a:r>
            <a:r>
              <a:rPr lang="en-GB" dirty="0"/>
              <a:t> (compare </a:t>
            </a:r>
            <a:r>
              <a:rPr lang="en-GB" i="1" dirty="0"/>
              <a:t>Turner Page Music Ltd v Torres Design Associates </a:t>
            </a:r>
            <a:r>
              <a:rPr lang="nb-NO" dirty="0"/>
              <a:t>(1997) C.I.L.L. 1263 with </a:t>
            </a:r>
            <a:r>
              <a:rPr lang="nb-NO" i="1" dirty="0"/>
              <a:t>Multiplex Construction v Cleveland Bridge</a:t>
            </a:r>
            <a:r>
              <a:rPr lang="nb-NO" dirty="0"/>
              <a:t> [2006] EWHC 1341 (TCC).</a:t>
            </a:r>
          </a:p>
          <a:p>
            <a:endParaRPr lang="nb-NO" dirty="0"/>
          </a:p>
          <a:p>
            <a:r>
              <a:rPr lang="nb-NO" b="1" dirty="0"/>
              <a:t>Surveyors. </a:t>
            </a:r>
            <a:r>
              <a:rPr lang="nb-NO" dirty="0"/>
              <a:t>Has further the cost of further investigation been incurred?</a:t>
            </a:r>
          </a:p>
          <a:p>
            <a:endParaRPr lang="nb-NO" dirty="0"/>
          </a:p>
          <a:p>
            <a:endParaRPr lang="en-GB" dirty="0"/>
          </a:p>
        </p:txBody>
      </p:sp>
    </p:spTree>
    <p:extLst>
      <p:ext uri="{BB962C8B-B14F-4D97-AF65-F5344CB8AC3E}">
        <p14:creationId xmlns:p14="http://schemas.microsoft.com/office/powerpoint/2010/main" val="201101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F57B3-FCD7-7BAA-DE35-D8A8F9012676}"/>
              </a:ext>
            </a:extLst>
          </p:cNvPr>
          <p:cNvSpPr>
            <a:spLocks noGrp="1"/>
          </p:cNvSpPr>
          <p:nvPr>
            <p:ph type="title"/>
          </p:nvPr>
        </p:nvSpPr>
        <p:spPr/>
        <p:txBody>
          <a:bodyPr/>
          <a:lstStyle/>
          <a:p>
            <a:r>
              <a:rPr lang="en-GB" i="1" dirty="0"/>
              <a:t>Services without value?</a:t>
            </a:r>
          </a:p>
        </p:txBody>
      </p:sp>
      <p:sp>
        <p:nvSpPr>
          <p:cNvPr id="3" name="Content Placeholder 2">
            <a:extLst>
              <a:ext uri="{FF2B5EF4-FFF2-40B4-BE49-F238E27FC236}">
                <a16:creationId xmlns:a16="http://schemas.microsoft.com/office/drawing/2014/main" id="{5A3F4809-DEE6-C2C5-01F5-473415C69BBF}"/>
              </a:ext>
            </a:extLst>
          </p:cNvPr>
          <p:cNvSpPr>
            <a:spLocks noGrp="1"/>
          </p:cNvSpPr>
          <p:nvPr>
            <p:ph idx="1"/>
          </p:nvPr>
        </p:nvSpPr>
        <p:spPr/>
        <p:txBody>
          <a:bodyPr/>
          <a:lstStyle/>
          <a:p>
            <a:r>
              <a:rPr lang="en-GB" dirty="0"/>
              <a:t>Is there space for an apportionment? (see </a:t>
            </a:r>
            <a:r>
              <a:rPr lang="pt-BR" i="1" dirty="0"/>
              <a:t>DO Ferguson &amp; Associates v Sohl </a:t>
            </a:r>
            <a:r>
              <a:rPr lang="pt-BR" dirty="0"/>
              <a:t>(1992) 62 B.L.R. 95 and cf. </a:t>
            </a:r>
            <a:r>
              <a:rPr lang="en-GB" i="1" dirty="0"/>
              <a:t>Van Der Garde BV and others v Force India Formula One Team Ltd </a:t>
            </a:r>
            <a:r>
              <a:rPr lang="en-GB" dirty="0"/>
              <a:t>[2010] EWHC 2373 (QB)). </a:t>
            </a:r>
          </a:p>
          <a:p>
            <a:endParaRPr lang="en-GB" dirty="0"/>
          </a:p>
          <a:p>
            <a:endParaRPr lang="en-GB" dirty="0"/>
          </a:p>
          <a:p>
            <a:endParaRPr lang="en-GB" dirty="0"/>
          </a:p>
        </p:txBody>
      </p:sp>
    </p:spTree>
    <p:extLst>
      <p:ext uri="{BB962C8B-B14F-4D97-AF65-F5344CB8AC3E}">
        <p14:creationId xmlns:p14="http://schemas.microsoft.com/office/powerpoint/2010/main" val="1957536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3F357-4C97-956E-CD35-0D1DFD3ABA89}"/>
              </a:ext>
            </a:extLst>
          </p:cNvPr>
          <p:cNvSpPr>
            <a:spLocks noGrp="1"/>
          </p:cNvSpPr>
          <p:nvPr>
            <p:ph type="title"/>
          </p:nvPr>
        </p:nvSpPr>
        <p:spPr/>
        <p:txBody>
          <a:bodyPr/>
          <a:lstStyle/>
          <a:p>
            <a:pPr algn="ctr"/>
            <a:r>
              <a:rPr lang="en-GB" b="1" i="1" dirty="0"/>
              <a:t>Questions</a:t>
            </a:r>
          </a:p>
        </p:txBody>
      </p:sp>
      <p:pic>
        <p:nvPicPr>
          <p:cNvPr id="3076" name="Picture 4" descr="To Get the Most Out of Your Team, Ask Better Questions - Business HorsePower">
            <a:extLst>
              <a:ext uri="{FF2B5EF4-FFF2-40B4-BE49-F238E27FC236}">
                <a16:creationId xmlns:a16="http://schemas.microsoft.com/office/drawing/2014/main" id="{F7F3CC24-471C-98BF-8342-61DEEBD744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5309" y="1373619"/>
            <a:ext cx="5119256" cy="5119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359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33E77-5A48-77A4-CF86-C875C9B2E6B1}"/>
              </a:ext>
            </a:extLst>
          </p:cNvPr>
          <p:cNvSpPr>
            <a:spLocks noGrp="1"/>
          </p:cNvSpPr>
          <p:nvPr>
            <p:ph type="title"/>
          </p:nvPr>
        </p:nvSpPr>
        <p:spPr>
          <a:xfrm>
            <a:off x="519546" y="2590800"/>
            <a:ext cx="10515600" cy="1325563"/>
          </a:xfrm>
        </p:spPr>
        <p:txBody>
          <a:bodyPr>
            <a:normAutofit/>
          </a:bodyPr>
          <a:lstStyle/>
          <a:p>
            <a:pPr algn="ctr"/>
            <a:r>
              <a:rPr lang="en-GB" sz="8800" i="1" dirty="0"/>
              <a:t>THE ISSUE</a:t>
            </a:r>
          </a:p>
        </p:txBody>
      </p:sp>
      <p:sp>
        <p:nvSpPr>
          <p:cNvPr id="4" name="TextBox 3">
            <a:extLst>
              <a:ext uri="{FF2B5EF4-FFF2-40B4-BE49-F238E27FC236}">
                <a16:creationId xmlns:a16="http://schemas.microsoft.com/office/drawing/2014/main" id="{7DBEAA87-9100-960E-F01A-3A20903E775E}"/>
              </a:ext>
            </a:extLst>
          </p:cNvPr>
          <p:cNvSpPr txBox="1"/>
          <p:nvPr/>
        </p:nvSpPr>
        <p:spPr>
          <a:xfrm>
            <a:off x="831273" y="1565564"/>
            <a:ext cx="9559636" cy="738664"/>
          </a:xfrm>
          <a:prstGeom prst="rect">
            <a:avLst/>
          </a:prstGeom>
          <a:noFill/>
        </p:spPr>
        <p:txBody>
          <a:bodyPr wrap="square" rtlCol="0">
            <a:spAutoFit/>
          </a:bodyPr>
          <a:lstStyle/>
          <a:p>
            <a:pPr marL="285750" indent="-285750">
              <a:buFont typeface="Arial" panose="020B0604020202020204" pitchFamily="34" charset="0"/>
              <a:buChar char="•"/>
            </a:pPr>
            <a:endParaRPr lang="en-GB" dirty="0"/>
          </a:p>
          <a:p>
            <a:endParaRPr lang="en-GB" sz="2400" dirty="0"/>
          </a:p>
        </p:txBody>
      </p:sp>
      <p:pic>
        <p:nvPicPr>
          <p:cNvPr id="1026" name="Picture 2" descr="Fighting Over Money Stock Illustrations – 86 Fighting Over Money Stock  Illustrations, Vectors &amp; Clipart - Dreamstime">
            <a:extLst>
              <a:ext uri="{FF2B5EF4-FFF2-40B4-BE49-F238E27FC236}">
                <a16:creationId xmlns:a16="http://schemas.microsoft.com/office/drawing/2014/main" id="{D5229953-EBCE-77A3-16EF-989A5B2EDE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21856"/>
            <a:ext cx="3408218" cy="34082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7 Tips for Students Considering a Career in Law - Leaders in Law">
            <a:extLst>
              <a:ext uri="{FF2B5EF4-FFF2-40B4-BE49-F238E27FC236}">
                <a16:creationId xmlns:a16="http://schemas.microsoft.com/office/drawing/2014/main" id="{3D50A882-8A3A-E9DA-0149-5F093272FB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6400" y="0"/>
            <a:ext cx="38856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18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8FA92-3E11-C2A4-1A2B-C8C2AE9E297C}"/>
              </a:ext>
            </a:extLst>
          </p:cNvPr>
          <p:cNvSpPr>
            <a:spLocks noGrp="1"/>
          </p:cNvSpPr>
          <p:nvPr>
            <p:ph type="title"/>
          </p:nvPr>
        </p:nvSpPr>
        <p:spPr/>
        <p:txBody>
          <a:bodyPr>
            <a:normAutofit/>
          </a:bodyPr>
          <a:lstStyle/>
          <a:p>
            <a:r>
              <a:rPr lang="en-GB" sz="4000" i="1" dirty="0"/>
              <a:t>Jones v Richard Slade and Co </a:t>
            </a:r>
            <a:r>
              <a:rPr lang="en-GB" sz="4000" dirty="0"/>
              <a:t>[2023] 1 WLR 393</a:t>
            </a:r>
            <a:endParaRPr lang="en-GB" sz="4000" i="1" dirty="0"/>
          </a:p>
        </p:txBody>
      </p:sp>
      <p:sp>
        <p:nvSpPr>
          <p:cNvPr id="3" name="Content Placeholder 2">
            <a:extLst>
              <a:ext uri="{FF2B5EF4-FFF2-40B4-BE49-F238E27FC236}">
                <a16:creationId xmlns:a16="http://schemas.microsoft.com/office/drawing/2014/main" id="{246BB52B-C899-59BA-2A1C-A4FC18FEC16B}"/>
              </a:ext>
            </a:extLst>
          </p:cNvPr>
          <p:cNvSpPr>
            <a:spLocks noGrp="1"/>
          </p:cNvSpPr>
          <p:nvPr>
            <p:ph idx="1"/>
          </p:nvPr>
        </p:nvSpPr>
        <p:spPr/>
        <p:txBody>
          <a:bodyPr/>
          <a:lstStyle/>
          <a:p>
            <a:endParaRPr lang="en-GB" dirty="0"/>
          </a:p>
          <a:p>
            <a:r>
              <a:rPr lang="en-GB" dirty="0"/>
              <a:t>Can a claim that an agreement on costs should be set aside due to economic duress/undue influence be determined on an assessment?</a:t>
            </a:r>
          </a:p>
          <a:p>
            <a:endParaRPr lang="en-GB" dirty="0"/>
          </a:p>
          <a:p>
            <a:r>
              <a:rPr lang="en-GB" dirty="0"/>
              <a:t>Assessment under s.70 SA is a statutory jurisdiction. </a:t>
            </a:r>
          </a:p>
          <a:p>
            <a:endParaRPr lang="en-GB" dirty="0"/>
          </a:p>
          <a:p>
            <a:endParaRPr lang="en-GB" dirty="0"/>
          </a:p>
        </p:txBody>
      </p:sp>
    </p:spTree>
    <p:extLst>
      <p:ext uri="{BB962C8B-B14F-4D97-AF65-F5344CB8AC3E}">
        <p14:creationId xmlns:p14="http://schemas.microsoft.com/office/powerpoint/2010/main" val="1785150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C4C46-56D2-D026-C444-9303FEBFA63E}"/>
              </a:ext>
            </a:extLst>
          </p:cNvPr>
          <p:cNvSpPr>
            <a:spLocks noGrp="1"/>
          </p:cNvSpPr>
          <p:nvPr>
            <p:ph type="title"/>
          </p:nvPr>
        </p:nvSpPr>
        <p:spPr>
          <a:xfrm>
            <a:off x="838200" y="2574492"/>
            <a:ext cx="10515600" cy="1325563"/>
          </a:xfrm>
        </p:spPr>
        <p:txBody>
          <a:bodyPr>
            <a:normAutofit fontScale="90000"/>
          </a:bodyPr>
          <a:lstStyle/>
          <a:p>
            <a:pPr>
              <a:lnSpc>
                <a:spcPct val="150000"/>
              </a:lnSpc>
            </a:pPr>
            <a:r>
              <a:rPr lang="en-GB" sz="3200" dirty="0"/>
              <a:t>“</a:t>
            </a:r>
            <a:r>
              <a:rPr lang="en-GB" sz="3200" i="1" dirty="0"/>
              <a:t>The professional negligence cases are valuable in indicating a principled approach to the limits of section 70. They show that “wholesale” allegations of professional negligence may not be determined when assessing costs. Such allegations are simply not relevant to the exercise….On the other hand, a discrete and contained allegation of negligence…may be relevant to….whether particular items of costs were reasonably incurred.”</a:t>
            </a:r>
            <a:br>
              <a:rPr lang="en-GB" sz="3200" i="1" dirty="0"/>
            </a:br>
            <a:br>
              <a:rPr lang="en-GB" sz="3200" i="1" dirty="0"/>
            </a:br>
            <a:r>
              <a:rPr lang="en-GB" sz="3200" dirty="0"/>
              <a:t>Johnson J in </a:t>
            </a:r>
            <a:r>
              <a:rPr lang="en-GB" sz="3200" i="1" dirty="0"/>
              <a:t>Jones </a:t>
            </a:r>
            <a:r>
              <a:rPr lang="en-GB" sz="3200" dirty="0"/>
              <a:t>at [41]</a:t>
            </a:r>
          </a:p>
        </p:txBody>
      </p:sp>
    </p:spTree>
    <p:extLst>
      <p:ext uri="{BB962C8B-B14F-4D97-AF65-F5344CB8AC3E}">
        <p14:creationId xmlns:p14="http://schemas.microsoft.com/office/powerpoint/2010/main" val="321887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E3B0F-C906-E2A6-5580-16F59573C63B}"/>
              </a:ext>
            </a:extLst>
          </p:cNvPr>
          <p:cNvSpPr>
            <a:spLocks noGrp="1"/>
          </p:cNvSpPr>
          <p:nvPr>
            <p:ph type="title"/>
          </p:nvPr>
        </p:nvSpPr>
        <p:spPr/>
        <p:txBody>
          <a:bodyPr/>
          <a:lstStyle/>
          <a:p>
            <a:r>
              <a:rPr lang="en-GB" dirty="0"/>
              <a:t>How to decide?</a:t>
            </a:r>
          </a:p>
        </p:txBody>
      </p:sp>
      <p:sp>
        <p:nvSpPr>
          <p:cNvPr id="4" name="TextBox 3">
            <a:extLst>
              <a:ext uri="{FF2B5EF4-FFF2-40B4-BE49-F238E27FC236}">
                <a16:creationId xmlns:a16="http://schemas.microsoft.com/office/drawing/2014/main" id="{CCF53166-A947-FA69-4197-46C8C488E779}"/>
              </a:ext>
            </a:extLst>
          </p:cNvPr>
          <p:cNvSpPr txBox="1"/>
          <p:nvPr/>
        </p:nvSpPr>
        <p:spPr>
          <a:xfrm>
            <a:off x="838200" y="1690688"/>
            <a:ext cx="10515600" cy="5016758"/>
          </a:xfrm>
          <a:prstGeom prst="rect">
            <a:avLst/>
          </a:prstGeom>
          <a:noFill/>
        </p:spPr>
        <p:txBody>
          <a:bodyPr wrap="square" rtlCol="0">
            <a:spAutoFit/>
          </a:bodyPr>
          <a:lstStyle/>
          <a:p>
            <a:pPr marL="285750" indent="-285750">
              <a:buFont typeface="Arial" panose="020B0604020202020204" pitchFamily="34" charset="0"/>
              <a:buChar char="•"/>
            </a:pPr>
            <a:r>
              <a:rPr lang="en-GB" sz="3200" dirty="0"/>
              <a:t>Claim filed after limitation expired</a:t>
            </a:r>
          </a:p>
          <a:p>
            <a:pPr marL="285750" indent="-285750">
              <a:buFont typeface="Arial" panose="020B0604020202020204" pitchFamily="34" charset="0"/>
              <a:buChar char="•"/>
            </a:pPr>
            <a:endParaRPr lang="en-GB" sz="3200" dirty="0"/>
          </a:p>
          <a:p>
            <a:pPr marL="285750" indent="-285750">
              <a:buFont typeface="Arial" panose="020B0604020202020204" pitchFamily="34" charset="0"/>
              <a:buChar char="•"/>
            </a:pPr>
            <a:r>
              <a:rPr lang="en-GB" sz="3200" dirty="0"/>
              <a:t>Witness statement filed late due to (a) client or (b) solicitor</a:t>
            </a:r>
          </a:p>
          <a:p>
            <a:pPr marL="285750" indent="-285750">
              <a:buFont typeface="Arial" panose="020B0604020202020204" pitchFamily="34" charset="0"/>
              <a:buChar char="•"/>
            </a:pPr>
            <a:endParaRPr lang="en-GB" sz="3200" dirty="0"/>
          </a:p>
          <a:p>
            <a:pPr marL="285750" indent="-285750">
              <a:buFont typeface="Arial" panose="020B0604020202020204" pitchFamily="34" charset="0"/>
              <a:buChar char="•"/>
            </a:pPr>
            <a:r>
              <a:rPr lang="en-GB" sz="3200" dirty="0"/>
              <a:t>Setting aside an agreement on costs based on duress and undue influence. </a:t>
            </a:r>
          </a:p>
          <a:p>
            <a:pPr marL="285750" indent="-285750">
              <a:buFont typeface="Arial" panose="020B0604020202020204" pitchFamily="34" charset="0"/>
              <a:buChar char="•"/>
            </a:pPr>
            <a:endParaRPr lang="en-GB" sz="3200" dirty="0"/>
          </a:p>
          <a:p>
            <a:pPr marL="285750" indent="-285750">
              <a:buFont typeface="Arial" panose="020B0604020202020204" pitchFamily="34" charset="0"/>
              <a:buChar char="•"/>
            </a:pPr>
            <a:r>
              <a:rPr lang="en-GB" sz="3200" dirty="0"/>
              <a:t>Does a retainer exist?</a:t>
            </a:r>
          </a:p>
          <a:p>
            <a:pPr marL="285750" indent="-285750">
              <a:buFont typeface="Arial" panose="020B0604020202020204" pitchFamily="34" charset="0"/>
              <a:buChar char="•"/>
            </a:pPr>
            <a:endParaRPr lang="en-GB" sz="3200" dirty="0"/>
          </a:p>
        </p:txBody>
      </p:sp>
    </p:spTree>
    <p:extLst>
      <p:ext uri="{BB962C8B-B14F-4D97-AF65-F5344CB8AC3E}">
        <p14:creationId xmlns:p14="http://schemas.microsoft.com/office/powerpoint/2010/main" val="3830153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FB6D3-8131-C75E-F8A9-EF3A4D7BDFD1}"/>
              </a:ext>
            </a:extLst>
          </p:cNvPr>
          <p:cNvSpPr>
            <a:spLocks noGrp="1"/>
          </p:cNvSpPr>
          <p:nvPr>
            <p:ph type="title"/>
          </p:nvPr>
        </p:nvSpPr>
        <p:spPr/>
        <p:txBody>
          <a:bodyPr/>
          <a:lstStyle/>
          <a:p>
            <a:r>
              <a:rPr lang="en-GB" dirty="0"/>
              <a:t>Discrete or wholesale?</a:t>
            </a:r>
          </a:p>
        </p:txBody>
      </p:sp>
      <p:sp>
        <p:nvSpPr>
          <p:cNvPr id="3" name="TextBox 2">
            <a:extLst>
              <a:ext uri="{FF2B5EF4-FFF2-40B4-BE49-F238E27FC236}">
                <a16:creationId xmlns:a16="http://schemas.microsoft.com/office/drawing/2014/main" id="{7F0BD53E-E8FE-0D27-9914-25744D92225A}"/>
              </a:ext>
            </a:extLst>
          </p:cNvPr>
          <p:cNvSpPr txBox="1"/>
          <p:nvPr/>
        </p:nvSpPr>
        <p:spPr>
          <a:xfrm>
            <a:off x="616527" y="1690688"/>
            <a:ext cx="10515600" cy="4031873"/>
          </a:xfrm>
          <a:prstGeom prst="rect">
            <a:avLst/>
          </a:prstGeom>
          <a:noFill/>
        </p:spPr>
        <p:txBody>
          <a:bodyPr wrap="square" rtlCol="0">
            <a:spAutoFit/>
          </a:bodyPr>
          <a:lstStyle/>
          <a:p>
            <a:pPr marL="285750" indent="-285750">
              <a:buFont typeface="Arial" panose="020B0604020202020204" pitchFamily="34" charset="0"/>
              <a:buChar char="•"/>
            </a:pPr>
            <a:r>
              <a:rPr lang="en-GB" sz="2400" dirty="0"/>
              <a:t>Issue within proceedings which was unarguable.</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Issue within proceedings which was withdrawn.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Does the allegation involve expert evidence?</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Alternative route of staying the DA?</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Does the issue </a:t>
            </a:r>
            <a:r>
              <a:rPr lang="en-GB" sz="2400" u="sng" dirty="0"/>
              <a:t>really</a:t>
            </a:r>
            <a:r>
              <a:rPr lang="en-GB" sz="2400" dirty="0"/>
              <a:t> involve a finding of negligence?</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p>
        </p:txBody>
      </p:sp>
    </p:spTree>
    <p:extLst>
      <p:ext uri="{BB962C8B-B14F-4D97-AF65-F5344CB8AC3E}">
        <p14:creationId xmlns:p14="http://schemas.microsoft.com/office/powerpoint/2010/main" val="3344365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B9AE6-6A83-B9AC-CB97-2D9A056CBFDF}"/>
              </a:ext>
            </a:extLst>
          </p:cNvPr>
          <p:cNvSpPr>
            <a:spLocks noGrp="1"/>
          </p:cNvSpPr>
          <p:nvPr>
            <p:ph type="ctrTitle"/>
          </p:nvPr>
        </p:nvSpPr>
        <p:spPr>
          <a:xfrm>
            <a:off x="140873" y="315113"/>
            <a:ext cx="9224800" cy="2137142"/>
          </a:xfrm>
        </p:spPr>
        <p:txBody>
          <a:bodyPr>
            <a:normAutofit/>
          </a:bodyPr>
          <a:lstStyle/>
          <a:p>
            <a:r>
              <a:rPr lang="en-GB" sz="4400" b="1" i="1" dirty="0"/>
              <a:t>What approach should be taken by the client on an assessment?</a:t>
            </a:r>
          </a:p>
        </p:txBody>
      </p:sp>
      <p:sp>
        <p:nvSpPr>
          <p:cNvPr id="5" name="TextBox 4">
            <a:extLst>
              <a:ext uri="{FF2B5EF4-FFF2-40B4-BE49-F238E27FC236}">
                <a16:creationId xmlns:a16="http://schemas.microsoft.com/office/drawing/2014/main" id="{BE918C0F-AEC3-0C4F-6F96-0283CB499EEE}"/>
              </a:ext>
            </a:extLst>
          </p:cNvPr>
          <p:cNvSpPr txBox="1"/>
          <p:nvPr/>
        </p:nvSpPr>
        <p:spPr>
          <a:xfrm>
            <a:off x="1039092" y="1995055"/>
            <a:ext cx="8950036" cy="5139869"/>
          </a:xfrm>
          <a:prstGeom prst="rect">
            <a:avLst/>
          </a:prstGeom>
          <a:noFill/>
        </p:spPr>
        <p:txBody>
          <a:bodyPr wrap="square" rtlCol="0">
            <a:spAutoFit/>
          </a:bodyPr>
          <a:lstStyle/>
          <a:p>
            <a:pPr marL="285750" indent="-285750">
              <a:buFont typeface="Arial" panose="020B0604020202020204" pitchFamily="34" charset="0"/>
              <a:buChar char="•"/>
            </a:pPr>
            <a:r>
              <a:rPr lang="en-GB" sz="3600" dirty="0"/>
              <a:t>Can the item be challenged without raising negligence e.g. estimates?</a:t>
            </a:r>
          </a:p>
          <a:p>
            <a:pPr marL="285750" indent="-285750">
              <a:buFont typeface="Arial" panose="020B0604020202020204" pitchFamily="34" charset="0"/>
              <a:buChar char="•"/>
            </a:pPr>
            <a:endParaRPr lang="en-GB" sz="3600" dirty="0"/>
          </a:p>
          <a:p>
            <a:pPr marL="285750" indent="-285750">
              <a:buFont typeface="Arial" panose="020B0604020202020204" pitchFamily="34" charset="0"/>
              <a:buChar char="•"/>
            </a:pPr>
            <a:r>
              <a:rPr lang="en-GB" sz="3600" dirty="0"/>
              <a:t>CPR 46.9 (3)</a:t>
            </a:r>
          </a:p>
          <a:p>
            <a:pPr marL="285750" indent="-285750">
              <a:buFont typeface="Arial" panose="020B0604020202020204" pitchFamily="34" charset="0"/>
              <a:buChar char="•"/>
            </a:pPr>
            <a:endParaRPr lang="en-GB" sz="3600" dirty="0"/>
          </a:p>
          <a:p>
            <a:pPr marL="285750" indent="-285750">
              <a:buFont typeface="Arial" panose="020B0604020202020204" pitchFamily="34" charset="0"/>
              <a:buChar char="•"/>
            </a:pPr>
            <a:r>
              <a:rPr lang="en-GB" sz="3600" dirty="0"/>
              <a:t>Scope of retainer</a:t>
            </a:r>
          </a:p>
          <a:p>
            <a:pPr marL="285750" indent="-285750">
              <a:buFont typeface="Arial" panose="020B0604020202020204" pitchFamily="34" charset="0"/>
              <a:buChar char="•"/>
            </a:pPr>
            <a:endParaRPr lang="en-GB" sz="3600" dirty="0"/>
          </a:p>
          <a:p>
            <a:pPr marL="285750" indent="-285750">
              <a:buFont typeface="Arial" panose="020B0604020202020204" pitchFamily="34" charset="0"/>
              <a:buChar char="•"/>
            </a:pPr>
            <a:r>
              <a:rPr lang="en-GB" sz="3600" dirty="0"/>
              <a:t>Consumer Rights Act 2015?</a:t>
            </a:r>
          </a:p>
          <a:p>
            <a:pPr marL="285750" indent="-285750">
              <a:buFont typeface="Arial" panose="020B0604020202020204" pitchFamily="34" charset="0"/>
              <a:buChar char="•"/>
            </a:pPr>
            <a:endParaRPr lang="en-GB" sz="4000" dirty="0"/>
          </a:p>
        </p:txBody>
      </p:sp>
    </p:spTree>
    <p:extLst>
      <p:ext uri="{BB962C8B-B14F-4D97-AF65-F5344CB8AC3E}">
        <p14:creationId xmlns:p14="http://schemas.microsoft.com/office/powerpoint/2010/main" val="2565829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EA1DD-CF3E-E331-565B-E3590BF2E0F6}"/>
              </a:ext>
            </a:extLst>
          </p:cNvPr>
          <p:cNvSpPr>
            <a:spLocks noGrp="1"/>
          </p:cNvSpPr>
          <p:nvPr>
            <p:ph type="title"/>
          </p:nvPr>
        </p:nvSpPr>
        <p:spPr>
          <a:xfrm>
            <a:off x="574964" y="2997488"/>
            <a:ext cx="10515600" cy="1325563"/>
          </a:xfrm>
        </p:spPr>
        <p:txBody>
          <a:bodyPr/>
          <a:lstStyle/>
          <a:p>
            <a:pPr algn="ctr"/>
            <a:r>
              <a:rPr lang="en-GB" i="1" dirty="0"/>
              <a:t>OTHER PROFESSIONALS</a:t>
            </a:r>
          </a:p>
        </p:txBody>
      </p:sp>
      <p:pic>
        <p:nvPicPr>
          <p:cNvPr id="2050" name="Picture 2" descr="Falling Building Vector Art, Icons, and ...">
            <a:extLst>
              <a:ext uri="{FF2B5EF4-FFF2-40B4-BE49-F238E27FC236}">
                <a16:creationId xmlns:a16="http://schemas.microsoft.com/office/drawing/2014/main" id="{7E9E5D5C-CFC5-AF21-5BCC-43F0BCA6C9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0263"/>
            <a:ext cx="4391891" cy="228773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orried Accountant Stock Illustrations – 110 Worried Accountant Stock  Illustrations, Vectors &amp; Clipart - Dreamstime">
            <a:extLst>
              <a:ext uri="{FF2B5EF4-FFF2-40B4-BE49-F238E27FC236}">
                <a16:creationId xmlns:a16="http://schemas.microsoft.com/office/drawing/2014/main" id="{B7551997-52C1-562F-BC13-1A05794A3D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1480" y="1"/>
            <a:ext cx="3760520" cy="2632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46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C1193-4FA7-BC2E-D8CE-28FA51AF09C7}"/>
              </a:ext>
            </a:extLst>
          </p:cNvPr>
          <p:cNvSpPr>
            <a:spLocks noGrp="1"/>
          </p:cNvSpPr>
          <p:nvPr>
            <p:ph type="title"/>
          </p:nvPr>
        </p:nvSpPr>
        <p:spPr>
          <a:xfrm>
            <a:off x="838200" y="711488"/>
            <a:ext cx="10515600" cy="1325563"/>
          </a:xfrm>
        </p:spPr>
        <p:txBody>
          <a:bodyPr>
            <a:normAutofit fontScale="90000"/>
          </a:bodyPr>
          <a:lstStyle/>
          <a:p>
            <a:r>
              <a:rPr lang="en-GB" i="1" dirty="0"/>
              <a:t>The fees of other professionals</a:t>
            </a:r>
            <a:br>
              <a:rPr lang="en-GB" i="1" dirty="0"/>
            </a:br>
            <a:br>
              <a:rPr lang="en-GB" i="1" dirty="0"/>
            </a:br>
            <a:r>
              <a:rPr lang="en-GB" i="1" dirty="0"/>
              <a:t>Consumer cases</a:t>
            </a:r>
          </a:p>
        </p:txBody>
      </p:sp>
      <p:sp>
        <p:nvSpPr>
          <p:cNvPr id="3" name="Content Placeholder 2">
            <a:extLst>
              <a:ext uri="{FF2B5EF4-FFF2-40B4-BE49-F238E27FC236}">
                <a16:creationId xmlns:a16="http://schemas.microsoft.com/office/drawing/2014/main" id="{57B65188-9C45-8A2F-4FBF-5D818F845F0A}"/>
              </a:ext>
            </a:extLst>
          </p:cNvPr>
          <p:cNvSpPr>
            <a:spLocks noGrp="1"/>
          </p:cNvSpPr>
          <p:nvPr>
            <p:ph idx="1"/>
          </p:nvPr>
        </p:nvSpPr>
        <p:spPr>
          <a:xfrm>
            <a:off x="935182" y="2506662"/>
            <a:ext cx="10515600" cy="4351338"/>
          </a:xfrm>
        </p:spPr>
        <p:txBody>
          <a:bodyPr/>
          <a:lstStyle/>
          <a:p>
            <a:pPr marL="0" indent="0">
              <a:buNone/>
            </a:pPr>
            <a:r>
              <a:rPr lang="en-GB" dirty="0"/>
              <a:t>CRA s.56:</a:t>
            </a:r>
          </a:p>
          <a:p>
            <a:pPr marL="2286000" lvl="5" indent="0">
              <a:buNone/>
            </a:pPr>
            <a:r>
              <a:rPr lang="en-GB" sz="2400" i="1" dirty="0"/>
              <a:t>(1) The right to a price reduction is the right to require the trader to reduce the price to the consumer by an appropriate amount (including the right to receive a refund for anything already paid above the reduced amount).</a:t>
            </a:r>
          </a:p>
          <a:p>
            <a:pPr marL="2286000" lvl="5" indent="0">
              <a:buNone/>
            </a:pPr>
            <a:endParaRPr lang="en-GB" sz="2400" i="1" dirty="0"/>
          </a:p>
          <a:p>
            <a:pPr marL="2286000" lvl="5" indent="0">
              <a:buNone/>
            </a:pPr>
            <a:r>
              <a:rPr lang="en-GB" sz="2400" i="1" dirty="0"/>
              <a:t>(2)The amount of the reduction may, where appropriate, be the full amount of the price.</a:t>
            </a:r>
          </a:p>
        </p:txBody>
      </p:sp>
    </p:spTree>
    <p:extLst>
      <p:ext uri="{BB962C8B-B14F-4D97-AF65-F5344CB8AC3E}">
        <p14:creationId xmlns:p14="http://schemas.microsoft.com/office/powerpoint/2010/main" val="23113175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fb168fa-fc27-422e-8f8f-45341d353547">
      <Terms xmlns="http://schemas.microsoft.com/office/infopath/2007/PartnerControls"/>
    </lcf76f155ced4ddcb4097134ff3c332f>
    <TaxCatchAll xmlns="34e02924-d4b4-43de-b578-3943917ebf1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7E232E9DD75094182BD83B7F18DDF88" ma:contentTypeVersion="15" ma:contentTypeDescription="Create a new document." ma:contentTypeScope="" ma:versionID="0af75c8f70d8adf8a9c593ce604de78f">
  <xsd:schema xmlns:xsd="http://www.w3.org/2001/XMLSchema" xmlns:xs="http://www.w3.org/2001/XMLSchema" xmlns:p="http://schemas.microsoft.com/office/2006/metadata/properties" xmlns:ns2="3fb168fa-fc27-422e-8f8f-45341d353547" xmlns:ns3="34e02924-d4b4-43de-b578-3943917ebf15" targetNamespace="http://schemas.microsoft.com/office/2006/metadata/properties" ma:root="true" ma:fieldsID="3b98a09f3cd4f25fde934699d7f2956c" ns2:_="" ns3:_="">
    <xsd:import namespace="3fb168fa-fc27-422e-8f8f-45341d353547"/>
    <xsd:import namespace="34e02924-d4b4-43de-b578-3943917ebf15"/>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b168fa-fc27-422e-8f8f-45341d3535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5938bf28-da9d-4df6-a5d0-9480a0fa2907"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descriptio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4e02924-d4b4-43de-b578-3943917ebf1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29e90b5-8682-4bf9-9ead-5c939ba0ca37}" ma:internalName="TaxCatchAll" ma:showField="CatchAllData" ma:web="34e02924-d4b4-43de-b578-3943917ebf15">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0F04C0-6B25-4A0A-997E-5F1A546FB41B}">
  <ds:schemaRefs>
    <ds:schemaRef ds:uri="http://schemas.microsoft.com/office/2006/metadata/properties"/>
    <ds:schemaRef ds:uri="http://schemas.microsoft.com/office/infopath/2007/PartnerControls"/>
    <ds:schemaRef ds:uri="3fb168fa-fc27-422e-8f8f-45341d353547"/>
    <ds:schemaRef ds:uri="34e02924-d4b4-43de-b578-3943917ebf15"/>
  </ds:schemaRefs>
</ds:datastoreItem>
</file>

<file path=customXml/itemProps2.xml><?xml version="1.0" encoding="utf-8"?>
<ds:datastoreItem xmlns:ds="http://schemas.openxmlformats.org/officeDocument/2006/customXml" ds:itemID="{0D40B9AF-A4D2-47D0-BE93-751689E20087}">
  <ds:schemaRefs>
    <ds:schemaRef ds:uri="http://schemas.microsoft.com/sharepoint/v3/contenttype/forms"/>
  </ds:schemaRefs>
</ds:datastoreItem>
</file>

<file path=customXml/itemProps3.xml><?xml version="1.0" encoding="utf-8"?>
<ds:datastoreItem xmlns:ds="http://schemas.openxmlformats.org/officeDocument/2006/customXml" ds:itemID="{7807FC3C-1E4F-4933-B28E-0713B6CB69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b168fa-fc27-422e-8f8f-45341d353547"/>
    <ds:schemaRef ds:uri="34e02924-d4b4-43de-b578-3943917ebf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TotalTime>
  <Words>686</Words>
  <Application>Microsoft Office PowerPoint</Application>
  <PresentationFormat>Widescreen</PresentationFormat>
  <Paragraphs>67</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Berlin Sans FB Demi</vt:lpstr>
      <vt:lpstr>Calibri</vt:lpstr>
      <vt:lpstr>Open Sans</vt:lpstr>
      <vt:lpstr>Office Theme</vt:lpstr>
      <vt:lpstr>Negligence: “Wholesale” or discrete?</vt:lpstr>
      <vt:lpstr>THE ISSUE</vt:lpstr>
      <vt:lpstr>Jones v Richard Slade and Co [2023] 1 WLR 393</vt:lpstr>
      <vt:lpstr>“The professional negligence cases are valuable in indicating a principled approach to the limits of section 70. They show that “wholesale” allegations of professional negligence may not be determined when assessing costs. Such allegations are simply not relevant to the exercise….On the other hand, a discrete and contained allegation of negligence…may be relevant to….whether particular items of costs were reasonably incurred.”  Johnson J in Jones at [41]</vt:lpstr>
      <vt:lpstr>How to decide?</vt:lpstr>
      <vt:lpstr>Discrete or wholesale?</vt:lpstr>
      <vt:lpstr>What approach should be taken by the client on an assessment?</vt:lpstr>
      <vt:lpstr>OTHER PROFESSIONALS</vt:lpstr>
      <vt:lpstr>The fees of other professionals  Consumer cases</vt:lpstr>
      <vt:lpstr>Fees of other professionals  Non-consumer cases </vt:lpstr>
      <vt:lpstr>Entire contracts</vt:lpstr>
      <vt:lpstr>Services without value?</vt:lpstr>
      <vt:lpstr>Services without value</vt:lpstr>
      <vt:lpstr>Services without value?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Matthew Gerrard</dc:creator>
  <cp:lastModifiedBy>Matthew Gerrard</cp:lastModifiedBy>
  <cp:revision>4</cp:revision>
  <dcterms:created xsi:type="dcterms:W3CDTF">2024-11-05T09:00:16Z</dcterms:created>
  <dcterms:modified xsi:type="dcterms:W3CDTF">2025-10-14T10:57:49Z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0x01010027E232E9DD75094182BD83B7F18DDF88</vt:lpwstr>
  </property>
</Properties>
</file>