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5"/>
  </p:notesMasterIdLst>
  <p:sldIdLst>
    <p:sldId id="256" r:id="rId5"/>
    <p:sldId id="259" r:id="rId6"/>
    <p:sldId id="264" r:id="rId7"/>
    <p:sldId id="265" r:id="rId8"/>
    <p:sldId id="260" r:id="rId9"/>
    <p:sldId id="262" r:id="rId10"/>
    <p:sldId id="263" r:id="rId11"/>
    <p:sldId id="266" r:id="rId12"/>
    <p:sldId id="267" r:id="rId13"/>
    <p:sldId id="26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7EB5F5-52E1-0B47-8A04-A0328338D190}" v="51" dt="2025-10-15T09:38:46.4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44" autoAdjust="0"/>
    <p:restoredTop sz="83020"/>
  </p:normalViewPr>
  <p:slideViewPr>
    <p:cSldViewPr snapToGrid="0">
      <p:cViewPr varScale="1">
        <p:scale>
          <a:sx n="90" d="100"/>
          <a:sy n="90" d="100"/>
        </p:scale>
        <p:origin x="41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Gerrard" userId="906b3d84-ade0-44b6-9ce3-e8ce4edce60f" providerId="ADAL" clId="{12055CA1-B8C4-4AA2-94DF-C4BA755A93DB}"/>
    <pc:docChg chg="addSld">
      <pc:chgData name="Matthew Gerrard" userId="906b3d84-ade0-44b6-9ce3-e8ce4edce60f" providerId="ADAL" clId="{12055CA1-B8C4-4AA2-94DF-C4BA755A93DB}" dt="2025-01-14T15:36:48.001" v="0" actId="680"/>
      <pc:docMkLst>
        <pc:docMk/>
      </pc:docMkLst>
      <pc:sldChg chg="new">
        <pc:chgData name="Matthew Gerrard" userId="906b3d84-ade0-44b6-9ce3-e8ce4edce60f" providerId="ADAL" clId="{12055CA1-B8C4-4AA2-94DF-C4BA755A93DB}" dt="2025-01-14T15:36:48.001" v="0" actId="680"/>
        <pc:sldMkLst>
          <pc:docMk/>
          <pc:sldMk cId="3232806802" sldId="257"/>
        </pc:sldMkLst>
      </pc:sldChg>
    </pc:docChg>
  </pc:docChgLst>
  <pc:docChgLst>
    <pc:chgData name="Jack Brett" userId="54fe7b07-3c5d-4fac-9e0d-585229026376" providerId="ADAL" clId="{B090A90C-F64D-5808-BEB2-4B19A53DABA0}"/>
    <pc:docChg chg="undo custSel addSld delSld modSld sldOrd">
      <pc:chgData name="Jack Brett" userId="54fe7b07-3c5d-4fac-9e0d-585229026376" providerId="ADAL" clId="{B090A90C-F64D-5808-BEB2-4B19A53DABA0}" dt="2025-10-15T09:44:15.260" v="11714" actId="1076"/>
      <pc:docMkLst>
        <pc:docMk/>
      </pc:docMkLst>
      <pc:sldChg chg="addSp delSp modSp mod">
        <pc:chgData name="Jack Brett" userId="54fe7b07-3c5d-4fac-9e0d-585229026376" providerId="ADAL" clId="{B090A90C-F64D-5808-BEB2-4B19A53DABA0}" dt="2025-10-14T09:45:12.265" v="521" actId="1076"/>
        <pc:sldMkLst>
          <pc:docMk/>
          <pc:sldMk cId="163302962" sldId="256"/>
        </pc:sldMkLst>
        <pc:spChg chg="mod">
          <ac:chgData name="Jack Brett" userId="54fe7b07-3c5d-4fac-9e0d-585229026376" providerId="ADAL" clId="{B090A90C-F64D-5808-BEB2-4B19A53DABA0}" dt="2025-10-14T09:44:31.911" v="514" actId="207"/>
          <ac:spMkLst>
            <pc:docMk/>
            <pc:sldMk cId="163302962" sldId="256"/>
            <ac:spMk id="2" creationId="{27B8CE71-6800-2DE8-1F72-E2F6D253FF1F}"/>
          </ac:spMkLst>
        </pc:spChg>
        <pc:spChg chg="mod">
          <ac:chgData name="Jack Brett" userId="54fe7b07-3c5d-4fac-9e0d-585229026376" providerId="ADAL" clId="{B090A90C-F64D-5808-BEB2-4B19A53DABA0}" dt="2025-10-14T09:45:12.265" v="521" actId="1076"/>
          <ac:spMkLst>
            <pc:docMk/>
            <pc:sldMk cId="163302962" sldId="256"/>
            <ac:spMk id="3" creationId="{ACD94A62-A5C7-C88E-1186-9EAB905A3AD3}"/>
          </ac:spMkLst>
        </pc:spChg>
        <pc:picChg chg="add del mod">
          <ac:chgData name="Jack Brett" userId="54fe7b07-3c5d-4fac-9e0d-585229026376" providerId="ADAL" clId="{B090A90C-F64D-5808-BEB2-4B19A53DABA0}" dt="2025-10-14T09:43:18.390" v="501" actId="478"/>
          <ac:picMkLst>
            <pc:docMk/>
            <pc:sldMk cId="163302962" sldId="256"/>
            <ac:picMk id="1026" creationId="{0D70CFF5-6852-670A-5AEB-5C184104DD15}"/>
          </ac:picMkLst>
        </pc:picChg>
        <pc:picChg chg="add del mod">
          <ac:chgData name="Jack Brett" userId="54fe7b07-3c5d-4fac-9e0d-585229026376" providerId="ADAL" clId="{B090A90C-F64D-5808-BEB2-4B19A53DABA0}" dt="2025-10-14T09:45:06.272" v="520" actId="478"/>
          <ac:picMkLst>
            <pc:docMk/>
            <pc:sldMk cId="163302962" sldId="256"/>
            <ac:picMk id="1028" creationId="{7C4D135F-6FA0-490E-D3D4-A364E478178E}"/>
          </ac:picMkLst>
        </pc:picChg>
      </pc:sldChg>
      <pc:sldChg chg="modSp mod modNotesTx">
        <pc:chgData name="Jack Brett" userId="54fe7b07-3c5d-4fac-9e0d-585229026376" providerId="ADAL" clId="{B090A90C-F64D-5808-BEB2-4B19A53DABA0}" dt="2025-10-14T18:13:28.307" v="8401" actId="115"/>
        <pc:sldMkLst>
          <pc:docMk/>
          <pc:sldMk cId="1194468740" sldId="259"/>
        </pc:sldMkLst>
        <pc:spChg chg="mod">
          <ac:chgData name="Jack Brett" userId="54fe7b07-3c5d-4fac-9e0d-585229026376" providerId="ADAL" clId="{B090A90C-F64D-5808-BEB2-4B19A53DABA0}" dt="2025-10-14T09:33:02.372" v="64" actId="20577"/>
          <ac:spMkLst>
            <pc:docMk/>
            <pc:sldMk cId="1194468740" sldId="259"/>
            <ac:spMk id="2" creationId="{3A441507-2155-B639-6000-074A0BE4C297}"/>
          </ac:spMkLst>
        </pc:spChg>
        <pc:spChg chg="mod">
          <ac:chgData name="Jack Brett" userId="54fe7b07-3c5d-4fac-9e0d-585229026376" providerId="ADAL" clId="{B090A90C-F64D-5808-BEB2-4B19A53DABA0}" dt="2025-10-14T18:13:28.307" v="8401" actId="115"/>
          <ac:spMkLst>
            <pc:docMk/>
            <pc:sldMk cId="1194468740" sldId="259"/>
            <ac:spMk id="3" creationId="{FE1BC27A-9AFF-9AAC-DE69-7AC04CFF2DD2}"/>
          </ac:spMkLst>
        </pc:spChg>
      </pc:sldChg>
      <pc:sldChg chg="addSp modSp mod modNotesTx">
        <pc:chgData name="Jack Brett" userId="54fe7b07-3c5d-4fac-9e0d-585229026376" providerId="ADAL" clId="{B090A90C-F64D-5808-BEB2-4B19A53DABA0}" dt="2025-10-15T09:38:01.310" v="11397" actId="20577"/>
        <pc:sldMkLst>
          <pc:docMk/>
          <pc:sldMk cId="3551027680" sldId="260"/>
        </pc:sldMkLst>
        <pc:spChg chg="mod">
          <ac:chgData name="Jack Brett" userId="54fe7b07-3c5d-4fac-9e0d-585229026376" providerId="ADAL" clId="{B090A90C-F64D-5808-BEB2-4B19A53DABA0}" dt="2025-10-14T09:37:54.951" v="498" actId="20577"/>
          <ac:spMkLst>
            <pc:docMk/>
            <pc:sldMk cId="3551027680" sldId="260"/>
            <ac:spMk id="2" creationId="{DDEBC056-C6F3-7BFB-C0CC-4758992C9C0B}"/>
          </ac:spMkLst>
        </pc:spChg>
        <pc:spChg chg="mod">
          <ac:chgData name="Jack Brett" userId="54fe7b07-3c5d-4fac-9e0d-585229026376" providerId="ADAL" clId="{B090A90C-F64D-5808-BEB2-4B19A53DABA0}" dt="2025-10-14T11:50:33.047" v="3025" actId="1076"/>
          <ac:spMkLst>
            <pc:docMk/>
            <pc:sldMk cId="3551027680" sldId="260"/>
            <ac:spMk id="3" creationId="{9C7FF9D5-1841-EB88-B202-A465A84AEE32}"/>
          </ac:spMkLst>
        </pc:spChg>
        <pc:spChg chg="add">
          <ac:chgData name="Jack Brett" userId="54fe7b07-3c5d-4fac-9e0d-585229026376" providerId="ADAL" clId="{B090A90C-F64D-5808-BEB2-4B19A53DABA0}" dt="2025-10-14T10:43:50.308" v="815"/>
          <ac:spMkLst>
            <pc:docMk/>
            <pc:sldMk cId="3551027680" sldId="260"/>
            <ac:spMk id="4" creationId="{7D159E2F-E100-17DD-BAD5-144418F9855D}"/>
          </ac:spMkLst>
        </pc:spChg>
        <pc:spChg chg="add">
          <ac:chgData name="Jack Brett" userId="54fe7b07-3c5d-4fac-9e0d-585229026376" providerId="ADAL" clId="{B090A90C-F64D-5808-BEB2-4B19A53DABA0}" dt="2025-10-14T10:43:56.202" v="816"/>
          <ac:spMkLst>
            <pc:docMk/>
            <pc:sldMk cId="3551027680" sldId="260"/>
            <ac:spMk id="5" creationId="{1F071944-D5A5-26CA-DB45-4FC77F34DCC3}"/>
          </ac:spMkLst>
        </pc:spChg>
      </pc:sldChg>
      <pc:sldChg chg="addSp modSp mod">
        <pc:chgData name="Jack Brett" userId="54fe7b07-3c5d-4fac-9e0d-585229026376" providerId="ADAL" clId="{B090A90C-F64D-5808-BEB2-4B19A53DABA0}" dt="2025-10-14T18:49:58.757" v="10260" actId="1076"/>
        <pc:sldMkLst>
          <pc:docMk/>
          <pc:sldMk cId="392588758" sldId="261"/>
        </pc:sldMkLst>
        <pc:spChg chg="add mod">
          <ac:chgData name="Jack Brett" userId="54fe7b07-3c5d-4fac-9e0d-585229026376" providerId="ADAL" clId="{B090A90C-F64D-5808-BEB2-4B19A53DABA0}" dt="2025-10-14T18:49:58.757" v="10260" actId="1076"/>
          <ac:spMkLst>
            <pc:docMk/>
            <pc:sldMk cId="392588758" sldId="261"/>
            <ac:spMk id="2" creationId="{B531B74B-1922-322C-0E98-A869B33426C3}"/>
          </ac:spMkLst>
        </pc:spChg>
        <pc:spChg chg="add mod">
          <ac:chgData name="Jack Brett" userId="54fe7b07-3c5d-4fac-9e0d-585229026376" providerId="ADAL" clId="{B090A90C-F64D-5808-BEB2-4B19A53DABA0}" dt="2025-10-14T10:43:05.838" v="807"/>
          <ac:spMkLst>
            <pc:docMk/>
            <pc:sldMk cId="392588758" sldId="261"/>
            <ac:spMk id="2" creationId="{CC8B59C2-BCDF-E672-909E-7862757FA38A}"/>
          </ac:spMkLst>
        </pc:spChg>
      </pc:sldChg>
      <pc:sldChg chg="addSp modSp add mod modNotesTx">
        <pc:chgData name="Jack Brett" userId="54fe7b07-3c5d-4fac-9e0d-585229026376" providerId="ADAL" clId="{B090A90C-F64D-5808-BEB2-4B19A53DABA0}" dt="2025-10-15T09:41:20.944" v="11713" actId="20577"/>
        <pc:sldMkLst>
          <pc:docMk/>
          <pc:sldMk cId="824531662" sldId="262"/>
        </pc:sldMkLst>
        <pc:spChg chg="mod">
          <ac:chgData name="Jack Brett" userId="54fe7b07-3c5d-4fac-9e0d-585229026376" providerId="ADAL" clId="{B090A90C-F64D-5808-BEB2-4B19A53DABA0}" dt="2025-10-14T10:43:13.771" v="810" actId="20577"/>
          <ac:spMkLst>
            <pc:docMk/>
            <pc:sldMk cId="824531662" sldId="262"/>
            <ac:spMk id="3" creationId="{4F3CE8C9-F42E-D5BF-9DBA-82BD13F8DF25}"/>
          </ac:spMkLst>
        </pc:spChg>
        <pc:spChg chg="add mod">
          <ac:chgData name="Jack Brett" userId="54fe7b07-3c5d-4fac-9e0d-585229026376" providerId="ADAL" clId="{B090A90C-F64D-5808-BEB2-4B19A53DABA0}" dt="2025-10-14T10:49:17.604" v="1052" actId="20577"/>
          <ac:spMkLst>
            <pc:docMk/>
            <pc:sldMk cId="824531662" sldId="262"/>
            <ac:spMk id="4" creationId="{D8D6BA6C-2D1E-1FB4-5D5A-A06617EF3D8D}"/>
          </ac:spMkLst>
        </pc:spChg>
      </pc:sldChg>
      <pc:sldChg chg="modSp add mod modNotesTx">
        <pc:chgData name="Jack Brett" userId="54fe7b07-3c5d-4fac-9e0d-585229026376" providerId="ADAL" clId="{B090A90C-F64D-5808-BEB2-4B19A53DABA0}" dt="2025-10-14T17:20:13.966" v="5746" actId="20577"/>
        <pc:sldMkLst>
          <pc:docMk/>
          <pc:sldMk cId="246280691" sldId="263"/>
        </pc:sldMkLst>
        <pc:spChg chg="mod">
          <ac:chgData name="Jack Brett" userId="54fe7b07-3c5d-4fac-9e0d-585229026376" providerId="ADAL" clId="{B090A90C-F64D-5808-BEB2-4B19A53DABA0}" dt="2025-10-14T10:58:34.983" v="1071" actId="20577"/>
          <ac:spMkLst>
            <pc:docMk/>
            <pc:sldMk cId="246280691" sldId="263"/>
            <ac:spMk id="2" creationId="{35CD66D4-84C3-C8DE-C31E-30A99D972C00}"/>
          </ac:spMkLst>
        </pc:spChg>
        <pc:spChg chg="mod">
          <ac:chgData name="Jack Brett" userId="54fe7b07-3c5d-4fac-9e0d-585229026376" providerId="ADAL" clId="{B090A90C-F64D-5808-BEB2-4B19A53DABA0}" dt="2025-10-14T12:17:08.643" v="3743" actId="14100"/>
          <ac:spMkLst>
            <pc:docMk/>
            <pc:sldMk cId="246280691" sldId="263"/>
            <ac:spMk id="3" creationId="{DDC2E30F-9B5D-A914-9A0C-213B1A05E717}"/>
          </ac:spMkLst>
        </pc:spChg>
        <pc:spChg chg="mod">
          <ac:chgData name="Jack Brett" userId="54fe7b07-3c5d-4fac-9e0d-585229026376" providerId="ADAL" clId="{B090A90C-F64D-5808-BEB2-4B19A53DABA0}" dt="2025-10-14T17:08:15.292" v="4968" actId="27636"/>
          <ac:spMkLst>
            <pc:docMk/>
            <pc:sldMk cId="246280691" sldId="263"/>
            <ac:spMk id="4" creationId="{FF45D871-B020-E499-3C44-8CD60B30B403}"/>
          </ac:spMkLst>
        </pc:spChg>
      </pc:sldChg>
      <pc:sldChg chg="modSp add mod modNotesTx">
        <pc:chgData name="Jack Brett" userId="54fe7b07-3c5d-4fac-9e0d-585229026376" providerId="ADAL" clId="{B090A90C-F64D-5808-BEB2-4B19A53DABA0}" dt="2025-10-14T11:43:19.576" v="2783" actId="20577"/>
        <pc:sldMkLst>
          <pc:docMk/>
          <pc:sldMk cId="2297854471" sldId="264"/>
        </pc:sldMkLst>
        <pc:spChg chg="mod">
          <ac:chgData name="Jack Brett" userId="54fe7b07-3c5d-4fac-9e0d-585229026376" providerId="ADAL" clId="{B090A90C-F64D-5808-BEB2-4B19A53DABA0}" dt="2025-10-14T11:22:50.852" v="1790" actId="20577"/>
          <ac:spMkLst>
            <pc:docMk/>
            <pc:sldMk cId="2297854471" sldId="264"/>
            <ac:spMk id="2" creationId="{08924B88-8B12-028A-EA7A-82492A497AFB}"/>
          </ac:spMkLst>
        </pc:spChg>
        <pc:spChg chg="mod">
          <ac:chgData name="Jack Brett" userId="54fe7b07-3c5d-4fac-9e0d-585229026376" providerId="ADAL" clId="{B090A90C-F64D-5808-BEB2-4B19A53DABA0}" dt="2025-10-14T11:31:33.610" v="2457" actId="1076"/>
          <ac:spMkLst>
            <pc:docMk/>
            <pc:sldMk cId="2297854471" sldId="264"/>
            <ac:spMk id="3" creationId="{F63A5061-AAF9-6F1C-12CF-B953D327FDE8}"/>
          </ac:spMkLst>
        </pc:spChg>
      </pc:sldChg>
      <pc:sldChg chg="modSp add mod ord modNotesTx">
        <pc:chgData name="Jack Brett" userId="54fe7b07-3c5d-4fac-9e0d-585229026376" providerId="ADAL" clId="{B090A90C-F64D-5808-BEB2-4B19A53DABA0}" dt="2025-10-15T09:34:38.327" v="11100" actId="20577"/>
        <pc:sldMkLst>
          <pc:docMk/>
          <pc:sldMk cId="2886392857" sldId="265"/>
        </pc:sldMkLst>
        <pc:spChg chg="mod">
          <ac:chgData name="Jack Brett" userId="54fe7b07-3c5d-4fac-9e0d-585229026376" providerId="ADAL" clId="{B090A90C-F64D-5808-BEB2-4B19A53DABA0}" dt="2025-10-14T11:38:06.938" v="2593" actId="20577"/>
          <ac:spMkLst>
            <pc:docMk/>
            <pc:sldMk cId="2886392857" sldId="265"/>
            <ac:spMk id="2" creationId="{64816E10-339D-849C-5166-A22366C80CEA}"/>
          </ac:spMkLst>
        </pc:spChg>
        <pc:spChg chg="mod">
          <ac:chgData name="Jack Brett" userId="54fe7b07-3c5d-4fac-9e0d-585229026376" providerId="ADAL" clId="{B090A90C-F64D-5808-BEB2-4B19A53DABA0}" dt="2025-10-15T09:20:57.136" v="10288" actId="27636"/>
          <ac:spMkLst>
            <pc:docMk/>
            <pc:sldMk cId="2886392857" sldId="265"/>
            <ac:spMk id="3" creationId="{5896819A-2C8B-713A-E732-9DD2ACB2868E}"/>
          </ac:spMkLst>
        </pc:spChg>
      </pc:sldChg>
      <pc:sldChg chg="modSp add mod ord modNotesTx">
        <pc:chgData name="Jack Brett" userId="54fe7b07-3c5d-4fac-9e0d-585229026376" providerId="ADAL" clId="{B090A90C-F64D-5808-BEB2-4B19A53DABA0}" dt="2025-10-14T18:12:25.713" v="8400" actId="27636"/>
        <pc:sldMkLst>
          <pc:docMk/>
          <pc:sldMk cId="2209998450" sldId="266"/>
        </pc:sldMkLst>
        <pc:spChg chg="mod">
          <ac:chgData name="Jack Brett" userId="54fe7b07-3c5d-4fac-9e0d-585229026376" providerId="ADAL" clId="{B090A90C-F64D-5808-BEB2-4B19A53DABA0}" dt="2025-10-14T17:24:47.874" v="5762" actId="20577"/>
          <ac:spMkLst>
            <pc:docMk/>
            <pc:sldMk cId="2209998450" sldId="266"/>
            <ac:spMk id="2" creationId="{AB6A345E-70C6-83DB-968A-C6A8456678B9}"/>
          </ac:spMkLst>
        </pc:spChg>
        <pc:spChg chg="mod">
          <ac:chgData name="Jack Brett" userId="54fe7b07-3c5d-4fac-9e0d-585229026376" providerId="ADAL" clId="{B090A90C-F64D-5808-BEB2-4B19A53DABA0}" dt="2025-10-14T18:12:25.713" v="8400" actId="27636"/>
          <ac:spMkLst>
            <pc:docMk/>
            <pc:sldMk cId="2209998450" sldId="266"/>
            <ac:spMk id="4" creationId="{2B79FA70-2A2D-1AEF-783F-927EA70F56C2}"/>
          </ac:spMkLst>
        </pc:spChg>
      </pc:sldChg>
      <pc:sldChg chg="add del">
        <pc:chgData name="Jack Brett" userId="54fe7b07-3c5d-4fac-9e0d-585229026376" providerId="ADAL" clId="{B090A90C-F64D-5808-BEB2-4B19A53DABA0}" dt="2025-10-14T12:16:27.503" v="3671" actId="2696"/>
        <pc:sldMkLst>
          <pc:docMk/>
          <pc:sldMk cId="3322415537" sldId="266"/>
        </pc:sldMkLst>
      </pc:sldChg>
      <pc:sldChg chg="modSp add mod ord modNotesTx">
        <pc:chgData name="Jack Brett" userId="54fe7b07-3c5d-4fac-9e0d-585229026376" providerId="ADAL" clId="{B090A90C-F64D-5808-BEB2-4B19A53DABA0}" dt="2025-10-15T09:44:15.260" v="11714" actId="1076"/>
        <pc:sldMkLst>
          <pc:docMk/>
          <pc:sldMk cId="1295075419" sldId="267"/>
        </pc:sldMkLst>
        <pc:spChg chg="mod">
          <ac:chgData name="Jack Brett" userId="54fe7b07-3c5d-4fac-9e0d-585229026376" providerId="ADAL" clId="{B090A90C-F64D-5808-BEB2-4B19A53DABA0}" dt="2025-10-14T18:07:46.194" v="8378"/>
          <ac:spMkLst>
            <pc:docMk/>
            <pc:sldMk cId="1295075419" sldId="267"/>
            <ac:spMk id="2" creationId="{BD620AD1-AAFC-7036-4F22-E85A3AD9FA99}"/>
          </ac:spMkLst>
        </pc:spChg>
        <pc:spChg chg="mod">
          <ac:chgData name="Jack Brett" userId="54fe7b07-3c5d-4fac-9e0d-585229026376" providerId="ADAL" clId="{B090A90C-F64D-5808-BEB2-4B19A53DABA0}" dt="2025-10-15T09:44:15.260" v="11714" actId="1076"/>
          <ac:spMkLst>
            <pc:docMk/>
            <pc:sldMk cId="1295075419" sldId="267"/>
            <ac:spMk id="3" creationId="{1031C24B-DA4E-FA4B-74D2-1E3B258D4B45}"/>
          </ac:spMkLst>
        </pc:spChg>
        <pc:spChg chg="mod">
          <ac:chgData name="Jack Brett" userId="54fe7b07-3c5d-4fac-9e0d-585229026376" providerId="ADAL" clId="{B090A90C-F64D-5808-BEB2-4B19A53DABA0}" dt="2025-10-14T18:07:56.138" v="8394" actId="20577"/>
          <ac:spMkLst>
            <pc:docMk/>
            <pc:sldMk cId="1295075419" sldId="267"/>
            <ac:spMk id="4" creationId="{9AD84DF8-A53E-BD4E-79C4-FC8BAE7D75D6}"/>
          </ac:spMkLst>
        </pc:spChg>
      </pc:sldChg>
    </pc:docChg>
  </pc:docChgLst>
  <pc:docChgLst>
    <pc:chgData name="Matthew Gerrard" userId="906b3d84-ade0-44b6-9ce3-e8ce4edce60f" providerId="ADAL" clId="{237B4751-85F4-4AB5-825F-E5C2EB750086}"/>
    <pc:docChg chg="custSel addSld delSld modMainMaster">
      <pc:chgData name="Matthew Gerrard" userId="906b3d84-ade0-44b6-9ce3-e8ce4edce60f" providerId="ADAL" clId="{237B4751-85F4-4AB5-825F-E5C2EB750086}" dt="2025-08-21T10:08:34.989" v="24" actId="47"/>
      <pc:docMkLst>
        <pc:docMk/>
      </pc:docMkLst>
      <pc:sldChg chg="del">
        <pc:chgData name="Matthew Gerrard" userId="906b3d84-ade0-44b6-9ce3-e8ce4edce60f" providerId="ADAL" clId="{237B4751-85F4-4AB5-825F-E5C2EB750086}" dt="2025-08-21T09:12:39.417" v="1" actId="47"/>
        <pc:sldMkLst>
          <pc:docMk/>
          <pc:sldMk cId="4252627767" sldId="257"/>
        </pc:sldMkLst>
      </pc:sldChg>
      <pc:sldChg chg="new del">
        <pc:chgData name="Matthew Gerrard" userId="906b3d84-ade0-44b6-9ce3-e8ce4edce60f" providerId="ADAL" clId="{237B4751-85F4-4AB5-825F-E5C2EB750086}" dt="2025-08-21T10:08:34.989" v="24" actId="47"/>
        <pc:sldMkLst>
          <pc:docMk/>
          <pc:sldMk cId="598818105" sldId="258"/>
        </pc:sldMkLst>
      </pc:sldChg>
      <pc:sldChg chg="new">
        <pc:chgData name="Matthew Gerrard" userId="906b3d84-ade0-44b6-9ce3-e8ce4edce60f" providerId="ADAL" clId="{237B4751-85F4-4AB5-825F-E5C2EB750086}" dt="2025-08-21T10:03:43.418" v="21" actId="680"/>
        <pc:sldMkLst>
          <pc:docMk/>
          <pc:sldMk cId="1194468740" sldId="259"/>
        </pc:sldMkLst>
      </pc:sldChg>
      <pc:sldChg chg="new del">
        <pc:chgData name="Matthew Gerrard" userId="906b3d84-ade0-44b6-9ce3-e8ce4edce60f" providerId="ADAL" clId="{237B4751-85F4-4AB5-825F-E5C2EB750086}" dt="2025-08-21T10:03:28.671" v="18" actId="47"/>
        <pc:sldMkLst>
          <pc:docMk/>
          <pc:sldMk cId="1423548667" sldId="259"/>
        </pc:sldMkLst>
      </pc:sldChg>
      <pc:sldChg chg="new del">
        <pc:chgData name="Matthew Gerrard" userId="906b3d84-ade0-44b6-9ce3-e8ce4edce60f" providerId="ADAL" clId="{237B4751-85F4-4AB5-825F-E5C2EB750086}" dt="2025-08-21T10:03:37.103" v="20" actId="47"/>
        <pc:sldMkLst>
          <pc:docMk/>
          <pc:sldMk cId="4247492965" sldId="259"/>
        </pc:sldMkLst>
      </pc:sldChg>
      <pc:sldChg chg="new">
        <pc:chgData name="Matthew Gerrard" userId="906b3d84-ade0-44b6-9ce3-e8ce4edce60f" providerId="ADAL" clId="{237B4751-85F4-4AB5-825F-E5C2EB750086}" dt="2025-08-21T10:03:49.281" v="22" actId="680"/>
        <pc:sldMkLst>
          <pc:docMk/>
          <pc:sldMk cId="3551027680" sldId="260"/>
        </pc:sldMkLst>
      </pc:sldChg>
      <pc:sldChg chg="new">
        <pc:chgData name="Matthew Gerrard" userId="906b3d84-ade0-44b6-9ce3-e8ce4edce60f" providerId="ADAL" clId="{237B4751-85F4-4AB5-825F-E5C2EB750086}" dt="2025-08-21T10:08:29.777" v="23" actId="680"/>
        <pc:sldMkLst>
          <pc:docMk/>
          <pc:sldMk cId="392588758" sldId="261"/>
        </pc:sldMkLst>
      </pc:sldChg>
      <pc:sldMasterChg chg="modSldLayout">
        <pc:chgData name="Matthew Gerrard" userId="906b3d84-ade0-44b6-9ce3-e8ce4edce60f" providerId="ADAL" clId="{237B4751-85F4-4AB5-825F-E5C2EB750086}" dt="2025-08-21T09:45:55.335" v="17" actId="1076"/>
        <pc:sldMasterMkLst>
          <pc:docMk/>
          <pc:sldMasterMk cId="4076746347" sldId="2147483672"/>
        </pc:sldMasterMkLst>
        <pc:sldLayoutChg chg="addSp delSp modSp mod">
          <pc:chgData name="Matthew Gerrard" userId="906b3d84-ade0-44b6-9ce3-e8ce4edce60f" providerId="ADAL" clId="{237B4751-85F4-4AB5-825F-E5C2EB750086}" dt="2025-08-21T09:45:55.335" v="17" actId="1076"/>
          <pc:sldLayoutMkLst>
            <pc:docMk/>
            <pc:sldMasterMk cId="4076746347" sldId="2147483672"/>
            <pc:sldLayoutMk cId="279277901" sldId="2147483679"/>
          </pc:sldLayoutMkLst>
        </pc:sldLayoutChg>
      </pc:sldMasterChg>
    </pc:docChg>
  </pc:docChgLst>
  <pc:docChgLst>
    <pc:chgData name="Robin Jackson" userId="746ddc78-184e-4db2-a198-78383d4df59d" providerId="ADAL" clId="{A3145454-02A5-465D-9FE8-CFD87567BB71}"/>
    <pc:docChg chg="undo redo custSel addSld delSld modSld sldOrd">
      <pc:chgData name="Robin Jackson" userId="746ddc78-184e-4db2-a198-78383d4df59d" providerId="ADAL" clId="{A3145454-02A5-465D-9FE8-CFD87567BB71}" dt="2025-03-05T15:10:23.610" v="244" actId="680"/>
      <pc:docMkLst>
        <pc:docMk/>
      </pc:docMkLst>
      <pc:sldChg chg="del ord">
        <pc:chgData name="Robin Jackson" userId="746ddc78-184e-4db2-a198-78383d4df59d" providerId="ADAL" clId="{A3145454-02A5-465D-9FE8-CFD87567BB71}" dt="2025-03-05T14:54:54.728" v="21" actId="47"/>
        <pc:sldMkLst>
          <pc:docMk/>
          <pc:sldMk cId="3232806802" sldId="257"/>
        </pc:sldMkLst>
      </pc:sldChg>
      <pc:sldChg chg="new">
        <pc:chgData name="Robin Jackson" userId="746ddc78-184e-4db2-a198-78383d4df59d" providerId="ADAL" clId="{A3145454-02A5-465D-9FE8-CFD87567BB71}" dt="2025-03-05T15:10:23.610" v="244" actId="680"/>
        <pc:sldMkLst>
          <pc:docMk/>
          <pc:sldMk cId="4252627767" sldId="257"/>
        </pc:sldMkLst>
      </pc:sldChg>
      <pc:sldChg chg="delSp add del mod setBg">
        <pc:chgData name="Robin Jackson" userId="746ddc78-184e-4db2-a198-78383d4df59d" providerId="ADAL" clId="{A3145454-02A5-465D-9FE8-CFD87567BB71}" dt="2025-03-05T15:10:10.808" v="242" actId="47"/>
        <pc:sldMkLst>
          <pc:docMk/>
          <pc:sldMk cId="0" sldId="258"/>
        </pc:sldMkLst>
      </pc:sldChg>
      <pc:sldChg chg="addSp modSp new del mod">
        <pc:chgData name="Robin Jackson" userId="746ddc78-184e-4db2-a198-78383d4df59d" providerId="ADAL" clId="{A3145454-02A5-465D-9FE8-CFD87567BB71}" dt="2025-03-05T15:10:20.992" v="243" actId="47"/>
        <pc:sldMkLst>
          <pc:docMk/>
          <pc:sldMk cId="269789745" sldId="259"/>
        </pc:sldMkLst>
      </pc:sldChg>
      <pc:sldChg chg="addSp modSp new del mod">
        <pc:chgData name="Robin Jackson" userId="746ddc78-184e-4db2-a198-78383d4df59d" providerId="ADAL" clId="{A3145454-02A5-465D-9FE8-CFD87567BB71}" dt="2025-03-05T15:10:20.992" v="243" actId="47"/>
        <pc:sldMkLst>
          <pc:docMk/>
          <pc:sldMk cId="3819251804" sldId="260"/>
        </pc:sldMkLst>
      </pc:sldChg>
      <pc:sldChg chg="addSp modSp add del mod">
        <pc:chgData name="Robin Jackson" userId="746ddc78-184e-4db2-a198-78383d4df59d" providerId="ADAL" clId="{A3145454-02A5-465D-9FE8-CFD87567BB71}" dt="2025-03-05T15:10:20.992" v="243" actId="47"/>
        <pc:sldMkLst>
          <pc:docMk/>
          <pc:sldMk cId="272414141" sldId="261"/>
        </pc:sldMkLst>
      </pc:sldChg>
      <pc:sldChg chg="addSp modSp add del mod">
        <pc:chgData name="Robin Jackson" userId="746ddc78-184e-4db2-a198-78383d4df59d" providerId="ADAL" clId="{A3145454-02A5-465D-9FE8-CFD87567BB71}" dt="2025-03-05T15:10:20.992" v="243" actId="47"/>
        <pc:sldMkLst>
          <pc:docMk/>
          <pc:sldMk cId="2744528656" sldId="262"/>
        </pc:sldMkLst>
      </pc:sldChg>
      <pc:sldChg chg="addSp modSp add del mod">
        <pc:chgData name="Robin Jackson" userId="746ddc78-184e-4db2-a198-78383d4df59d" providerId="ADAL" clId="{A3145454-02A5-465D-9FE8-CFD87567BB71}" dt="2025-03-05T15:10:20.992" v="243" actId="47"/>
        <pc:sldMkLst>
          <pc:docMk/>
          <pc:sldMk cId="609877516" sldId="263"/>
        </pc:sldMkLst>
      </pc:sldChg>
      <pc:sldChg chg="add del setBg">
        <pc:chgData name="Robin Jackson" userId="746ddc78-184e-4db2-a198-78383d4df59d" providerId="ADAL" clId="{A3145454-02A5-465D-9FE8-CFD87567BB71}" dt="2025-03-05T14:52:56.209" v="9"/>
        <pc:sldMkLst>
          <pc:docMk/>
          <pc:sldMk cId="3091418319" sldId="263"/>
        </pc:sldMkLst>
      </pc:sldChg>
      <pc:sldChg chg="addSp modSp add del mod">
        <pc:chgData name="Robin Jackson" userId="746ddc78-184e-4db2-a198-78383d4df59d" providerId="ADAL" clId="{A3145454-02A5-465D-9FE8-CFD87567BB71}" dt="2025-03-05T15:10:20.992" v="243" actId="47"/>
        <pc:sldMkLst>
          <pc:docMk/>
          <pc:sldMk cId="3317737602" sldId="264"/>
        </pc:sldMkLst>
      </pc:sldChg>
      <pc:sldChg chg="addSp modSp add del mod">
        <pc:chgData name="Robin Jackson" userId="746ddc78-184e-4db2-a198-78383d4df59d" providerId="ADAL" clId="{A3145454-02A5-465D-9FE8-CFD87567BB71}" dt="2025-03-05T15:10:20.992" v="243" actId="47"/>
        <pc:sldMkLst>
          <pc:docMk/>
          <pc:sldMk cId="3088028457" sldId="265"/>
        </pc:sldMkLst>
      </pc:sldChg>
      <pc:sldChg chg="addSp modSp add del mod">
        <pc:chgData name="Robin Jackson" userId="746ddc78-184e-4db2-a198-78383d4df59d" providerId="ADAL" clId="{A3145454-02A5-465D-9FE8-CFD87567BB71}" dt="2025-03-05T15:10:20.992" v="243" actId="47"/>
        <pc:sldMkLst>
          <pc:docMk/>
          <pc:sldMk cId="1771311221"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43A41-BC7B-4D0A-A723-B52A582CAC6E}" type="datetimeFigureOut">
              <a:rPr lang="en-GB" smtClean="0"/>
              <a:t>15/10/2025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1204C-D869-44D5-9745-5D44540DAFDE}" type="slidenum">
              <a:rPr lang="en-GB" smtClean="0"/>
              <a:t>‹N°›</a:t>
            </a:fld>
            <a:endParaRPr lang="en-GB"/>
          </a:p>
        </p:txBody>
      </p:sp>
    </p:spTree>
    <p:extLst>
      <p:ext uri="{BB962C8B-B14F-4D97-AF65-F5344CB8AC3E}">
        <p14:creationId xmlns:p14="http://schemas.microsoft.com/office/powerpoint/2010/main" val="1831988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GB" dirty="0"/>
              <a:t>Conditions:</a:t>
            </a:r>
          </a:p>
          <a:p>
            <a:endParaRPr lang="fr-GB" dirty="0"/>
          </a:p>
          <a:p>
            <a:pPr lvl="1"/>
            <a:r>
              <a:rPr lang="en-GB" dirty="0"/>
              <a:t>Out of jurisdiction</a:t>
            </a:r>
          </a:p>
          <a:p>
            <a:pPr lvl="1"/>
            <a:r>
              <a:rPr lang="en-GB" dirty="0"/>
              <a:t>Company + reason to believe unable to pay costs</a:t>
            </a:r>
          </a:p>
          <a:p>
            <a:pPr lvl="1"/>
            <a:r>
              <a:rPr lang="en-GB" dirty="0"/>
              <a:t>Change of address to evade consequences of litigation</a:t>
            </a:r>
          </a:p>
          <a:p>
            <a:pPr lvl="1"/>
            <a:r>
              <a:rPr lang="en-GB" dirty="0"/>
              <a:t>Failure to give address / incorrect address</a:t>
            </a:r>
          </a:p>
          <a:p>
            <a:pPr lvl="1"/>
            <a:r>
              <a:rPr lang="en-GB" dirty="0"/>
              <a:t>Nominal claimant + unable to pay costs</a:t>
            </a:r>
          </a:p>
          <a:p>
            <a:pPr lvl="1"/>
            <a:r>
              <a:rPr lang="en-GB" dirty="0"/>
              <a:t>Steps taken in relation to assets which would make enforcement difficult</a:t>
            </a:r>
          </a:p>
        </p:txBody>
      </p:sp>
      <p:sp>
        <p:nvSpPr>
          <p:cNvPr id="4" name="Espace réservé du numéro de diapositive 3"/>
          <p:cNvSpPr>
            <a:spLocks noGrp="1"/>
          </p:cNvSpPr>
          <p:nvPr>
            <p:ph type="sldNum" sz="quarter" idx="5"/>
          </p:nvPr>
        </p:nvSpPr>
        <p:spPr/>
        <p:txBody>
          <a:bodyPr/>
          <a:lstStyle/>
          <a:p>
            <a:fld id="{AB51204C-D869-44D5-9745-5D44540DAFDE}" type="slidenum">
              <a:rPr lang="en-GB" smtClean="0"/>
              <a:t>2</a:t>
            </a:fld>
            <a:endParaRPr lang="en-GB"/>
          </a:p>
        </p:txBody>
      </p:sp>
    </p:spTree>
    <p:extLst>
      <p:ext uri="{BB962C8B-B14F-4D97-AF65-F5344CB8AC3E}">
        <p14:creationId xmlns:p14="http://schemas.microsoft.com/office/powerpoint/2010/main" val="1951502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D48D6-A556-4118-308B-D674689F82B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61CC483-0D48-3C8C-FE20-99867A2E127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60A3099-6E97-1070-E190-748F26009F7A}"/>
              </a:ext>
            </a:extLst>
          </p:cNvPr>
          <p:cNvSpPr>
            <a:spLocks noGrp="1"/>
          </p:cNvSpPr>
          <p:nvPr>
            <p:ph type="body" idx="1"/>
          </p:nvPr>
        </p:nvSpPr>
        <p:spPr/>
        <p:txBody>
          <a:bodyPr/>
          <a:lstStyle/>
          <a:p>
            <a:r>
              <a:rPr lang="fr-GB" dirty="0"/>
              <a:t>Crabtree: reflects that party cannot get security for costs for own claim – typically where claim and counterclaim raise same issues;same issues will be litigated regardless; who is claimant is arbitrary.</a:t>
            </a:r>
          </a:p>
          <a:p>
            <a:r>
              <a:rPr lang="fr-GB" dirty="0"/>
              <a:t>Defendant can still get security if consent to dismissal of CC</a:t>
            </a:r>
          </a:p>
          <a:p>
            <a:r>
              <a:rPr lang="fr-GB" dirty="0"/>
              <a:t>In other cases, not inevitable that security will not be ordered – CC may have independent vitality; different issues; sums claimed may be larger</a:t>
            </a:r>
          </a:p>
          <a:p>
            <a:endParaRPr lang="fr-GB" dirty="0"/>
          </a:p>
          <a:p>
            <a:r>
              <a:rPr lang="fr-GB" dirty="0"/>
              <a:t>Trustee: Only in exceptional case. Kireeva v Bedzhamov – enforcement diffic in Russia + risk of sanctions + no evidence trustee could not provide security</a:t>
            </a:r>
          </a:p>
          <a:p>
            <a:endParaRPr lang="fr-GB" dirty="0"/>
          </a:p>
          <a:p>
            <a:r>
              <a:rPr lang="fr-GB" dirty="0"/>
              <a:t>Lateness: may be unjust to shut a claimant out of claim at late stage; may cause difficulty getting funds in time; security for costs usually prospective</a:t>
            </a:r>
          </a:p>
        </p:txBody>
      </p:sp>
      <p:sp>
        <p:nvSpPr>
          <p:cNvPr id="4" name="Espace réservé du numéro de diapositive 3">
            <a:extLst>
              <a:ext uri="{FF2B5EF4-FFF2-40B4-BE49-F238E27FC236}">
                <a16:creationId xmlns:a16="http://schemas.microsoft.com/office/drawing/2014/main" id="{E555430F-5EA6-5A0B-DEC9-5872E81ACA55}"/>
              </a:ext>
            </a:extLst>
          </p:cNvPr>
          <p:cNvSpPr>
            <a:spLocks noGrp="1"/>
          </p:cNvSpPr>
          <p:nvPr>
            <p:ph type="sldNum" sz="quarter" idx="5"/>
          </p:nvPr>
        </p:nvSpPr>
        <p:spPr/>
        <p:txBody>
          <a:bodyPr/>
          <a:lstStyle/>
          <a:p>
            <a:fld id="{AB51204C-D869-44D5-9745-5D44540DAFDE}" type="slidenum">
              <a:rPr lang="en-GB" smtClean="0"/>
              <a:t>3</a:t>
            </a:fld>
            <a:endParaRPr lang="en-GB"/>
          </a:p>
        </p:txBody>
      </p:sp>
    </p:spTree>
    <p:extLst>
      <p:ext uri="{BB962C8B-B14F-4D97-AF65-F5344CB8AC3E}">
        <p14:creationId xmlns:p14="http://schemas.microsoft.com/office/powerpoint/2010/main" val="3900309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8474E-0E67-10EA-1427-09B70228000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40B248F-EF30-3B12-D252-1D26BC1B7C8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DF41275-7A7D-97B9-A203-17A44C1F1C99}"/>
              </a:ext>
            </a:extLst>
          </p:cNvPr>
          <p:cNvSpPr>
            <a:spLocks noGrp="1"/>
          </p:cNvSpPr>
          <p:nvPr>
            <p:ph type="body" idx="1"/>
          </p:nvPr>
        </p:nvSpPr>
        <p:spPr/>
        <p:txBody>
          <a:bodyPr/>
          <a:lstStyle/>
          <a:p>
            <a:r>
              <a:rPr lang="fr-FR" i="1" u="sng" dirty="0"/>
              <a:t>Alta Trading UK Ltd v </a:t>
            </a:r>
            <a:r>
              <a:rPr lang="fr-FR" i="1" u="sng" dirty="0" err="1"/>
              <a:t>Bosworth</a:t>
            </a:r>
            <a:r>
              <a:rPr lang="fr-FR" i="1" u="sng" dirty="0"/>
              <a:t> [2025] EWHC 1097 </a:t>
            </a:r>
            <a:r>
              <a:rPr lang="fr-FR" i="0" u="none" dirty="0"/>
              <a:t>: app made </a:t>
            </a:r>
            <a:r>
              <a:rPr lang="fr-FR" i="0" u="none" dirty="0" err="1"/>
              <a:t>after</a:t>
            </a:r>
            <a:r>
              <a:rPr lang="fr-FR" i="0" u="none" dirty="0"/>
              <a:t> CCMC and 8 </a:t>
            </a:r>
            <a:r>
              <a:rPr lang="fr-FR" i="0" u="none" dirty="0" err="1"/>
              <a:t>months</a:t>
            </a:r>
            <a:r>
              <a:rPr lang="fr-FR" i="0" u="none" dirty="0"/>
              <a:t> </a:t>
            </a:r>
            <a:r>
              <a:rPr lang="fr-FR" i="0" u="none" dirty="0" err="1"/>
              <a:t>after</a:t>
            </a:r>
            <a:r>
              <a:rPr lang="fr-FR" i="0" u="none" dirty="0"/>
              <a:t> </a:t>
            </a:r>
            <a:r>
              <a:rPr lang="fr-FR" i="0" u="none" dirty="0" err="1"/>
              <a:t>facts</a:t>
            </a:r>
            <a:r>
              <a:rPr lang="fr-FR" i="0" u="none" dirty="0"/>
              <a:t>, but no </a:t>
            </a:r>
            <a:r>
              <a:rPr lang="fr-FR" i="0" u="none" dirty="0" err="1"/>
              <a:t>prejudice</a:t>
            </a:r>
            <a:r>
              <a:rPr lang="fr-FR" i="0" u="none" dirty="0"/>
              <a:t> </a:t>
            </a:r>
            <a:r>
              <a:rPr lang="fr-FR" i="0" u="none" dirty="0" err="1"/>
              <a:t>so</a:t>
            </a:r>
            <a:r>
              <a:rPr lang="fr-FR" i="0" u="none" dirty="0"/>
              <a:t> </a:t>
            </a:r>
            <a:r>
              <a:rPr lang="fr-FR" i="0" u="none" dirty="0" err="1"/>
              <a:t>security</a:t>
            </a:r>
            <a:r>
              <a:rPr lang="fr-FR" i="0" u="none" dirty="0"/>
              <a:t> </a:t>
            </a:r>
            <a:r>
              <a:rPr lang="fr-FR" i="0" u="none" dirty="0" err="1"/>
              <a:t>ordered</a:t>
            </a:r>
            <a:endParaRPr lang="fr-FR" i="0" u="none" dirty="0"/>
          </a:p>
          <a:p>
            <a:endParaRPr lang="fr-FR" i="0" u="none" dirty="0"/>
          </a:p>
          <a:p>
            <a:r>
              <a:rPr lang="fr-GB" i="1" u="sng" dirty="0"/>
              <a:t>Giaquinto </a:t>
            </a:r>
            <a:endParaRPr lang="fr-GB" i="0" u="none" dirty="0"/>
          </a:p>
          <a:p>
            <a:endParaRPr lang="fr-GB" i="0" u="none" dirty="0"/>
          </a:p>
          <a:p>
            <a:r>
              <a:rPr lang="fr-GB" i="0" u="none" dirty="0"/>
              <a:t>Security for costs ordered in unless terms; subject to strike out debarring order</a:t>
            </a:r>
          </a:p>
          <a:p>
            <a:r>
              <a:rPr lang="fr-GB" i="0" u="none" dirty="0"/>
              <a:t>Allowed provision of ATE policy based on terms canvassed before Court</a:t>
            </a:r>
          </a:p>
          <a:p>
            <a:r>
              <a:rPr lang="fr-GB" i="0" u="none" dirty="0"/>
              <a:t>4 weeks later – ATE quotations provided were in different terms</a:t>
            </a:r>
          </a:p>
          <a:p>
            <a:r>
              <a:rPr lang="fr-GB" i="0" u="none" dirty="0"/>
              <a:t>C then applied to vary the order to allow for new ATE policies and for extension of time</a:t>
            </a:r>
          </a:p>
          <a:p>
            <a:r>
              <a:rPr lang="fr-GB" i="0" u="none" dirty="0"/>
              <a:t>There was delay of 9 months in hearing these applications</a:t>
            </a:r>
          </a:p>
          <a:p>
            <a:r>
              <a:rPr lang="fr-GB" i="0" u="none" dirty="0"/>
              <a:t>This resulted in loss of the trial date</a:t>
            </a:r>
          </a:p>
          <a:p>
            <a:r>
              <a:rPr lang="fr-GB" i="0" u="none" dirty="0"/>
              <a:t>In that time, C did not provide any alternative form of security</a:t>
            </a:r>
          </a:p>
          <a:p>
            <a:r>
              <a:rPr lang="fr-GB" i="0" u="none" dirty="0"/>
              <a:t>Court refused to grant extension: no bona fide attempts to obtain the required security, no back-up plan, and prejudice to D in loss of trial date</a:t>
            </a:r>
          </a:p>
          <a:p>
            <a:endParaRPr lang="fr-GB" i="0" u="none" dirty="0"/>
          </a:p>
          <a:p>
            <a:endParaRPr lang="fr-GB" dirty="0"/>
          </a:p>
        </p:txBody>
      </p:sp>
      <p:sp>
        <p:nvSpPr>
          <p:cNvPr id="4" name="Espace réservé du numéro de diapositive 3">
            <a:extLst>
              <a:ext uri="{FF2B5EF4-FFF2-40B4-BE49-F238E27FC236}">
                <a16:creationId xmlns:a16="http://schemas.microsoft.com/office/drawing/2014/main" id="{432996A3-85CC-6A6A-566C-02B67442F8FD}"/>
              </a:ext>
            </a:extLst>
          </p:cNvPr>
          <p:cNvSpPr>
            <a:spLocks noGrp="1"/>
          </p:cNvSpPr>
          <p:nvPr>
            <p:ph type="sldNum" sz="quarter" idx="5"/>
          </p:nvPr>
        </p:nvSpPr>
        <p:spPr/>
        <p:txBody>
          <a:bodyPr/>
          <a:lstStyle/>
          <a:p>
            <a:fld id="{AB51204C-D869-44D5-9745-5D44540DAFDE}" type="slidenum">
              <a:rPr lang="en-GB" smtClean="0"/>
              <a:t>4</a:t>
            </a:fld>
            <a:endParaRPr lang="en-GB"/>
          </a:p>
        </p:txBody>
      </p:sp>
    </p:spTree>
    <p:extLst>
      <p:ext uri="{BB962C8B-B14F-4D97-AF65-F5344CB8AC3E}">
        <p14:creationId xmlns:p14="http://schemas.microsoft.com/office/powerpoint/2010/main" val="869962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GB" i="1" dirty="0"/>
              <a:t>Qatar Investment</a:t>
            </a:r>
            <a:endParaRPr lang="fr-GB" i="0" dirty="0"/>
          </a:p>
          <a:p>
            <a:endParaRPr lang="fr-GB" i="0" dirty="0"/>
          </a:p>
          <a:p>
            <a:r>
              <a:rPr lang="fr-GB" i="0" dirty="0"/>
              <a:t>Issue was whether Brexit transitional provisions for claims brought before 31 December 2020 were overriden by the new amendment.</a:t>
            </a:r>
          </a:p>
          <a:p>
            <a:r>
              <a:rPr lang="fr-GB" i="0" dirty="0"/>
              <a:t>Answer: yes. Nothing in the transitional provisions of the 2025 amendment rules preserves the pre-Brexit provision.</a:t>
            </a:r>
            <a:endParaRPr lang="fr-GB" dirty="0"/>
          </a:p>
        </p:txBody>
      </p:sp>
      <p:sp>
        <p:nvSpPr>
          <p:cNvPr id="4" name="Espace réservé du numéro de diapositive 3"/>
          <p:cNvSpPr>
            <a:spLocks noGrp="1"/>
          </p:cNvSpPr>
          <p:nvPr>
            <p:ph type="sldNum" sz="quarter" idx="5"/>
          </p:nvPr>
        </p:nvSpPr>
        <p:spPr/>
        <p:txBody>
          <a:bodyPr/>
          <a:lstStyle/>
          <a:p>
            <a:fld id="{AB51204C-D869-44D5-9745-5D44540DAFDE}" type="slidenum">
              <a:rPr lang="en-GB" smtClean="0"/>
              <a:t>5</a:t>
            </a:fld>
            <a:endParaRPr lang="en-GB"/>
          </a:p>
        </p:txBody>
      </p:sp>
    </p:spTree>
    <p:extLst>
      <p:ext uri="{BB962C8B-B14F-4D97-AF65-F5344CB8AC3E}">
        <p14:creationId xmlns:p14="http://schemas.microsoft.com/office/powerpoint/2010/main" val="168761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GB" dirty="0"/>
              <a:t>Non discriminatory means: the Court </a:t>
            </a:r>
            <a:r>
              <a:rPr lang="fr-FR" sz="1200" b="0" i="0" u="none" strike="noStrike" kern="1200" dirty="0">
                <a:solidFill>
                  <a:schemeClr val="tx1"/>
                </a:solidFill>
                <a:effectLst/>
                <a:latin typeface="+mn-lt"/>
                <a:ea typeface="+mn-ea"/>
                <a:cs typeface="+mn-cs"/>
              </a:rPr>
              <a:t>has to </a:t>
            </a:r>
            <a:r>
              <a:rPr lang="fr-FR" sz="1200" b="0" i="0" u="none" strike="noStrike" kern="1200" dirty="0" err="1">
                <a:solidFill>
                  <a:schemeClr val="tx1"/>
                </a:solidFill>
                <a:effectLst/>
                <a:latin typeface="+mn-lt"/>
                <a:ea typeface="+mn-ea"/>
                <a:cs typeface="+mn-cs"/>
              </a:rPr>
              <a:t>conclude</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that</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it</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is</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exercising</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its</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discretion</a:t>
            </a:r>
            <a:r>
              <a:rPr lang="fr-FR" sz="1200" b="0" i="0" u="none" strike="noStrike" kern="1200" dirty="0">
                <a:solidFill>
                  <a:schemeClr val="tx1"/>
                </a:solidFill>
                <a:effectLst/>
                <a:latin typeface="+mn-lt"/>
                <a:ea typeface="+mn-ea"/>
                <a:cs typeface="+mn-cs"/>
              </a:rPr>
              <a:t> on </a:t>
            </a:r>
            <a:r>
              <a:rPr lang="fr-FR" sz="1200" b="0" i="0" u="none" strike="noStrike" kern="1200" dirty="0" err="1">
                <a:solidFill>
                  <a:schemeClr val="tx1"/>
                </a:solidFill>
                <a:effectLst/>
                <a:latin typeface="+mn-lt"/>
                <a:ea typeface="+mn-ea"/>
                <a:cs typeface="+mn-cs"/>
              </a:rPr>
              <a:t>objectively</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justified</a:t>
            </a:r>
            <a:r>
              <a:rPr lang="fr-FR" sz="1200" b="0" i="0" u="none" strike="noStrike" kern="1200" dirty="0">
                <a:solidFill>
                  <a:schemeClr val="tx1"/>
                </a:solidFill>
                <a:effectLst/>
                <a:latin typeface="+mn-lt"/>
                <a:ea typeface="+mn-ea"/>
                <a:cs typeface="+mn-cs"/>
              </a:rPr>
              <a:t> grounds </a:t>
            </a:r>
            <a:r>
              <a:rPr lang="fr-FR" sz="1200" b="0" i="0" u="none" strike="noStrike" kern="1200" dirty="0" err="1">
                <a:solidFill>
                  <a:schemeClr val="tx1"/>
                </a:solidFill>
                <a:effectLst/>
                <a:latin typeface="+mn-lt"/>
                <a:ea typeface="+mn-ea"/>
                <a:cs typeface="+mn-cs"/>
              </a:rPr>
              <a:t>relating</a:t>
            </a:r>
            <a:r>
              <a:rPr lang="fr-FR" sz="1200" b="0" i="0" u="none" strike="noStrike" kern="1200" dirty="0">
                <a:solidFill>
                  <a:schemeClr val="tx1"/>
                </a:solidFill>
                <a:effectLst/>
                <a:latin typeface="+mn-lt"/>
                <a:ea typeface="+mn-ea"/>
                <a:cs typeface="+mn-cs"/>
              </a:rPr>
              <a:t> to obstacles to or the </a:t>
            </a:r>
            <a:r>
              <a:rPr lang="fr-FR" sz="1200" b="0" i="0" u="none" strike="noStrike" kern="1200" dirty="0" err="1">
                <a:solidFill>
                  <a:schemeClr val="tx1"/>
                </a:solidFill>
                <a:effectLst/>
                <a:latin typeface="+mn-lt"/>
                <a:ea typeface="+mn-ea"/>
                <a:cs typeface="+mn-cs"/>
              </a:rPr>
              <a:t>burden</a:t>
            </a:r>
            <a:r>
              <a:rPr lang="fr-FR" sz="1200" b="0" i="0" u="none" strike="noStrike" kern="1200" dirty="0">
                <a:solidFill>
                  <a:schemeClr val="tx1"/>
                </a:solidFill>
                <a:effectLst/>
                <a:latin typeface="+mn-lt"/>
                <a:ea typeface="+mn-ea"/>
                <a:cs typeface="+mn-cs"/>
              </a:rPr>
              <a:t> of </a:t>
            </a:r>
            <a:r>
              <a:rPr lang="fr-FR" sz="1200" b="0" i="0" u="none" strike="noStrike" kern="1200" dirty="0" err="1">
                <a:solidFill>
                  <a:schemeClr val="tx1"/>
                </a:solidFill>
                <a:effectLst/>
                <a:latin typeface="+mn-lt"/>
                <a:ea typeface="+mn-ea"/>
                <a:cs typeface="+mn-cs"/>
              </a:rPr>
              <a:t>enforcement</a:t>
            </a:r>
            <a:r>
              <a:rPr lang="fr-FR" sz="1200" b="0" i="0" u="none" strike="noStrike" kern="1200" dirty="0">
                <a:solidFill>
                  <a:schemeClr val="tx1"/>
                </a:solidFill>
                <a:effectLst/>
                <a:latin typeface="+mn-lt"/>
                <a:ea typeface="+mn-ea"/>
                <a:cs typeface="+mn-cs"/>
              </a:rPr>
              <a:t> in the </a:t>
            </a:r>
            <a:r>
              <a:rPr lang="fr-FR" sz="1200" b="0" i="0" u="none" strike="noStrike" kern="1200" dirty="0" err="1">
                <a:solidFill>
                  <a:schemeClr val="tx1"/>
                </a:solidFill>
                <a:effectLst/>
                <a:latin typeface="+mn-lt"/>
                <a:ea typeface="+mn-ea"/>
                <a:cs typeface="+mn-cs"/>
              </a:rPr>
              <a:t>context</a:t>
            </a:r>
            <a:r>
              <a:rPr lang="fr-FR" sz="1200" b="0" i="0" u="none" strike="noStrike" kern="1200" dirty="0">
                <a:solidFill>
                  <a:schemeClr val="tx1"/>
                </a:solidFill>
                <a:effectLst/>
                <a:latin typeface="+mn-lt"/>
                <a:ea typeface="+mn-ea"/>
                <a:cs typeface="+mn-cs"/>
              </a:rPr>
              <a:t> of the </a:t>
            </a:r>
            <a:r>
              <a:rPr lang="fr-FR" sz="1200" b="0" i="0" u="none" strike="noStrike" kern="1200" dirty="0" err="1">
                <a:solidFill>
                  <a:schemeClr val="tx1"/>
                </a:solidFill>
                <a:effectLst/>
                <a:latin typeface="+mn-lt"/>
                <a:ea typeface="+mn-ea"/>
                <a:cs typeface="+mn-cs"/>
              </a:rPr>
              <a:t>particular</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foreign</a:t>
            </a:r>
            <a:r>
              <a:rPr lang="fr-FR" sz="1200" b="0" i="0" u="none" strike="noStrike" kern="1200" dirty="0">
                <a:solidFill>
                  <a:schemeClr val="tx1"/>
                </a:solidFill>
                <a:effectLst/>
                <a:latin typeface="+mn-lt"/>
                <a:ea typeface="+mn-ea"/>
                <a:cs typeface="+mn-cs"/>
              </a:rPr>
              <a:t> </a:t>
            </a:r>
            <a:r>
              <a:rPr lang="fr-FR" sz="1200" b="0" i="0" u="none" strike="noStrike" kern="1200" dirty="0" err="1">
                <a:solidFill>
                  <a:schemeClr val="tx1"/>
                </a:solidFill>
                <a:effectLst/>
                <a:latin typeface="+mn-lt"/>
                <a:ea typeface="+mn-ea"/>
                <a:cs typeface="+mn-cs"/>
              </a:rPr>
              <a:t>claimant</a:t>
            </a:r>
            <a:r>
              <a:rPr lang="fr-FR" sz="1200" b="0" i="0" u="none" strike="noStrike" kern="1200" dirty="0">
                <a:solidFill>
                  <a:schemeClr val="tx1"/>
                </a:solidFill>
                <a:effectLst/>
                <a:latin typeface="+mn-lt"/>
                <a:ea typeface="+mn-ea"/>
                <a:cs typeface="+mn-cs"/>
              </a:rPr>
              <a:t> or country </a:t>
            </a:r>
            <a:r>
              <a:rPr lang="fr-FR" sz="1200" b="0" i="0" u="none" strike="noStrike" kern="1200" dirty="0" err="1">
                <a:solidFill>
                  <a:schemeClr val="tx1"/>
                </a:solidFill>
                <a:effectLst/>
                <a:latin typeface="+mn-lt"/>
                <a:ea typeface="+mn-ea"/>
                <a:cs typeface="+mn-cs"/>
              </a:rPr>
              <a:t>concerned</a:t>
            </a:r>
            <a:r>
              <a:rPr lang="fr-FR" sz="1200" b="0" i="0" u="none" strike="noStrike" kern="1200" dirty="0">
                <a:solidFill>
                  <a:schemeClr val="tx1"/>
                </a:solidFill>
                <a:effectLst/>
                <a:latin typeface="+mn-lt"/>
                <a:ea typeface="+mn-ea"/>
                <a:cs typeface="+mn-cs"/>
              </a:rPr>
              <a:t>."</a:t>
            </a:r>
          </a:p>
          <a:p>
            <a:endParaRPr lang="fr-GB" dirty="0"/>
          </a:p>
          <a:p>
            <a:endParaRPr lang="fr-GB" dirty="0"/>
          </a:p>
          <a:p>
            <a:r>
              <a:rPr lang="fr-GB" dirty="0"/>
              <a:t>On facts of Phoenix: appellants had lost at trial – substantial judgment against them; also had a worldwide freezing order against them; history of failing to disclose assets; and of failure to pay prior costs orders</a:t>
            </a:r>
          </a:p>
        </p:txBody>
      </p:sp>
      <p:sp>
        <p:nvSpPr>
          <p:cNvPr id="4" name="Espace réservé du numéro de diapositive 3"/>
          <p:cNvSpPr>
            <a:spLocks noGrp="1"/>
          </p:cNvSpPr>
          <p:nvPr>
            <p:ph type="sldNum" sz="quarter" idx="5"/>
          </p:nvPr>
        </p:nvSpPr>
        <p:spPr/>
        <p:txBody>
          <a:bodyPr/>
          <a:lstStyle/>
          <a:p>
            <a:fld id="{AB51204C-D869-44D5-9745-5D44540DAFDE}" type="slidenum">
              <a:rPr lang="en-GB" smtClean="0"/>
              <a:t>6</a:t>
            </a:fld>
            <a:endParaRPr lang="en-GB"/>
          </a:p>
        </p:txBody>
      </p:sp>
    </p:spTree>
    <p:extLst>
      <p:ext uri="{BB962C8B-B14F-4D97-AF65-F5344CB8AC3E}">
        <p14:creationId xmlns:p14="http://schemas.microsoft.com/office/powerpoint/2010/main" val="2037553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GB" i="1" u="sng" dirty="0"/>
              <a:t>Jones</a:t>
            </a:r>
            <a:endParaRPr lang="fr-GB" i="0" u="none" dirty="0"/>
          </a:p>
          <a:p>
            <a:r>
              <a:rPr lang="fr-GB" i="0" u="none" dirty="0"/>
              <a:t>Application to set aside judgment in which third party interested</a:t>
            </a:r>
          </a:p>
          <a:p>
            <a:r>
              <a:rPr lang="fr-GB" i="0" u="none" dirty="0"/>
              <a:t>Judgment awarding crypto wallet to C</a:t>
            </a:r>
          </a:p>
          <a:p>
            <a:r>
              <a:rPr lang="fr-GB" i="0" u="none" dirty="0"/>
              <a:t>T applied to set aside 2 years after; said C’s funds could not be traced to the wallet</a:t>
            </a:r>
          </a:p>
          <a:p>
            <a:r>
              <a:rPr lang="fr-GB" i="0" u="none" dirty="0"/>
              <a:t>C applied for security for costs</a:t>
            </a:r>
          </a:p>
          <a:p>
            <a:r>
              <a:rPr lang="fr-GB" i="0" u="none" dirty="0"/>
              <a:t>Question is whether CPR 25 available</a:t>
            </a:r>
          </a:p>
          <a:p>
            <a:r>
              <a:rPr lang="fr-GB" i="0" u="none" dirty="0"/>
              <a:t>Application was in existing proceedings – T could not be a claimant; C was not a defendant</a:t>
            </a:r>
          </a:p>
          <a:p>
            <a:endParaRPr lang="fr-GB" i="1" u="sng" dirty="0"/>
          </a:p>
          <a:p>
            <a:endParaRPr lang="fr-GB" i="1" u="sng" dirty="0"/>
          </a:p>
          <a:p>
            <a:r>
              <a:rPr lang="fr-GB" i="1" u="sng" dirty="0"/>
              <a:t>New Lottery Co </a:t>
            </a:r>
            <a:endParaRPr lang="fr-GB" dirty="0"/>
          </a:p>
          <a:p>
            <a:r>
              <a:rPr lang="fr-GB" dirty="0"/>
              <a:t>2 stage trial</a:t>
            </a:r>
          </a:p>
          <a:p>
            <a:r>
              <a:rPr lang="fr-GB" dirty="0"/>
              <a:t>1st stage: Autumn 2025. D’s costs £10 million.</a:t>
            </a:r>
          </a:p>
          <a:p>
            <a:r>
              <a:rPr lang="fr-GB" dirty="0"/>
              <a:t>D and T apply for SC, but T under r.3.1(2)(p)/inherent jurisdiction: to further the OO</a:t>
            </a:r>
          </a:p>
          <a:p>
            <a:r>
              <a:rPr lang="fr-GB" dirty="0"/>
              <a:t>Not relying on rules for conditional payment into court – just on normal security for costs criteria</a:t>
            </a:r>
          </a:p>
          <a:p>
            <a:r>
              <a:rPr lang="fr-GB" dirty="0"/>
              <a:t>Case law suggested the Court could, but these cases concerned lacunea in CPR 25, e.g hearing of application for permission to appeal where the appeal was to follow – i.e there was no extant « appeal » for the purposes of Part 25</a:t>
            </a:r>
          </a:p>
          <a:p>
            <a:r>
              <a:rPr lang="fr-GB" dirty="0"/>
              <a:t>Court rejects T’s application – possible to make order under 3.1 as a « payment into court » </a:t>
            </a:r>
            <a:r>
              <a:rPr lang="fr-GB" u="none" dirty="0"/>
              <a:t>if party flouting court procedures; otherwise, would be circumvention</a:t>
            </a:r>
            <a:r>
              <a:rPr lang="fr-GB" dirty="0"/>
              <a:t> of CPR 25</a:t>
            </a:r>
          </a:p>
          <a:p>
            <a:endParaRPr lang="fr-GB" dirty="0"/>
          </a:p>
          <a:p>
            <a:r>
              <a:rPr lang="fr-GB" dirty="0"/>
              <a:t>As to D’s application, it was accepted that C could on its own not pay a cost order </a:t>
            </a:r>
          </a:p>
          <a:p>
            <a:r>
              <a:rPr lang="fr-GB" dirty="0"/>
              <a:t>But C opposed on basis C part of a large commercial group and wholly owned subsidiary which was a  »purse » - which could easily realise assets</a:t>
            </a:r>
          </a:p>
          <a:p>
            <a:r>
              <a:rPr lang="fr-GB" dirty="0"/>
              <a:t>Court accepts C’s position. C was not at risk of being placed in liquidation. Also, there was no reason why the directors wouldn’t meet costs order: subsidiary not insolvent so directors could liquidate assets and transfer them to C.</a:t>
            </a:r>
          </a:p>
        </p:txBody>
      </p:sp>
      <p:sp>
        <p:nvSpPr>
          <p:cNvPr id="4" name="Espace réservé du numéro de diapositive 3"/>
          <p:cNvSpPr>
            <a:spLocks noGrp="1"/>
          </p:cNvSpPr>
          <p:nvPr>
            <p:ph type="sldNum" sz="quarter" idx="5"/>
          </p:nvPr>
        </p:nvSpPr>
        <p:spPr/>
        <p:txBody>
          <a:bodyPr/>
          <a:lstStyle/>
          <a:p>
            <a:fld id="{AB51204C-D869-44D5-9745-5D44540DAFDE}" type="slidenum">
              <a:rPr lang="en-GB" smtClean="0"/>
              <a:t>7</a:t>
            </a:fld>
            <a:endParaRPr lang="en-GB"/>
          </a:p>
        </p:txBody>
      </p:sp>
    </p:spTree>
    <p:extLst>
      <p:ext uri="{BB962C8B-B14F-4D97-AF65-F5344CB8AC3E}">
        <p14:creationId xmlns:p14="http://schemas.microsoft.com/office/powerpoint/2010/main" val="4145922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GB" i="1" u="sng" dirty="0"/>
              <a:t>Lloyds Developments Limited</a:t>
            </a:r>
            <a:endParaRPr lang="fr-GB" dirty="0"/>
          </a:p>
          <a:p>
            <a:r>
              <a:rPr lang="fr-GB" dirty="0"/>
              <a:t>ATE Policy contained anti avoidance provision for party’s own fraud – so could not be avoided if claimant was fraudulent in placing the policy</a:t>
            </a:r>
          </a:p>
          <a:p>
            <a:r>
              <a:rPr lang="fr-GB" dirty="0"/>
              <a:t>The provision was designed to foreclose the insurer avoiding the ATE policy on the basis that the claimant knew it had no legal case. Without the provision, D would be without costs protection.</a:t>
            </a:r>
          </a:p>
          <a:p>
            <a:r>
              <a:rPr lang="fr-GB" dirty="0"/>
              <a:t>Question for the court is: what if there is anti avoidance for party’s fraud, no anti avoidance for agent’s fraud.</a:t>
            </a:r>
          </a:p>
          <a:p>
            <a:r>
              <a:rPr lang="fr-GB" dirty="0"/>
              <a:t>C argued that extra language would be unnecessary because if the agent was fraudulent that would be imputed to C and would be caught.</a:t>
            </a:r>
          </a:p>
          <a:p>
            <a:r>
              <a:rPr lang="fr-GB" dirty="0"/>
              <a:t>Court rejected that and thought the ATE Policy was inadequate. There was a risk agent’s fraud wouldn’t be caught. It was not submitted that the extra wording could not be added. Further, there was no suggestion money could not be paid into court – ATE was not the only option, so D could insist on equivalent level of protection.</a:t>
            </a:r>
          </a:p>
          <a:p>
            <a:endParaRPr lang="fr-GB" dirty="0"/>
          </a:p>
          <a:p>
            <a:r>
              <a:rPr lang="fr-GB" i="1" u="sng" dirty="0"/>
              <a:t>Craft Development SCI </a:t>
            </a:r>
          </a:p>
          <a:p>
            <a:r>
              <a:rPr lang="fr-GB" i="0" u="none" dirty="0"/>
              <a:t>Claimant company argued claim would be stifled if security were ordered. Reverse situation: company trying to prove its insolvency.</a:t>
            </a:r>
          </a:p>
          <a:p>
            <a:r>
              <a:rPr lang="fr-GB" i="0" u="none" dirty="0"/>
              <a:t>Court explained burden on company to provide full and frank disclosure of financial circumstances.</a:t>
            </a:r>
          </a:p>
          <a:p>
            <a:r>
              <a:rPr lang="fr-GB" i="0" u="none" dirty="0"/>
              <a:t>Those circumstances include the finances of shareholders – in this case, a minority shareholder.</a:t>
            </a:r>
          </a:p>
          <a:p>
            <a:r>
              <a:rPr lang="fr-GB" i="0" u="none" dirty="0"/>
              <a:t>The shareholder was from Cameroon – bank statement contained £100s thousands of cash withdrawals.</a:t>
            </a:r>
          </a:p>
          <a:p>
            <a:r>
              <a:rPr lang="fr-GB" i="0" u="none" dirty="0"/>
              <a:t>Court not troubled by that – did not consider this amount significant in itself.</a:t>
            </a:r>
          </a:p>
          <a:p>
            <a:r>
              <a:rPr lang="fr-GB" i="0" u="none" dirty="0"/>
              <a:t>Court troubled by 2 things:</a:t>
            </a:r>
          </a:p>
          <a:p>
            <a:pPr marL="228600" indent="-228600">
              <a:buAutoNum type="arabicPeriod"/>
            </a:pPr>
            <a:r>
              <a:rPr lang="fr-GB" i="0" u="none" dirty="0"/>
              <a:t>There was no litigation funder. Meaning the shareholder had been paying for company costs himself.There was no explanation how he was able to pay the significant legal fees.</a:t>
            </a:r>
          </a:p>
          <a:p>
            <a:pPr marL="228600" indent="-228600">
              <a:buAutoNum type="arabicPeriod"/>
            </a:pPr>
            <a:r>
              <a:rPr lang="fr-GB" i="0" u="none" dirty="0"/>
              <a:t>The shareholder had not proved that he could not raise funds from associates. He had been able to raise funds from lenders before, but did not detail the reasons why this could no longer be done.</a:t>
            </a:r>
          </a:p>
        </p:txBody>
      </p:sp>
      <p:sp>
        <p:nvSpPr>
          <p:cNvPr id="4" name="Espace réservé du numéro de diapositive 3"/>
          <p:cNvSpPr>
            <a:spLocks noGrp="1"/>
          </p:cNvSpPr>
          <p:nvPr>
            <p:ph type="sldNum" sz="quarter" idx="5"/>
          </p:nvPr>
        </p:nvSpPr>
        <p:spPr/>
        <p:txBody>
          <a:bodyPr/>
          <a:lstStyle/>
          <a:p>
            <a:fld id="{AB51204C-D869-44D5-9745-5D44540DAFDE}" type="slidenum">
              <a:rPr lang="en-GB" smtClean="0"/>
              <a:t>8</a:t>
            </a:fld>
            <a:endParaRPr lang="en-GB"/>
          </a:p>
        </p:txBody>
      </p:sp>
    </p:spTree>
    <p:extLst>
      <p:ext uri="{BB962C8B-B14F-4D97-AF65-F5344CB8AC3E}">
        <p14:creationId xmlns:p14="http://schemas.microsoft.com/office/powerpoint/2010/main" val="1136424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GB" dirty="0"/>
              <a:t>C transferred £11m funds to D law firm for purchase of ship </a:t>
            </a:r>
          </a:p>
          <a:p>
            <a:r>
              <a:rPr lang="fr-GB" dirty="0"/>
              <a:t>Funds placed by law firm in Barclays client account in its name</a:t>
            </a:r>
          </a:p>
          <a:p>
            <a:r>
              <a:rPr lang="fr-GB" dirty="0"/>
              <a:t>C then was subject to US sanctions; could not get funds back</a:t>
            </a:r>
          </a:p>
          <a:p>
            <a:r>
              <a:rPr lang="fr-GB" dirty="0"/>
              <a:t>D does not release funds back to C; Barclays also refuses to returns funds</a:t>
            </a:r>
          </a:p>
          <a:p>
            <a:r>
              <a:rPr lang="fr-GB" dirty="0"/>
              <a:t>C claims against D breach of contract in not repaying; D applies for security for costs of £6 million</a:t>
            </a:r>
          </a:p>
          <a:p>
            <a:r>
              <a:rPr lang="fr-GB" dirty="0"/>
              <a:t>Question: does the fact of C’s funds are in Barclays account mean it could pay any costs liability?</a:t>
            </a:r>
          </a:p>
          <a:p>
            <a:r>
              <a:rPr lang="fr-GB" dirty="0"/>
              <a:t>C says yes; even though Barclays would not transfer the funds, C could simply  »redesignate » the funds as D’s.</a:t>
            </a:r>
          </a:p>
          <a:p>
            <a:r>
              <a:rPr lang="fr-GB" dirty="0"/>
              <a:t>Court rejected that as payment required the ability to use funds immediately, which would not occur.</a:t>
            </a:r>
          </a:p>
          <a:p>
            <a:r>
              <a:rPr lang="fr-GB" dirty="0"/>
              <a:t>So there was a risk of non-payment.</a:t>
            </a:r>
          </a:p>
          <a:p>
            <a:r>
              <a:rPr lang="fr-GB" dirty="0"/>
              <a:t>However, Court declined to order security as it was satisfied Barclays would be able to transfer the funds to D pursuant to a costs order</a:t>
            </a:r>
          </a:p>
          <a:p>
            <a:r>
              <a:rPr lang="fr-GB" dirty="0"/>
              <a:t>Key to that was the fact that the sanctions against C were US sanctions and ought not to have extra territorial application against the fund</a:t>
            </a:r>
          </a:p>
          <a:p>
            <a:r>
              <a:rPr lang="fr-GB" dirty="0"/>
              <a:t>Technically, Barclays would be required to abide by a court order (third party debt order) in favour of D rather than US sanctions</a:t>
            </a:r>
          </a:p>
        </p:txBody>
      </p:sp>
      <p:sp>
        <p:nvSpPr>
          <p:cNvPr id="4" name="Espace réservé du numéro de diapositive 3"/>
          <p:cNvSpPr>
            <a:spLocks noGrp="1"/>
          </p:cNvSpPr>
          <p:nvPr>
            <p:ph type="sldNum" sz="quarter" idx="5"/>
          </p:nvPr>
        </p:nvSpPr>
        <p:spPr/>
        <p:txBody>
          <a:bodyPr/>
          <a:lstStyle/>
          <a:p>
            <a:fld id="{AB51204C-D869-44D5-9745-5D44540DAFDE}" type="slidenum">
              <a:rPr lang="en-GB" smtClean="0"/>
              <a:t>9</a:t>
            </a:fld>
            <a:endParaRPr lang="en-GB"/>
          </a:p>
        </p:txBody>
      </p:sp>
    </p:spTree>
    <p:extLst>
      <p:ext uri="{BB962C8B-B14F-4D97-AF65-F5344CB8AC3E}">
        <p14:creationId xmlns:p14="http://schemas.microsoft.com/office/powerpoint/2010/main" val="14917798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27F23128-3DE4-DE72-BE0F-12A015D52038}"/>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40874" y="1767686"/>
            <a:ext cx="6482763" cy="2387600"/>
          </a:xfrm>
        </p:spPr>
        <p:txBody>
          <a:bodyPr anchor="ctr"/>
          <a:lstStyle>
            <a:lvl1pPr algn="ctr">
              <a:defRPr sz="6000">
                <a:latin typeface="Calibri" panose="020F0502020204030204" pitchFamily="34" charset="0"/>
                <a:ea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40874" y="4155287"/>
            <a:ext cx="6482763" cy="485868"/>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Date Placeholder 3"/>
          <p:cNvSpPr>
            <a:spLocks noGrp="1"/>
          </p:cNvSpPr>
          <p:nvPr>
            <p:ph type="dt" sz="half" idx="10"/>
          </p:nvPr>
        </p:nvSpPr>
        <p:spPr>
          <a:xfrm>
            <a:off x="2010655" y="4652418"/>
            <a:ext cx="2743200" cy="365125"/>
          </a:xfrm>
          <a:prstGeom prst="rect">
            <a:avLst/>
          </a:prstGeom>
        </p:spPr>
        <p:txBody>
          <a:bodyPr/>
          <a:lstStyle>
            <a:lvl1pPr algn="ctr">
              <a:defRPr>
                <a:latin typeface="Open Sans" panose="020B0606030504020204" pitchFamily="34" charset="0"/>
                <a:ea typeface="Open Sans" panose="020B0606030504020204" pitchFamily="34" charset="0"/>
                <a:cs typeface="Open Sans" panose="020B0606030504020204" pitchFamily="34" charset="0"/>
              </a:defRPr>
            </a:lvl1pPr>
          </a:lstStyle>
          <a:p>
            <a:fld id="{A7ED5054-075D-48AB-B353-D061F60C3E42}" type="datetimeFigureOut">
              <a:rPr lang="en-GB" smtClean="0"/>
              <a:pPr/>
              <a:t>15/10/2025</a:t>
            </a:fld>
            <a:endParaRPr lang="en-GB" dirty="0"/>
          </a:p>
        </p:txBody>
      </p:sp>
    </p:spTree>
    <p:extLst>
      <p:ext uri="{BB962C8B-B14F-4D97-AF65-F5344CB8AC3E}">
        <p14:creationId xmlns:p14="http://schemas.microsoft.com/office/powerpoint/2010/main" val="9888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73BFB3D1-B0D6-38CA-D43D-BA356D5178C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175675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D903944D-4E87-D6C7-8EA3-51189A6B37C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89354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8E5FED35-FACF-F661-2BD1-9216D2D2CA8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4467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EB5B6CC2-9F9C-6DBC-5EF7-FA1A2D1A1CDE}"/>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93753" y="1540690"/>
            <a:ext cx="5031068" cy="2852737"/>
          </a:xfrm>
        </p:spPr>
        <p:txBody>
          <a:bodyPr anchor="ctr"/>
          <a:lstStyle>
            <a:lvl1pPr algn="ct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493753" y="4393428"/>
            <a:ext cx="5031068" cy="793296"/>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4" name="Date Placeholder 3"/>
          <p:cNvSpPr>
            <a:spLocks noGrp="1"/>
          </p:cNvSpPr>
          <p:nvPr>
            <p:ph type="dt" sz="half" idx="10"/>
          </p:nvPr>
        </p:nvSpPr>
        <p:spPr>
          <a:xfrm>
            <a:off x="1637687" y="5186724"/>
            <a:ext cx="2743200" cy="365125"/>
          </a:xfrm>
          <a:prstGeom prst="rect">
            <a:avLst/>
          </a:prstGeom>
        </p:spPr>
        <p:txBody>
          <a:bodyPr/>
          <a:lstStyle>
            <a:lvl1pPr algn="ctr">
              <a:defRPr/>
            </a:lvl1pPr>
          </a:lstStyle>
          <a:p>
            <a:fld id="{A7ED5054-075D-48AB-B353-D061F60C3E42}" type="datetimeFigureOut">
              <a:rPr lang="en-GB" smtClean="0"/>
              <a:pPr/>
              <a:t>15/10/2025</a:t>
            </a:fld>
            <a:endParaRPr lang="en-GB" dirty="0"/>
          </a:p>
        </p:txBody>
      </p:sp>
    </p:spTree>
    <p:extLst>
      <p:ext uri="{BB962C8B-B14F-4D97-AF65-F5344CB8AC3E}">
        <p14:creationId xmlns:p14="http://schemas.microsoft.com/office/powerpoint/2010/main" val="81745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FA62C25-2418-83BA-BC05-0CD23C07BCC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5134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screen shot of a computer&#10;&#10;Description automatically generated">
            <a:extLst>
              <a:ext uri="{FF2B5EF4-FFF2-40B4-BE49-F238E27FC236}">
                <a16:creationId xmlns:a16="http://schemas.microsoft.com/office/drawing/2014/main" id="{D86CE7B9-F5BA-9DA7-C80D-E32B2DEE665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5980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81BB5B7-0015-5811-A64A-27F499B1A36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987627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screen shot of a computer&#10;&#10;Description automatically generated">
            <a:extLst>
              <a:ext uri="{FF2B5EF4-FFF2-40B4-BE49-F238E27FC236}">
                <a16:creationId xmlns:a16="http://schemas.microsoft.com/office/drawing/2014/main" id="{AC6FCE69-42FE-A582-BF2D-9D983CE3A20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descr="Qr code with text on it&#10;&#10;AI-generated content may be incorrect.">
            <a:extLst>
              <a:ext uri="{FF2B5EF4-FFF2-40B4-BE49-F238E27FC236}">
                <a16:creationId xmlns:a16="http://schemas.microsoft.com/office/drawing/2014/main" id="{5F797405-E604-2729-6DC8-B276378FE4F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5310" y="4651304"/>
            <a:ext cx="3373514" cy="2073974"/>
          </a:xfrm>
          <a:prstGeom prst="rect">
            <a:avLst/>
          </a:prstGeom>
        </p:spPr>
      </p:pic>
    </p:spTree>
    <p:extLst>
      <p:ext uri="{BB962C8B-B14F-4D97-AF65-F5344CB8AC3E}">
        <p14:creationId xmlns:p14="http://schemas.microsoft.com/office/powerpoint/2010/main" val="27927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622DECEC-9D77-5622-57CF-2D5525F884B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967427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40DA38C1-1002-A3EA-D9F9-218763F8B9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0217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A screen shot of a computer&#10;&#10;Description automatically generated">
            <a:extLst>
              <a:ext uri="{FF2B5EF4-FFF2-40B4-BE49-F238E27FC236}">
                <a16:creationId xmlns:a16="http://schemas.microsoft.com/office/drawing/2014/main" id="{7BD5D694-DDFE-BFB6-79F8-0F4FA724CAF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4076746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8CE71-6800-2DE8-1F72-E2F6D253FF1F}"/>
              </a:ext>
            </a:extLst>
          </p:cNvPr>
          <p:cNvSpPr>
            <a:spLocks noGrp="1"/>
          </p:cNvSpPr>
          <p:nvPr>
            <p:ph type="ctrTitle"/>
          </p:nvPr>
        </p:nvSpPr>
        <p:spPr/>
        <p:txBody>
          <a:bodyPr>
            <a:normAutofit/>
          </a:bodyPr>
          <a:lstStyle/>
          <a:p>
            <a:r>
              <a:rPr lang="en-GB" sz="7200" dirty="0"/>
              <a:t>Security for Costs</a:t>
            </a:r>
          </a:p>
        </p:txBody>
      </p:sp>
      <p:sp>
        <p:nvSpPr>
          <p:cNvPr id="3" name="Subtitle 2">
            <a:extLst>
              <a:ext uri="{FF2B5EF4-FFF2-40B4-BE49-F238E27FC236}">
                <a16:creationId xmlns:a16="http://schemas.microsoft.com/office/drawing/2014/main" id="{ACD94A62-A5C7-C88E-1186-9EAB905A3AD3}"/>
              </a:ext>
            </a:extLst>
          </p:cNvPr>
          <p:cNvSpPr>
            <a:spLocks noGrp="1"/>
          </p:cNvSpPr>
          <p:nvPr>
            <p:ph type="subTitle" idx="1"/>
          </p:nvPr>
        </p:nvSpPr>
        <p:spPr>
          <a:xfrm>
            <a:off x="0" y="6179309"/>
            <a:ext cx="6482763" cy="485868"/>
          </a:xfrm>
        </p:spPr>
        <p:txBody>
          <a:bodyPr/>
          <a:lstStyle/>
          <a:p>
            <a:r>
              <a:rPr lang="en-GB" dirty="0"/>
              <a:t>Jack Brett</a:t>
            </a:r>
          </a:p>
        </p:txBody>
      </p:sp>
    </p:spTree>
    <p:extLst>
      <p:ext uri="{BB962C8B-B14F-4D97-AF65-F5344CB8AC3E}">
        <p14:creationId xmlns:p14="http://schemas.microsoft.com/office/powerpoint/2010/main" val="16330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B531B74B-1922-322C-0E98-A869B33426C3}"/>
              </a:ext>
            </a:extLst>
          </p:cNvPr>
          <p:cNvSpPr txBox="1">
            <a:spLocks/>
          </p:cNvSpPr>
          <p:nvPr/>
        </p:nvSpPr>
        <p:spPr>
          <a:xfrm>
            <a:off x="3221831" y="2914650"/>
            <a:ext cx="6977062" cy="43862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Thank you for your attention</a:t>
            </a:r>
          </a:p>
          <a:p>
            <a:pPr marL="0" indent="0">
              <a:buFont typeface="Arial" panose="020B0604020202020204" pitchFamily="34" charset="0"/>
              <a:buNone/>
            </a:pPr>
            <a:endParaRPr lang="en-GB" i="1" dirty="0"/>
          </a:p>
          <a:p>
            <a:pPr marL="0" indent="0">
              <a:buFont typeface="Arial" panose="020B0604020202020204" pitchFamily="34" charset="0"/>
              <a:buNone/>
            </a:pPr>
            <a:endParaRPr lang="en-GB" i="1" dirty="0"/>
          </a:p>
        </p:txBody>
      </p:sp>
    </p:spTree>
    <p:extLst>
      <p:ext uri="{BB962C8B-B14F-4D97-AF65-F5344CB8AC3E}">
        <p14:creationId xmlns:p14="http://schemas.microsoft.com/office/powerpoint/2010/main" val="39258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1507-2155-B639-6000-074A0BE4C297}"/>
              </a:ext>
            </a:extLst>
          </p:cNvPr>
          <p:cNvSpPr>
            <a:spLocks noGrp="1"/>
          </p:cNvSpPr>
          <p:nvPr>
            <p:ph type="title"/>
          </p:nvPr>
        </p:nvSpPr>
        <p:spPr/>
        <p:txBody>
          <a:bodyPr/>
          <a:lstStyle/>
          <a:p>
            <a:r>
              <a:rPr lang="en-GB" dirty="0"/>
              <a:t>Basic Principles</a:t>
            </a:r>
          </a:p>
        </p:txBody>
      </p:sp>
      <p:sp>
        <p:nvSpPr>
          <p:cNvPr id="3" name="Content Placeholder 2">
            <a:extLst>
              <a:ext uri="{FF2B5EF4-FFF2-40B4-BE49-F238E27FC236}">
                <a16:creationId xmlns:a16="http://schemas.microsoft.com/office/drawing/2014/main" id="{FE1BC27A-9AFF-9AAC-DE69-7AC04CFF2DD2}"/>
              </a:ext>
            </a:extLst>
          </p:cNvPr>
          <p:cNvSpPr>
            <a:spLocks noGrp="1"/>
          </p:cNvSpPr>
          <p:nvPr>
            <p:ph idx="1"/>
          </p:nvPr>
        </p:nvSpPr>
        <p:spPr/>
        <p:txBody>
          <a:bodyPr>
            <a:normAutofit/>
          </a:bodyPr>
          <a:lstStyle/>
          <a:p>
            <a:pPr marL="0" indent="0">
              <a:buNone/>
            </a:pPr>
            <a:r>
              <a:rPr lang="en-GB" u="sng" dirty="0"/>
              <a:t>Rule 25.27</a:t>
            </a:r>
          </a:p>
          <a:p>
            <a:pPr marL="0" indent="0">
              <a:buNone/>
            </a:pPr>
            <a:r>
              <a:rPr lang="en-GB" dirty="0"/>
              <a:t> </a:t>
            </a:r>
          </a:p>
          <a:p>
            <a:r>
              <a:rPr lang="en-GB" dirty="0"/>
              <a:t>Just in all the circumstances</a:t>
            </a:r>
          </a:p>
          <a:p>
            <a:endParaRPr lang="en-GB" dirty="0"/>
          </a:p>
          <a:p>
            <a:r>
              <a:rPr lang="en-GB" dirty="0"/>
              <a:t>Conditions</a:t>
            </a:r>
          </a:p>
        </p:txBody>
      </p:sp>
    </p:spTree>
    <p:extLst>
      <p:ext uri="{BB962C8B-B14F-4D97-AF65-F5344CB8AC3E}">
        <p14:creationId xmlns:p14="http://schemas.microsoft.com/office/powerpoint/2010/main" val="119446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66393-9C10-C3F1-28F4-A62FB4482B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24B88-8B12-028A-EA7A-82492A497AFB}"/>
              </a:ext>
            </a:extLst>
          </p:cNvPr>
          <p:cNvSpPr>
            <a:spLocks noGrp="1"/>
          </p:cNvSpPr>
          <p:nvPr>
            <p:ph type="title"/>
          </p:nvPr>
        </p:nvSpPr>
        <p:spPr/>
        <p:txBody>
          <a:bodyPr/>
          <a:lstStyle/>
          <a:p>
            <a:r>
              <a:rPr lang="en-GB" dirty="0"/>
              <a:t>Common Bars</a:t>
            </a:r>
          </a:p>
        </p:txBody>
      </p:sp>
      <p:sp>
        <p:nvSpPr>
          <p:cNvPr id="3" name="Content Placeholder 2">
            <a:extLst>
              <a:ext uri="{FF2B5EF4-FFF2-40B4-BE49-F238E27FC236}">
                <a16:creationId xmlns:a16="http://schemas.microsoft.com/office/drawing/2014/main" id="{F63A5061-AAF9-6F1C-12CF-B953D327FDE8}"/>
              </a:ext>
            </a:extLst>
          </p:cNvPr>
          <p:cNvSpPr>
            <a:spLocks noGrp="1"/>
          </p:cNvSpPr>
          <p:nvPr>
            <p:ph idx="1"/>
          </p:nvPr>
        </p:nvSpPr>
        <p:spPr>
          <a:xfrm>
            <a:off x="838200" y="1398020"/>
            <a:ext cx="10515600" cy="4351338"/>
          </a:xfrm>
        </p:spPr>
        <p:txBody>
          <a:bodyPr>
            <a:normAutofit fontScale="92500" lnSpcReduction="20000"/>
          </a:bodyPr>
          <a:lstStyle/>
          <a:p>
            <a:pPr marL="0" indent="0">
              <a:buNone/>
            </a:pPr>
            <a:r>
              <a:rPr lang="en-GB" dirty="0"/>
              <a:t> </a:t>
            </a:r>
          </a:p>
          <a:p>
            <a:r>
              <a:rPr lang="en-GB" dirty="0"/>
              <a:t>Stifling</a:t>
            </a:r>
          </a:p>
          <a:p>
            <a:endParaRPr lang="en-GB" dirty="0"/>
          </a:p>
          <a:p>
            <a:r>
              <a:rPr lang="en-GB" i="1" u="sng" dirty="0"/>
              <a:t>Crabtree</a:t>
            </a:r>
            <a:r>
              <a:rPr lang="en-GB" dirty="0"/>
              <a:t> principle</a:t>
            </a:r>
          </a:p>
          <a:p>
            <a:endParaRPr lang="en-GB" dirty="0"/>
          </a:p>
          <a:p>
            <a:r>
              <a:rPr lang="en-GB" dirty="0"/>
              <a:t>Trustee in bankruptcy, but </a:t>
            </a:r>
            <a:r>
              <a:rPr lang="en-GB" i="1" u="sng" dirty="0"/>
              <a:t>Kireeva v </a:t>
            </a:r>
            <a:r>
              <a:rPr lang="en-GB" i="1" u="sng" dirty="0" err="1"/>
              <a:t>Bedzhamov</a:t>
            </a:r>
            <a:r>
              <a:rPr lang="en-GB" dirty="0"/>
              <a:t> [2022] EWHC 1047 (Ch)</a:t>
            </a:r>
          </a:p>
          <a:p>
            <a:endParaRPr lang="en-GB" dirty="0"/>
          </a:p>
          <a:p>
            <a:r>
              <a:rPr lang="en-GB" dirty="0"/>
              <a:t>“</a:t>
            </a:r>
            <a:r>
              <a:rPr lang="en-GB" i="1" dirty="0"/>
              <a:t>Very high</a:t>
            </a:r>
            <a:r>
              <a:rPr lang="en-GB" dirty="0"/>
              <a:t>” probability of success</a:t>
            </a:r>
          </a:p>
          <a:p>
            <a:endParaRPr lang="en-GB" dirty="0"/>
          </a:p>
          <a:p>
            <a:r>
              <a:rPr lang="en-GB" dirty="0"/>
              <a:t>Lateness</a:t>
            </a:r>
          </a:p>
          <a:p>
            <a:endParaRPr lang="en-GB" dirty="0"/>
          </a:p>
        </p:txBody>
      </p:sp>
    </p:spTree>
    <p:extLst>
      <p:ext uri="{BB962C8B-B14F-4D97-AF65-F5344CB8AC3E}">
        <p14:creationId xmlns:p14="http://schemas.microsoft.com/office/powerpoint/2010/main" val="2297854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93203-DA1E-52AF-1B0E-A6A9FD4F0F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816E10-339D-849C-5166-A22366C80CEA}"/>
              </a:ext>
            </a:extLst>
          </p:cNvPr>
          <p:cNvSpPr>
            <a:spLocks noGrp="1"/>
          </p:cNvSpPr>
          <p:nvPr>
            <p:ph type="title"/>
          </p:nvPr>
        </p:nvSpPr>
        <p:spPr/>
        <p:txBody>
          <a:bodyPr/>
          <a:lstStyle/>
          <a:p>
            <a:r>
              <a:rPr lang="en-GB" dirty="0"/>
              <a:t>Commercial Court Guide</a:t>
            </a:r>
          </a:p>
        </p:txBody>
      </p:sp>
      <p:sp>
        <p:nvSpPr>
          <p:cNvPr id="3" name="Content Placeholder 2">
            <a:extLst>
              <a:ext uri="{FF2B5EF4-FFF2-40B4-BE49-F238E27FC236}">
                <a16:creationId xmlns:a16="http://schemas.microsoft.com/office/drawing/2014/main" id="{5896819A-2C8B-713A-E732-9DD2ACB2868E}"/>
              </a:ext>
            </a:extLst>
          </p:cNvPr>
          <p:cNvSpPr>
            <a:spLocks noGrp="1"/>
          </p:cNvSpPr>
          <p:nvPr>
            <p:ph idx="1"/>
          </p:nvPr>
        </p:nvSpPr>
        <p:spPr>
          <a:xfrm>
            <a:off x="359227" y="2005465"/>
            <a:ext cx="11385098" cy="3995285"/>
          </a:xfrm>
        </p:spPr>
        <p:txBody>
          <a:bodyPr>
            <a:normAutofit lnSpcReduction="10000"/>
          </a:bodyPr>
          <a:lstStyle/>
          <a:p>
            <a:r>
              <a:rPr lang="en-GB" dirty="0"/>
              <a:t>Timing: no later than the first CCMC (Appendix 10 para 1)</a:t>
            </a:r>
          </a:p>
          <a:p>
            <a:pPr lvl="1"/>
            <a:endParaRPr lang="fr-FR" dirty="0"/>
          </a:p>
          <a:p>
            <a:pPr lvl="1"/>
            <a:r>
              <a:rPr lang="fr-FR" dirty="0"/>
              <a:t>But </a:t>
            </a:r>
            <a:r>
              <a:rPr lang="fr-FR" dirty="0" err="1"/>
              <a:t>ought</a:t>
            </a:r>
            <a:r>
              <a:rPr lang="fr-FR" dirty="0"/>
              <a:t> to </a:t>
            </a:r>
            <a:r>
              <a:rPr lang="fr-FR" dirty="0" err="1"/>
              <a:t>be</a:t>
            </a:r>
            <a:r>
              <a:rPr lang="fr-FR" dirty="0"/>
              <a:t> made as </a:t>
            </a:r>
            <a:r>
              <a:rPr lang="fr-FR" dirty="0" err="1"/>
              <a:t>soon</a:t>
            </a:r>
            <a:r>
              <a:rPr lang="fr-FR" dirty="0"/>
              <a:t> as relevant </a:t>
            </a:r>
            <a:r>
              <a:rPr lang="fr-FR" dirty="0" err="1"/>
              <a:t>facts</a:t>
            </a:r>
            <a:r>
              <a:rPr lang="fr-FR" dirty="0"/>
              <a:t> </a:t>
            </a:r>
            <a:r>
              <a:rPr lang="fr-FR" dirty="0" err="1"/>
              <a:t>known</a:t>
            </a:r>
            <a:r>
              <a:rPr lang="fr-FR" dirty="0"/>
              <a:t>: </a:t>
            </a:r>
            <a:r>
              <a:rPr lang="fr-FR" i="1" u="sng" dirty="0"/>
              <a:t>Alta Trading UK Ltd v </a:t>
            </a:r>
            <a:r>
              <a:rPr lang="fr-FR" i="1" u="sng" dirty="0" err="1"/>
              <a:t>Bosworth</a:t>
            </a:r>
            <a:r>
              <a:rPr lang="fr-FR" i="1" u="sng" dirty="0"/>
              <a:t> [2025] EWHC 1097 </a:t>
            </a:r>
            <a:r>
              <a:rPr lang="fr-FR" dirty="0"/>
              <a:t>at [78]</a:t>
            </a:r>
            <a:endParaRPr lang="en-GB" dirty="0"/>
          </a:p>
          <a:p>
            <a:endParaRPr lang="en-GB" dirty="0"/>
          </a:p>
          <a:p>
            <a:r>
              <a:rPr lang="en-GB" dirty="0"/>
              <a:t>Investigation of merits “strongly discouraged”</a:t>
            </a:r>
          </a:p>
          <a:p>
            <a:endParaRPr lang="en-GB" dirty="0"/>
          </a:p>
          <a:p>
            <a:r>
              <a:rPr lang="en-GB" dirty="0"/>
              <a:t>No stay pending provision of security; liberty to apply if default</a:t>
            </a:r>
          </a:p>
          <a:p>
            <a:pPr marL="0" indent="0">
              <a:buNone/>
            </a:pPr>
            <a:r>
              <a:rPr lang="fr-GB" dirty="0"/>
              <a:t>e.</a:t>
            </a:r>
            <a:r>
              <a:rPr lang="fr-FR" dirty="0"/>
              <a:t>g </a:t>
            </a:r>
            <a:r>
              <a:rPr lang="fr-GB" i="1" u="sng" dirty="0"/>
              <a:t>Giaquinto v ITI Capital Ltd</a:t>
            </a:r>
            <a:r>
              <a:rPr lang="fr-GB" dirty="0"/>
              <a:t> [2023] EWHC 2467 (KB)</a:t>
            </a:r>
          </a:p>
          <a:p>
            <a:pPr marL="0" indent="0">
              <a:buNone/>
            </a:pPr>
            <a:endParaRPr lang="en-GB" dirty="0"/>
          </a:p>
          <a:p>
            <a:endParaRPr lang="en-GB" dirty="0"/>
          </a:p>
          <a:p>
            <a:pPr marL="0" indent="0">
              <a:buNone/>
            </a:pPr>
            <a:endParaRPr lang="en-GB" dirty="0"/>
          </a:p>
        </p:txBody>
      </p:sp>
    </p:spTree>
    <p:extLst>
      <p:ext uri="{BB962C8B-B14F-4D97-AF65-F5344CB8AC3E}">
        <p14:creationId xmlns:p14="http://schemas.microsoft.com/office/powerpoint/2010/main" val="2886392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BC056-C6F3-7BFB-C0CC-4758992C9C0B}"/>
              </a:ext>
            </a:extLst>
          </p:cNvPr>
          <p:cNvSpPr>
            <a:spLocks noGrp="1"/>
          </p:cNvSpPr>
          <p:nvPr>
            <p:ph type="title"/>
          </p:nvPr>
        </p:nvSpPr>
        <p:spPr/>
        <p:txBody>
          <a:bodyPr/>
          <a:lstStyle/>
          <a:p>
            <a:r>
              <a:rPr lang="en-GB" dirty="0"/>
              <a:t>April 2025 CPR Amendments</a:t>
            </a:r>
          </a:p>
        </p:txBody>
      </p:sp>
      <p:sp>
        <p:nvSpPr>
          <p:cNvPr id="3" name="Content Placeholder 2">
            <a:extLst>
              <a:ext uri="{FF2B5EF4-FFF2-40B4-BE49-F238E27FC236}">
                <a16:creationId xmlns:a16="http://schemas.microsoft.com/office/drawing/2014/main" id="{9C7FF9D5-1841-EB88-B202-A465A84AEE32}"/>
              </a:ext>
            </a:extLst>
          </p:cNvPr>
          <p:cNvSpPr>
            <a:spLocks noGrp="1"/>
          </p:cNvSpPr>
          <p:nvPr>
            <p:ph idx="1"/>
          </p:nvPr>
        </p:nvSpPr>
        <p:spPr>
          <a:xfrm>
            <a:off x="637784" y="1690688"/>
            <a:ext cx="10515600" cy="4351338"/>
          </a:xfrm>
        </p:spPr>
        <p:txBody>
          <a:bodyPr/>
          <a:lstStyle/>
          <a:p>
            <a:pPr marL="0" indent="0">
              <a:buNone/>
            </a:pPr>
            <a:endParaRPr lang="en-GB" i="1" strike="sngStrike" dirty="0"/>
          </a:p>
          <a:p>
            <a:pPr marL="0" indent="0">
              <a:buNone/>
            </a:pPr>
            <a:r>
              <a:rPr lang="fr-GB" i="1" u="sng" dirty="0"/>
              <a:t>Qatar Investment and Projects Development Holding Co v Phoenix Ancient Art SA </a:t>
            </a:r>
            <a:r>
              <a:rPr lang="fr-GB" dirty="0"/>
              <a:t>[2025] EWCA Civ 1300</a:t>
            </a:r>
          </a:p>
          <a:p>
            <a:pPr marL="0" indent="0">
              <a:buNone/>
            </a:pPr>
            <a:endParaRPr lang="en-GB" i="1" dirty="0"/>
          </a:p>
          <a:p>
            <a:pPr marL="0" indent="0">
              <a:buNone/>
            </a:pPr>
            <a:r>
              <a:rPr lang="en-GB" dirty="0"/>
              <a:t>New Part 25 applies from 6 April 2025 irrespective of when the claim was issued</a:t>
            </a:r>
          </a:p>
        </p:txBody>
      </p:sp>
    </p:spTree>
    <p:extLst>
      <p:ext uri="{BB962C8B-B14F-4D97-AF65-F5344CB8AC3E}">
        <p14:creationId xmlns:p14="http://schemas.microsoft.com/office/powerpoint/2010/main" val="3551027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5D15D-282F-7594-47BB-6F07B8CEA7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EA99AA-2D6D-1456-89F7-E02CBFAA12F5}"/>
              </a:ext>
            </a:extLst>
          </p:cNvPr>
          <p:cNvSpPr>
            <a:spLocks noGrp="1"/>
          </p:cNvSpPr>
          <p:nvPr>
            <p:ph type="title"/>
          </p:nvPr>
        </p:nvSpPr>
        <p:spPr/>
        <p:txBody>
          <a:bodyPr/>
          <a:lstStyle/>
          <a:p>
            <a:r>
              <a:rPr lang="en-GB" dirty="0"/>
              <a:t>April 2025 CPR Amendments</a:t>
            </a:r>
          </a:p>
        </p:txBody>
      </p:sp>
      <p:sp>
        <p:nvSpPr>
          <p:cNvPr id="3" name="Content Placeholder 2">
            <a:extLst>
              <a:ext uri="{FF2B5EF4-FFF2-40B4-BE49-F238E27FC236}">
                <a16:creationId xmlns:a16="http://schemas.microsoft.com/office/drawing/2014/main" id="{4F3CE8C9-F42E-D5BF-9DBA-82BD13F8DF25}"/>
              </a:ext>
            </a:extLst>
          </p:cNvPr>
          <p:cNvSpPr>
            <a:spLocks noGrp="1"/>
          </p:cNvSpPr>
          <p:nvPr>
            <p:ph idx="1"/>
          </p:nvPr>
        </p:nvSpPr>
        <p:spPr/>
        <p:txBody>
          <a:bodyPr/>
          <a:lstStyle/>
          <a:p>
            <a:pPr marL="0" indent="0">
              <a:buNone/>
            </a:pPr>
            <a:endParaRPr lang="en-GB" i="1" strike="sngStrike" dirty="0"/>
          </a:p>
          <a:p>
            <a:pPr marL="0" indent="0">
              <a:buNone/>
            </a:pPr>
            <a:endParaRPr lang="en-GB" i="1" dirty="0"/>
          </a:p>
          <a:p>
            <a:pPr marL="0" indent="0">
              <a:buNone/>
            </a:pPr>
            <a:endParaRPr lang="en-GB" i="1" dirty="0"/>
          </a:p>
        </p:txBody>
      </p:sp>
      <p:sp>
        <p:nvSpPr>
          <p:cNvPr id="4" name="Content Placeholder 2">
            <a:extLst>
              <a:ext uri="{FF2B5EF4-FFF2-40B4-BE49-F238E27FC236}">
                <a16:creationId xmlns:a16="http://schemas.microsoft.com/office/drawing/2014/main" id="{D8D6BA6C-2D1E-1FB4-5D5A-A06617EF3D8D}"/>
              </a:ext>
            </a:extLst>
          </p:cNvPr>
          <p:cNvSpPr txBox="1">
            <a:spLocks/>
          </p:cNvSpPr>
          <p:nvPr/>
        </p:nvSpPr>
        <p:spPr>
          <a:xfrm>
            <a:off x="6858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Residence out of jurisdiction:</a:t>
            </a:r>
          </a:p>
          <a:p>
            <a:endParaRPr lang="en-GB" dirty="0"/>
          </a:p>
          <a:p>
            <a:pPr marL="457200" lvl="1" indent="0">
              <a:buFont typeface="Arial" panose="020B0604020202020204" pitchFamily="34" charset="0"/>
              <a:buNone/>
            </a:pPr>
            <a:r>
              <a:rPr lang="en-GB" i="1" dirty="0"/>
              <a:t>The claimant is -</a:t>
            </a:r>
          </a:p>
          <a:p>
            <a:pPr marL="1428750" lvl="2" indent="-514350">
              <a:buFont typeface="Arial" panose="020B0604020202020204" pitchFamily="34" charset="0"/>
              <a:buAutoNum type="romanLcParenBoth"/>
            </a:pPr>
            <a:r>
              <a:rPr lang="en-GB" i="1" dirty="0"/>
              <a:t>Resident out of the jurisdiction;</a:t>
            </a:r>
          </a:p>
          <a:p>
            <a:pPr marL="1428750" lvl="2" indent="-514350">
              <a:buFont typeface="Arial" panose="020B0604020202020204" pitchFamily="34" charset="0"/>
              <a:buAutoNum type="romanLcParenBoth"/>
            </a:pPr>
            <a:r>
              <a:rPr lang="en-GB" i="1" strike="sngStrike" dirty="0"/>
              <a:t>But not resident in a State bound by the 2005 Hague Convention</a:t>
            </a:r>
          </a:p>
          <a:p>
            <a:pPr marL="1428750" lvl="2" indent="-514350">
              <a:buFont typeface="Arial" panose="020B0604020202020204" pitchFamily="34" charset="0"/>
              <a:buAutoNum type="romanLcParenBoth"/>
            </a:pPr>
            <a:endParaRPr lang="en-GB" i="1" dirty="0"/>
          </a:p>
          <a:p>
            <a:pPr marL="0" indent="0">
              <a:buFont typeface="Arial" panose="020B0604020202020204" pitchFamily="34" charset="0"/>
              <a:buNone/>
            </a:pPr>
            <a:r>
              <a:rPr lang="en-GB" i="1" u="sng" dirty="0"/>
              <a:t>Phoenix Ancient Art</a:t>
            </a:r>
            <a:r>
              <a:rPr lang="en-GB" u="sng" dirty="0"/>
              <a:t>:</a:t>
            </a:r>
            <a:r>
              <a:rPr lang="en-GB" dirty="0"/>
              <a:t> But order cannot be discriminatory; obstacles to or burden of enforcement</a:t>
            </a:r>
            <a:endParaRPr lang="en-GB" u="sng" dirty="0"/>
          </a:p>
          <a:p>
            <a:pPr marL="0" indent="0">
              <a:buFont typeface="Arial" panose="020B0604020202020204" pitchFamily="34" charset="0"/>
              <a:buNone/>
            </a:pPr>
            <a:endParaRPr lang="en-GB" i="1" dirty="0"/>
          </a:p>
        </p:txBody>
      </p:sp>
    </p:spTree>
    <p:extLst>
      <p:ext uri="{BB962C8B-B14F-4D97-AF65-F5344CB8AC3E}">
        <p14:creationId xmlns:p14="http://schemas.microsoft.com/office/powerpoint/2010/main" val="824531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98BED-80DA-2D22-6B64-C37AC592C9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D66D4-84C3-C8DE-C31E-30A99D972C00}"/>
              </a:ext>
            </a:extLst>
          </p:cNvPr>
          <p:cNvSpPr>
            <a:spLocks noGrp="1"/>
          </p:cNvSpPr>
          <p:nvPr>
            <p:ph type="title"/>
          </p:nvPr>
        </p:nvSpPr>
        <p:spPr/>
        <p:txBody>
          <a:bodyPr/>
          <a:lstStyle/>
          <a:p>
            <a:r>
              <a:rPr lang="en-GB" dirty="0"/>
              <a:t>New Case Law</a:t>
            </a:r>
          </a:p>
        </p:txBody>
      </p:sp>
      <p:sp>
        <p:nvSpPr>
          <p:cNvPr id="3" name="Content Placeholder 2">
            <a:extLst>
              <a:ext uri="{FF2B5EF4-FFF2-40B4-BE49-F238E27FC236}">
                <a16:creationId xmlns:a16="http://schemas.microsoft.com/office/drawing/2014/main" id="{DDC2E30F-9B5D-A914-9A0C-213B1A05E717}"/>
              </a:ext>
            </a:extLst>
          </p:cNvPr>
          <p:cNvSpPr>
            <a:spLocks noGrp="1"/>
          </p:cNvSpPr>
          <p:nvPr>
            <p:ph idx="1"/>
          </p:nvPr>
        </p:nvSpPr>
        <p:spPr>
          <a:xfrm>
            <a:off x="838200" y="1825625"/>
            <a:ext cx="11249416" cy="4351338"/>
          </a:xfrm>
        </p:spPr>
        <p:txBody>
          <a:bodyPr/>
          <a:lstStyle/>
          <a:p>
            <a:pPr marL="0" indent="0">
              <a:buNone/>
            </a:pPr>
            <a:endParaRPr lang="en-GB" i="1" strike="sngStrike" dirty="0"/>
          </a:p>
          <a:p>
            <a:pPr marL="0" indent="0">
              <a:buNone/>
            </a:pPr>
            <a:endParaRPr lang="en-GB" i="1" dirty="0"/>
          </a:p>
          <a:p>
            <a:pPr marL="0" indent="0">
              <a:buNone/>
            </a:pPr>
            <a:endParaRPr lang="en-GB" i="1" dirty="0"/>
          </a:p>
        </p:txBody>
      </p:sp>
      <p:sp>
        <p:nvSpPr>
          <p:cNvPr id="4" name="Content Placeholder 2">
            <a:extLst>
              <a:ext uri="{FF2B5EF4-FFF2-40B4-BE49-F238E27FC236}">
                <a16:creationId xmlns:a16="http://schemas.microsoft.com/office/drawing/2014/main" id="{FF45D871-B020-E499-3C44-8CD60B30B403}"/>
              </a:ext>
            </a:extLst>
          </p:cNvPr>
          <p:cNvSpPr txBox="1">
            <a:spLocks/>
          </p:cNvSpPr>
          <p:nvPr/>
        </p:nvSpPr>
        <p:spPr>
          <a:xfrm>
            <a:off x="371605" y="1562252"/>
            <a:ext cx="11716011" cy="435133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GB" i="1" u="sng" dirty="0"/>
          </a:p>
          <a:p>
            <a:pPr marL="0" indent="0">
              <a:buNone/>
            </a:pPr>
            <a:r>
              <a:rPr lang="fr-GB" i="1" u="sng" dirty="0"/>
              <a:t>Jones v Persons Unknown </a:t>
            </a:r>
            <a:r>
              <a:rPr lang="fr-GB" dirty="0"/>
              <a:t>[2025] EWHC 977 (Comm)</a:t>
            </a:r>
            <a:endParaRPr lang="en-GB" dirty="0"/>
          </a:p>
          <a:p>
            <a:pPr marL="0" indent="0">
              <a:buNone/>
            </a:pPr>
            <a:endParaRPr lang="en-GB" dirty="0"/>
          </a:p>
          <a:p>
            <a:pPr marL="0" indent="0">
              <a:buNone/>
            </a:pPr>
            <a:r>
              <a:rPr lang="fr-GB" dirty="0"/>
              <a:t>A third party application to set aside judgment is not a « new proceeding »</a:t>
            </a:r>
            <a:endParaRPr lang="fr-GB" i="1" u="sng" dirty="0"/>
          </a:p>
          <a:p>
            <a:pPr marL="0" indent="0">
              <a:buNone/>
            </a:pPr>
            <a:endParaRPr lang="fr-GB" i="1" u="sng" dirty="0"/>
          </a:p>
          <a:p>
            <a:pPr marL="0" indent="0">
              <a:buNone/>
            </a:pPr>
            <a:endParaRPr lang="fr-GB" i="1" u="sng" dirty="0"/>
          </a:p>
          <a:p>
            <a:pPr marL="0" indent="0">
              <a:buNone/>
            </a:pPr>
            <a:r>
              <a:rPr lang="fr-GB" i="1" u="sng" dirty="0"/>
              <a:t>New Lottery Co v Gambling Commission </a:t>
            </a:r>
            <a:r>
              <a:rPr lang="fr-GB" dirty="0"/>
              <a:t>[2025] EWHC 1522 (TCC)</a:t>
            </a:r>
            <a:endParaRPr lang="en-GB" dirty="0"/>
          </a:p>
          <a:p>
            <a:pPr marL="0" indent="0">
              <a:buNone/>
            </a:pPr>
            <a:endParaRPr lang="en-GB" dirty="0"/>
          </a:p>
          <a:p>
            <a:pPr marL="0" indent="0">
              <a:buNone/>
            </a:pPr>
            <a:r>
              <a:rPr lang="fr-GB" dirty="0"/>
              <a:t>Security not available under 3.1(2)(p)/inherent jurisdiction</a:t>
            </a:r>
          </a:p>
          <a:p>
            <a:pPr marL="0" indent="0">
              <a:buNone/>
            </a:pPr>
            <a:endParaRPr lang="fr-GB" dirty="0"/>
          </a:p>
          <a:p>
            <a:pPr marL="0" indent="0">
              <a:buNone/>
            </a:pPr>
            <a:r>
              <a:rPr lang="fr-GB" dirty="0"/>
              <a:t>Financial position of subsidiary can defeat application</a:t>
            </a:r>
          </a:p>
          <a:p>
            <a:endParaRPr lang="fr-GB" dirty="0"/>
          </a:p>
        </p:txBody>
      </p:sp>
    </p:spTree>
    <p:extLst>
      <p:ext uri="{BB962C8B-B14F-4D97-AF65-F5344CB8AC3E}">
        <p14:creationId xmlns:p14="http://schemas.microsoft.com/office/powerpoint/2010/main" val="246280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C6200-5735-4B69-9CD6-57EA67A716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6A345E-70C6-83DB-968A-C6A8456678B9}"/>
              </a:ext>
            </a:extLst>
          </p:cNvPr>
          <p:cNvSpPr>
            <a:spLocks noGrp="1"/>
          </p:cNvSpPr>
          <p:nvPr>
            <p:ph type="title"/>
          </p:nvPr>
        </p:nvSpPr>
        <p:spPr/>
        <p:txBody>
          <a:bodyPr/>
          <a:lstStyle/>
          <a:p>
            <a:r>
              <a:rPr lang="en-GB" dirty="0"/>
              <a:t>New Case Law</a:t>
            </a:r>
          </a:p>
        </p:txBody>
      </p:sp>
      <p:sp>
        <p:nvSpPr>
          <p:cNvPr id="3" name="Content Placeholder 2">
            <a:extLst>
              <a:ext uri="{FF2B5EF4-FFF2-40B4-BE49-F238E27FC236}">
                <a16:creationId xmlns:a16="http://schemas.microsoft.com/office/drawing/2014/main" id="{A2B1D907-1950-8364-EAF0-31F235C5DD19}"/>
              </a:ext>
            </a:extLst>
          </p:cNvPr>
          <p:cNvSpPr>
            <a:spLocks noGrp="1"/>
          </p:cNvSpPr>
          <p:nvPr>
            <p:ph idx="1"/>
          </p:nvPr>
        </p:nvSpPr>
        <p:spPr/>
        <p:txBody>
          <a:bodyPr/>
          <a:lstStyle/>
          <a:p>
            <a:pPr marL="0" indent="0">
              <a:buNone/>
            </a:pPr>
            <a:endParaRPr lang="en-GB" i="1" strike="sngStrike" dirty="0"/>
          </a:p>
          <a:p>
            <a:pPr marL="0" indent="0">
              <a:buNone/>
            </a:pPr>
            <a:endParaRPr lang="en-GB" i="1" dirty="0"/>
          </a:p>
          <a:p>
            <a:pPr marL="0" indent="0">
              <a:buNone/>
            </a:pPr>
            <a:endParaRPr lang="en-GB" i="1" dirty="0"/>
          </a:p>
        </p:txBody>
      </p:sp>
      <p:sp>
        <p:nvSpPr>
          <p:cNvPr id="4" name="Content Placeholder 2">
            <a:extLst>
              <a:ext uri="{FF2B5EF4-FFF2-40B4-BE49-F238E27FC236}">
                <a16:creationId xmlns:a16="http://schemas.microsoft.com/office/drawing/2014/main" id="{2B79FA70-2A2D-1AEF-783F-927EA70F56C2}"/>
              </a:ext>
            </a:extLst>
          </p:cNvPr>
          <p:cNvSpPr txBox="1">
            <a:spLocks/>
          </p:cNvSpPr>
          <p:nvPr/>
        </p:nvSpPr>
        <p:spPr>
          <a:xfrm>
            <a:off x="642938" y="1687513"/>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GB" sz="2400" i="1" u="sng" dirty="0"/>
              <a:t>Lloyds Developments Limited v Accor Hotelservices Uk Limited </a:t>
            </a:r>
            <a:r>
              <a:rPr lang="fr-GB" sz="2400" dirty="0"/>
              <a:t>[2025] EWHC 2011 (TCC)</a:t>
            </a:r>
          </a:p>
          <a:p>
            <a:pPr marL="0" indent="0">
              <a:buFont typeface="Arial" panose="020B0604020202020204" pitchFamily="34" charset="0"/>
              <a:buNone/>
            </a:pPr>
            <a:endParaRPr lang="en-GB" sz="2400" u="sng" dirty="0"/>
          </a:p>
          <a:p>
            <a:pPr marL="0" indent="0">
              <a:buFont typeface="Arial" panose="020B0604020202020204" pitchFamily="34" charset="0"/>
              <a:buNone/>
            </a:pPr>
            <a:r>
              <a:rPr lang="en-GB" sz="2400" dirty="0"/>
              <a:t>ATE policy which did not provide for anti avoidance for fraud by agent was insufficient to avoid order for security</a:t>
            </a:r>
          </a:p>
          <a:p>
            <a:pPr marL="0" indent="0">
              <a:buFont typeface="Arial" panose="020B0604020202020204" pitchFamily="34" charset="0"/>
              <a:buNone/>
            </a:pPr>
            <a:endParaRPr lang="en-GB" sz="2400" i="1" dirty="0"/>
          </a:p>
          <a:p>
            <a:pPr marL="0" indent="0">
              <a:buNone/>
            </a:pPr>
            <a:r>
              <a:rPr lang="fr-GB" sz="2400" i="1" u="sng" dirty="0"/>
              <a:t>Craft Development SCI v Actis LLP</a:t>
            </a:r>
            <a:r>
              <a:rPr lang="fr-GB" sz="2400" dirty="0"/>
              <a:t> [2025] EWHC 1355 (KB)</a:t>
            </a:r>
          </a:p>
          <a:p>
            <a:pPr marL="0" indent="0">
              <a:buFont typeface="Arial" panose="020B0604020202020204" pitchFamily="34" charset="0"/>
              <a:buNone/>
            </a:pPr>
            <a:endParaRPr lang="en-GB" sz="2400" i="1" dirty="0"/>
          </a:p>
          <a:p>
            <a:pPr marL="0" indent="0">
              <a:buFont typeface="Arial" panose="020B0604020202020204" pitchFamily="34" charset="0"/>
              <a:buNone/>
            </a:pPr>
            <a:r>
              <a:rPr lang="en-GB" sz="2400" dirty="0"/>
              <a:t>Security ordered as shareholder failed to provide sufficient financial disclosure</a:t>
            </a:r>
          </a:p>
        </p:txBody>
      </p:sp>
    </p:spTree>
    <p:extLst>
      <p:ext uri="{BB962C8B-B14F-4D97-AF65-F5344CB8AC3E}">
        <p14:creationId xmlns:p14="http://schemas.microsoft.com/office/powerpoint/2010/main" val="2209998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ED58F-C735-B3CE-599E-B4EE2127A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20AD1-AAFC-7036-4F22-E85A3AD9FA99}"/>
              </a:ext>
            </a:extLst>
          </p:cNvPr>
          <p:cNvSpPr>
            <a:spLocks noGrp="1"/>
          </p:cNvSpPr>
          <p:nvPr>
            <p:ph type="title"/>
          </p:nvPr>
        </p:nvSpPr>
        <p:spPr/>
        <p:txBody>
          <a:bodyPr/>
          <a:lstStyle/>
          <a:p>
            <a:r>
              <a:rPr lang="en-GB" dirty="0"/>
              <a:t>New Case Law</a:t>
            </a:r>
          </a:p>
        </p:txBody>
      </p:sp>
      <p:sp>
        <p:nvSpPr>
          <p:cNvPr id="3" name="Content Placeholder 2">
            <a:extLst>
              <a:ext uri="{FF2B5EF4-FFF2-40B4-BE49-F238E27FC236}">
                <a16:creationId xmlns:a16="http://schemas.microsoft.com/office/drawing/2014/main" id="{1031C24B-DA4E-FA4B-74D2-1E3B258D4B45}"/>
              </a:ext>
            </a:extLst>
          </p:cNvPr>
          <p:cNvSpPr>
            <a:spLocks noGrp="1"/>
          </p:cNvSpPr>
          <p:nvPr>
            <p:ph idx="1"/>
          </p:nvPr>
        </p:nvSpPr>
        <p:spPr>
          <a:xfrm>
            <a:off x="990600" y="2503487"/>
            <a:ext cx="10515600" cy="4351338"/>
          </a:xfrm>
        </p:spPr>
        <p:txBody>
          <a:bodyPr/>
          <a:lstStyle/>
          <a:p>
            <a:pPr marL="0" indent="0">
              <a:buNone/>
            </a:pPr>
            <a:r>
              <a:rPr lang="fr-GB" i="1" u="sng" dirty="0"/>
              <a:t>Virgo Marine v Reed Smith LLP </a:t>
            </a:r>
            <a:r>
              <a:rPr lang="fr-GB" dirty="0"/>
              <a:t>[2025] EWHC 1157 (Comm</a:t>
            </a:r>
          </a:p>
          <a:p>
            <a:pPr marL="0" indent="0">
              <a:buNone/>
            </a:pPr>
            <a:endParaRPr lang="en-GB" i="1" strike="sngStrike" dirty="0"/>
          </a:p>
          <a:p>
            <a:pPr marL="0" indent="0">
              <a:buNone/>
            </a:pPr>
            <a:r>
              <a:rPr lang="en-GB" dirty="0"/>
              <a:t>Security not ordered where D’s client account had sufficient funds due to C.</a:t>
            </a:r>
          </a:p>
          <a:p>
            <a:pPr marL="0" indent="0">
              <a:buNone/>
            </a:pPr>
            <a:endParaRPr lang="en-GB" i="1" strike="sngStrike" dirty="0"/>
          </a:p>
          <a:p>
            <a:pPr marL="0" indent="0">
              <a:buNone/>
            </a:pPr>
            <a:endParaRPr lang="en-GB" i="1" dirty="0"/>
          </a:p>
          <a:p>
            <a:pPr marL="0" indent="0">
              <a:buNone/>
            </a:pPr>
            <a:endParaRPr lang="en-GB" i="1" dirty="0"/>
          </a:p>
        </p:txBody>
      </p:sp>
      <p:sp>
        <p:nvSpPr>
          <p:cNvPr id="4" name="Content Placeholder 2">
            <a:extLst>
              <a:ext uri="{FF2B5EF4-FFF2-40B4-BE49-F238E27FC236}">
                <a16:creationId xmlns:a16="http://schemas.microsoft.com/office/drawing/2014/main" id="{9AD84DF8-A53E-BD4E-79C4-FC8BAE7D75D6}"/>
              </a:ext>
            </a:extLst>
          </p:cNvPr>
          <p:cNvSpPr txBox="1">
            <a:spLocks/>
          </p:cNvSpPr>
          <p:nvPr/>
        </p:nvSpPr>
        <p:spPr>
          <a:xfrm>
            <a:off x="6858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12950754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E232E9DD75094182BD83B7F18DDF88" ma:contentTypeVersion="15" ma:contentTypeDescription="Create a new document." ma:contentTypeScope="" ma:versionID="0af75c8f70d8adf8a9c593ce604de78f">
  <xsd:schema xmlns:xsd="http://www.w3.org/2001/XMLSchema" xmlns:xs="http://www.w3.org/2001/XMLSchema" xmlns:p="http://schemas.microsoft.com/office/2006/metadata/properties" xmlns:ns2="3fb168fa-fc27-422e-8f8f-45341d353547" xmlns:ns3="34e02924-d4b4-43de-b578-3943917ebf15" targetNamespace="http://schemas.microsoft.com/office/2006/metadata/properties" ma:root="true" ma:fieldsID="3b98a09f3cd4f25fde934699d7f2956c" ns2:_="" ns3:_="">
    <xsd:import namespace="3fb168fa-fc27-422e-8f8f-45341d353547"/>
    <xsd:import namespace="34e02924-d4b4-43de-b578-3943917ebf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b168fa-fc27-422e-8f8f-45341d353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938bf28-da9d-4df6-a5d0-9480a0fa290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02924-d4b4-43de-b578-3943917ebf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29e90b5-8682-4bf9-9ead-5c939ba0ca37}" ma:internalName="TaxCatchAll" ma:showField="CatchAllData" ma:web="34e02924-d4b4-43de-b578-3943917ebf1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fb168fa-fc27-422e-8f8f-45341d353547">
      <Terms xmlns="http://schemas.microsoft.com/office/infopath/2007/PartnerControls"/>
    </lcf76f155ced4ddcb4097134ff3c332f>
    <TaxCatchAll xmlns="34e02924-d4b4-43de-b578-3943917ebf15" xsi:nil="true"/>
  </documentManagement>
</p:properties>
</file>

<file path=customXml/itemProps1.xml><?xml version="1.0" encoding="utf-8"?>
<ds:datastoreItem xmlns:ds="http://schemas.openxmlformats.org/officeDocument/2006/customXml" ds:itemID="{DC0CFD4B-0C38-4F25-BCE5-4703C27929E3}"/>
</file>

<file path=customXml/itemProps2.xml><?xml version="1.0" encoding="utf-8"?>
<ds:datastoreItem xmlns:ds="http://schemas.openxmlformats.org/officeDocument/2006/customXml" ds:itemID="{679B0A73-CD29-4111-BEC2-03AFE0BDFD5A}">
  <ds:schemaRefs>
    <ds:schemaRef ds:uri="http://schemas.microsoft.com/sharepoint/v3/contenttype/forms"/>
  </ds:schemaRefs>
</ds:datastoreItem>
</file>

<file path=customXml/itemProps3.xml><?xml version="1.0" encoding="utf-8"?>
<ds:datastoreItem xmlns:ds="http://schemas.openxmlformats.org/officeDocument/2006/customXml" ds:itemID="{BDACBD1F-EFDF-4497-9DC0-E4994BC39E85}">
  <ds:schemaRefs>
    <ds:schemaRef ds:uri="http://purl.org/dc/terms/"/>
    <ds:schemaRef ds:uri="http://purl.org/dc/dcmitype/"/>
    <ds:schemaRef ds:uri="http://purl.org/dc/elements/1.1/"/>
    <ds:schemaRef ds:uri="http://schemas.microsoft.com/office/2006/documentManagement/types"/>
    <ds:schemaRef ds:uri="a921cc42-6832-429f-b0dc-ebb249ddfc9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683</TotalTime>
  <Words>1674</Words>
  <Application>Microsoft Macintosh PowerPoint</Application>
  <PresentationFormat>Grand écran</PresentationFormat>
  <Paragraphs>162</Paragraphs>
  <Slides>10</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Aptos</vt:lpstr>
      <vt:lpstr>Arial</vt:lpstr>
      <vt:lpstr>Calibri</vt:lpstr>
      <vt:lpstr>Open Sans</vt:lpstr>
      <vt:lpstr>Office Theme</vt:lpstr>
      <vt:lpstr>Security for Costs</vt:lpstr>
      <vt:lpstr>Basic Principles</vt:lpstr>
      <vt:lpstr>Common Bars</vt:lpstr>
      <vt:lpstr>Commercial Court Guide</vt:lpstr>
      <vt:lpstr>April 2025 CPR Amendments</vt:lpstr>
      <vt:lpstr>April 2025 CPR Amendments</vt:lpstr>
      <vt:lpstr>New Case Law</vt:lpstr>
      <vt:lpstr>New Case Law</vt:lpstr>
      <vt:lpstr>New Case Law</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Gerrard</dc:creator>
  <cp:lastModifiedBy>Jack Brett</cp:lastModifiedBy>
  <cp:revision>2</cp:revision>
  <dcterms:created xsi:type="dcterms:W3CDTF">2024-11-05T09:00:16Z</dcterms:created>
  <dcterms:modified xsi:type="dcterms:W3CDTF">2025-10-15T09:44:17Z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0x01010027E232E9DD75094182BD83B7F18DDF88</vt:lpwstr>
  </property>
  <property fmtid="{D5CDD505-2E9C-101B-9397-08002B2CF9AE}" pid="3" name="MediaServiceImageTags">
    <vt:lpwstr/>
  </property>
</Properties>
</file>