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9"/>
  </p:notesMasterIdLst>
  <p:handoutMasterIdLst>
    <p:handoutMasterId r:id="rId30"/>
  </p:handoutMasterIdLst>
  <p:sldIdLst>
    <p:sldId id="256" r:id="rId5"/>
    <p:sldId id="695" r:id="rId6"/>
    <p:sldId id="696" r:id="rId7"/>
    <p:sldId id="701" r:id="rId8"/>
    <p:sldId id="698" r:id="rId9"/>
    <p:sldId id="700" r:id="rId10"/>
    <p:sldId id="699" r:id="rId11"/>
    <p:sldId id="702" r:id="rId12"/>
    <p:sldId id="703" r:id="rId13"/>
    <p:sldId id="366" r:id="rId14"/>
    <p:sldId id="372" r:id="rId15"/>
    <p:sldId id="603" r:id="rId16"/>
    <p:sldId id="704" r:id="rId17"/>
    <p:sldId id="705" r:id="rId18"/>
    <p:sldId id="605" r:id="rId19"/>
    <p:sldId id="533" r:id="rId20"/>
    <p:sldId id="534" r:id="rId21"/>
    <p:sldId id="460" r:id="rId22"/>
    <p:sldId id="706" r:id="rId23"/>
    <p:sldId id="707" r:id="rId24"/>
    <p:sldId id="708" r:id="rId25"/>
    <p:sldId id="709" r:id="rId26"/>
    <p:sldId id="710" r:id="rId27"/>
    <p:sldId id="584" r:id="rId28"/>
  </p:sldIdLst>
  <p:sldSz cx="9144000" cy="6858000" type="screen4x3"/>
  <p:notesSz cx="6805613" cy="9944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5E63"/>
    <a:srgbClr val="47595B"/>
    <a:srgbClr val="495C5E"/>
    <a:srgbClr val="495C4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462" autoAdjust="0"/>
  </p:normalViewPr>
  <p:slideViewPr>
    <p:cSldViewPr>
      <p:cViewPr varScale="1">
        <p:scale>
          <a:sx n="84" d="100"/>
          <a:sy n="84" d="100"/>
        </p:scale>
        <p:origin x="2394" y="300"/>
      </p:cViewPr>
      <p:guideLst>
        <p:guide orient="horz" pos="2160"/>
        <p:guide pos="2880"/>
      </p:guideLst>
    </p:cSldViewPr>
  </p:slideViewPr>
  <p:notesTextViewPr>
    <p:cViewPr>
      <p:scale>
        <a:sx n="1" d="1"/>
        <a:sy n="1" d="1"/>
      </p:scale>
      <p:origin x="0" y="0"/>
    </p:cViewPr>
  </p:notesTextViewPr>
  <p:notesViewPr>
    <p:cSldViewPr>
      <p:cViewPr varScale="1">
        <p:scale>
          <a:sx n="81" d="100"/>
          <a:sy n="81" d="100"/>
        </p:scale>
        <p:origin x="3990"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2948397" cy="497367"/>
          </a:xfrm>
          <a:prstGeom prst="rect">
            <a:avLst/>
          </a:prstGeom>
        </p:spPr>
        <p:txBody>
          <a:bodyPr vert="horz" lIns="93997" tIns="46999" rIns="93997" bIns="46999" rtlCol="0"/>
          <a:lstStyle>
            <a:lvl1pPr algn="l">
              <a:defRPr sz="1200"/>
            </a:lvl1pPr>
          </a:lstStyle>
          <a:p>
            <a:endParaRPr lang="en-GB" dirty="0"/>
          </a:p>
        </p:txBody>
      </p:sp>
      <p:sp>
        <p:nvSpPr>
          <p:cNvPr id="3" name="Date Placeholder 2"/>
          <p:cNvSpPr>
            <a:spLocks noGrp="1"/>
          </p:cNvSpPr>
          <p:nvPr>
            <p:ph type="dt" sz="quarter" idx="1"/>
          </p:nvPr>
        </p:nvSpPr>
        <p:spPr>
          <a:xfrm>
            <a:off x="3855597" y="2"/>
            <a:ext cx="2948397" cy="497367"/>
          </a:xfrm>
          <a:prstGeom prst="rect">
            <a:avLst/>
          </a:prstGeom>
        </p:spPr>
        <p:txBody>
          <a:bodyPr vert="horz" lIns="93997" tIns="46999" rIns="93997" bIns="46999" rtlCol="0"/>
          <a:lstStyle>
            <a:lvl1pPr algn="r">
              <a:defRPr sz="1200"/>
            </a:lvl1pPr>
          </a:lstStyle>
          <a:p>
            <a:fld id="{EF6F6A5E-B407-435F-97DD-63558CF65110}" type="datetimeFigureOut">
              <a:rPr lang="en-GB" smtClean="0"/>
              <a:t>13/10/2025</a:t>
            </a:fld>
            <a:endParaRPr lang="en-GB" dirty="0"/>
          </a:p>
        </p:txBody>
      </p:sp>
      <p:sp>
        <p:nvSpPr>
          <p:cNvPr id="4" name="Footer Placeholder 3"/>
          <p:cNvSpPr>
            <a:spLocks noGrp="1"/>
          </p:cNvSpPr>
          <p:nvPr>
            <p:ph type="ftr" sz="quarter" idx="2"/>
          </p:nvPr>
        </p:nvSpPr>
        <p:spPr>
          <a:xfrm>
            <a:off x="0" y="9445121"/>
            <a:ext cx="2948397" cy="497367"/>
          </a:xfrm>
          <a:prstGeom prst="rect">
            <a:avLst/>
          </a:prstGeom>
        </p:spPr>
        <p:txBody>
          <a:bodyPr vert="horz" lIns="93997" tIns="46999" rIns="93997" bIns="46999"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55597" y="9445121"/>
            <a:ext cx="2948397" cy="497367"/>
          </a:xfrm>
          <a:prstGeom prst="rect">
            <a:avLst/>
          </a:prstGeom>
        </p:spPr>
        <p:txBody>
          <a:bodyPr vert="horz" lIns="93997" tIns="46999" rIns="93997" bIns="46999" rtlCol="0" anchor="b"/>
          <a:lstStyle>
            <a:lvl1pPr algn="r">
              <a:defRPr sz="1200"/>
            </a:lvl1pPr>
          </a:lstStyle>
          <a:p>
            <a:fld id="{5A9DEC3E-3DA7-4F80-998A-4E57DBB2009F}" type="slidenum">
              <a:rPr lang="en-GB" smtClean="0"/>
              <a:t>‹#›</a:t>
            </a:fld>
            <a:endParaRPr lang="en-GB" dirty="0"/>
          </a:p>
        </p:txBody>
      </p:sp>
    </p:spTree>
    <p:extLst>
      <p:ext uri="{BB962C8B-B14F-4D97-AF65-F5344CB8AC3E}">
        <p14:creationId xmlns:p14="http://schemas.microsoft.com/office/powerpoint/2010/main" val="380025423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2"/>
            <a:ext cx="2949099" cy="497205"/>
          </a:xfrm>
          <a:prstGeom prst="rect">
            <a:avLst/>
          </a:prstGeom>
        </p:spPr>
        <p:txBody>
          <a:bodyPr vert="horz" lIns="93997" tIns="46999" rIns="93997" bIns="46999" rtlCol="0"/>
          <a:lstStyle>
            <a:lvl1pPr algn="l">
              <a:defRPr sz="1200"/>
            </a:lvl1pPr>
          </a:lstStyle>
          <a:p>
            <a:endParaRPr lang="en-GB" dirty="0"/>
          </a:p>
        </p:txBody>
      </p:sp>
      <p:sp>
        <p:nvSpPr>
          <p:cNvPr id="3" name="Date Placeholder 2"/>
          <p:cNvSpPr>
            <a:spLocks noGrp="1"/>
          </p:cNvSpPr>
          <p:nvPr>
            <p:ph type="dt" idx="1"/>
          </p:nvPr>
        </p:nvSpPr>
        <p:spPr>
          <a:xfrm>
            <a:off x="3854939" y="2"/>
            <a:ext cx="2949099" cy="497205"/>
          </a:xfrm>
          <a:prstGeom prst="rect">
            <a:avLst/>
          </a:prstGeom>
        </p:spPr>
        <p:txBody>
          <a:bodyPr vert="horz" lIns="93997" tIns="46999" rIns="93997" bIns="46999" rtlCol="0"/>
          <a:lstStyle>
            <a:lvl1pPr algn="r">
              <a:defRPr sz="1200"/>
            </a:lvl1pPr>
          </a:lstStyle>
          <a:p>
            <a:fld id="{80509081-6A19-422E-8F64-D83D1D61729A}" type="datetimeFigureOut">
              <a:rPr lang="en-GB" smtClean="0"/>
              <a:t>13/10/2025</a:t>
            </a:fld>
            <a:endParaRPr lang="en-GB" dirty="0"/>
          </a:p>
        </p:txBody>
      </p:sp>
      <p:sp>
        <p:nvSpPr>
          <p:cNvPr id="4" name="Slide Image Placeholder 3"/>
          <p:cNvSpPr>
            <a:spLocks noGrp="1" noRot="1" noChangeAspect="1"/>
          </p:cNvSpPr>
          <p:nvPr>
            <p:ph type="sldImg" idx="2"/>
          </p:nvPr>
        </p:nvSpPr>
        <p:spPr>
          <a:xfrm>
            <a:off x="917575" y="747713"/>
            <a:ext cx="4970463" cy="3727450"/>
          </a:xfrm>
          <a:prstGeom prst="rect">
            <a:avLst/>
          </a:prstGeom>
          <a:noFill/>
          <a:ln w="12700">
            <a:solidFill>
              <a:prstClr val="black"/>
            </a:solidFill>
          </a:ln>
        </p:spPr>
        <p:txBody>
          <a:bodyPr vert="horz" lIns="93997" tIns="46999" rIns="93997" bIns="46999" rtlCol="0" anchor="ctr"/>
          <a:lstStyle/>
          <a:p>
            <a:endParaRPr lang="en-GB" dirty="0"/>
          </a:p>
        </p:txBody>
      </p:sp>
      <p:sp>
        <p:nvSpPr>
          <p:cNvPr id="5" name="Notes Placeholder 4"/>
          <p:cNvSpPr>
            <a:spLocks noGrp="1"/>
          </p:cNvSpPr>
          <p:nvPr>
            <p:ph type="body" sz="quarter" idx="3"/>
          </p:nvPr>
        </p:nvSpPr>
        <p:spPr>
          <a:xfrm>
            <a:off x="680562" y="4723450"/>
            <a:ext cx="5444490" cy="4474845"/>
          </a:xfrm>
          <a:prstGeom prst="rect">
            <a:avLst/>
          </a:prstGeom>
        </p:spPr>
        <p:txBody>
          <a:bodyPr vert="horz" lIns="93997" tIns="46999" rIns="93997" bIns="4699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45171"/>
            <a:ext cx="2949099" cy="497205"/>
          </a:xfrm>
          <a:prstGeom prst="rect">
            <a:avLst/>
          </a:prstGeom>
        </p:spPr>
        <p:txBody>
          <a:bodyPr vert="horz" lIns="93997" tIns="46999" rIns="93997" bIns="46999"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1"/>
            <a:ext cx="2949099" cy="497205"/>
          </a:xfrm>
          <a:prstGeom prst="rect">
            <a:avLst/>
          </a:prstGeom>
        </p:spPr>
        <p:txBody>
          <a:bodyPr vert="horz" lIns="93997" tIns="46999" rIns="93997" bIns="46999" rtlCol="0" anchor="b"/>
          <a:lstStyle>
            <a:lvl1pPr algn="r">
              <a:defRPr sz="1200"/>
            </a:lvl1pPr>
          </a:lstStyle>
          <a:p>
            <a:fld id="{6D78EC69-C6BB-43D4-93A3-91E6114C49B2}" type="slidenum">
              <a:rPr lang="en-GB" smtClean="0"/>
              <a:t>‹#›</a:t>
            </a:fld>
            <a:endParaRPr lang="en-GB" dirty="0"/>
          </a:p>
        </p:txBody>
      </p:sp>
    </p:spTree>
    <p:extLst>
      <p:ext uri="{BB962C8B-B14F-4D97-AF65-F5344CB8AC3E}">
        <p14:creationId xmlns:p14="http://schemas.microsoft.com/office/powerpoint/2010/main" val="21781258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6D78EC69-C6BB-43D4-93A3-91E6114C49B2}" type="slidenum">
              <a:rPr lang="en-GB" smtClean="0"/>
              <a:t>1</a:t>
            </a:fld>
            <a:endParaRPr lang="en-GB" dirty="0"/>
          </a:p>
        </p:txBody>
      </p:sp>
    </p:spTree>
    <p:extLst>
      <p:ext uri="{BB962C8B-B14F-4D97-AF65-F5344CB8AC3E}">
        <p14:creationId xmlns:p14="http://schemas.microsoft.com/office/powerpoint/2010/main" val="10622240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C3FBF8-8906-F187-CCB4-F23F025D6D2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5C87728-00E0-E9E4-336D-FFA8AE4CBF4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4B7A0E9-A16B-3D00-CE25-12A4455CE09D}"/>
              </a:ext>
            </a:extLst>
          </p:cNvPr>
          <p:cNvSpPr>
            <a:spLocks noGrp="1"/>
          </p:cNvSpPr>
          <p:nvPr>
            <p:ph type="body" idx="1"/>
          </p:nvPr>
        </p:nvSpPr>
        <p:spPr/>
        <p:txBody>
          <a:bodyPr/>
          <a:lstStyle/>
          <a:p>
            <a:r>
              <a:rPr lang="en-GB" sz="1800" dirty="0">
                <a:effectLst/>
                <a:latin typeface="Calibri" panose="020F0502020204030204" pitchFamily="34" charset="0"/>
                <a:ea typeface="Calibri" panose="020F0502020204030204" pitchFamily="34" charset="0"/>
                <a:cs typeface="Times New Roman" panose="02020603050405020304" pitchFamily="18" charset="0"/>
              </a:rPr>
              <a:t>if there is a difference of 20% or more between the costs claimed by a receiving party on detailed assessment and the costs shown in a budget filed by that party then: </a:t>
            </a:r>
            <a:r>
              <a:rPr lang="en-GB" sz="1800" dirty="0" err="1">
                <a:effectLst/>
                <a:latin typeface="Calibri" panose="020F0502020204030204" pitchFamily="34" charset="0"/>
                <a:ea typeface="Calibri" panose="020F0502020204030204" pitchFamily="34" charset="0"/>
                <a:cs typeface="Times New Roman" panose="02020603050405020304" pitchFamily="18" charset="0"/>
              </a:rPr>
              <a:t>i</a:t>
            </a:r>
            <a:r>
              <a:rPr lang="en-GB" sz="1800" dirty="0">
                <a:effectLst/>
                <a:latin typeface="Calibri" panose="020F0502020204030204" pitchFamily="34" charset="0"/>
                <a:ea typeface="Calibri" panose="020F0502020204030204" pitchFamily="34" charset="0"/>
                <a:cs typeface="Times New Roman" panose="02020603050405020304" pitchFamily="18" charset="0"/>
              </a:rPr>
              <a:t>) receiving party to provide a statement of reasons for the difference and in lieu of a ‘satisfactory explanation’ for that difference, the Court may regard that difference as evidence that the costs claimed are unreasonable or disproportionate; and ii) if the paying party reasonably relied on the budget the Court may restrict the recoverable costs to such sum as is reasonable for the paying party to pay in light of that reliance, </a:t>
            </a:r>
            <a:r>
              <a:rPr lang="en-GB" sz="1800" b="1" dirty="0">
                <a:effectLst/>
                <a:latin typeface="Calibri" panose="020F0502020204030204" pitchFamily="34" charset="0"/>
                <a:ea typeface="Calibri" panose="020F0502020204030204" pitchFamily="34" charset="0"/>
                <a:cs typeface="Times New Roman" panose="02020603050405020304" pitchFamily="18" charset="0"/>
              </a:rPr>
              <a:t>notwithstanding that such sum is less than the amount of costs reasonably and proportionately incurred</a:t>
            </a:r>
            <a:endParaRPr lang="en-GB" dirty="0"/>
          </a:p>
        </p:txBody>
      </p:sp>
      <p:sp>
        <p:nvSpPr>
          <p:cNvPr id="4" name="Slide Number Placeholder 3">
            <a:extLst>
              <a:ext uri="{FF2B5EF4-FFF2-40B4-BE49-F238E27FC236}">
                <a16:creationId xmlns:a16="http://schemas.microsoft.com/office/drawing/2014/main" id="{C38DD5BB-C161-00E3-2B8B-033291BFD36B}"/>
              </a:ext>
            </a:extLst>
          </p:cNvPr>
          <p:cNvSpPr>
            <a:spLocks noGrp="1"/>
          </p:cNvSpPr>
          <p:nvPr>
            <p:ph type="sldNum" sz="quarter" idx="5"/>
          </p:nvPr>
        </p:nvSpPr>
        <p:spPr/>
        <p:txBody>
          <a:bodyPr/>
          <a:lstStyle/>
          <a:p>
            <a:fld id="{6D78EC69-C6BB-43D4-93A3-91E6114C49B2}" type="slidenum">
              <a:rPr lang="en-GB" smtClean="0"/>
              <a:t>4</a:t>
            </a:fld>
            <a:endParaRPr lang="en-GB" dirty="0"/>
          </a:p>
        </p:txBody>
      </p:sp>
    </p:spTree>
    <p:extLst>
      <p:ext uri="{BB962C8B-B14F-4D97-AF65-F5344CB8AC3E}">
        <p14:creationId xmlns:p14="http://schemas.microsoft.com/office/powerpoint/2010/main" val="38181033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6D78EC69-C6BB-43D4-93A3-91E6114C49B2}" type="slidenum">
              <a:rPr lang="en-GB" smtClean="0"/>
              <a:t>10</a:t>
            </a:fld>
            <a:endParaRPr lang="en-GB"/>
          </a:p>
        </p:txBody>
      </p:sp>
    </p:spTree>
    <p:extLst>
      <p:ext uri="{BB962C8B-B14F-4D97-AF65-F5344CB8AC3E}">
        <p14:creationId xmlns:p14="http://schemas.microsoft.com/office/powerpoint/2010/main" val="27372585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have been two Costs Management Hearings, but I am focusing on the first which I think is the more interesting and deals with a number of common issues. </a:t>
            </a:r>
          </a:p>
          <a:p>
            <a:r>
              <a:rPr lang="en-US" dirty="0"/>
              <a:t>At face value the budgets are broadly the same and appear proportionate.</a:t>
            </a:r>
            <a:endParaRPr lang="en-GB" dirty="0"/>
          </a:p>
        </p:txBody>
      </p:sp>
      <p:sp>
        <p:nvSpPr>
          <p:cNvPr id="4" name="Slide Number Placeholder 3"/>
          <p:cNvSpPr>
            <a:spLocks noGrp="1"/>
          </p:cNvSpPr>
          <p:nvPr>
            <p:ph type="sldNum" sz="quarter" idx="5"/>
          </p:nvPr>
        </p:nvSpPr>
        <p:spPr/>
        <p:txBody>
          <a:bodyPr/>
          <a:lstStyle/>
          <a:p>
            <a:fld id="{6D78EC69-C6BB-43D4-93A3-91E6114C49B2}" type="slidenum">
              <a:rPr lang="en-GB" smtClean="0"/>
              <a:t>20</a:t>
            </a:fld>
            <a:endParaRPr lang="en-GB" dirty="0"/>
          </a:p>
        </p:txBody>
      </p:sp>
    </p:spTree>
    <p:extLst>
      <p:ext uri="{BB962C8B-B14F-4D97-AF65-F5344CB8AC3E}">
        <p14:creationId xmlns:p14="http://schemas.microsoft.com/office/powerpoint/2010/main" val="264072052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Noting that this budgeting exercise reflects about a third of the litigation. </a:t>
            </a:r>
            <a:endParaRPr lang="en-GB" dirty="0"/>
          </a:p>
        </p:txBody>
      </p:sp>
      <p:sp>
        <p:nvSpPr>
          <p:cNvPr id="4" name="Slide Number Placeholder 3"/>
          <p:cNvSpPr>
            <a:spLocks noGrp="1"/>
          </p:cNvSpPr>
          <p:nvPr>
            <p:ph type="sldNum" sz="quarter" idx="5"/>
          </p:nvPr>
        </p:nvSpPr>
        <p:spPr/>
        <p:txBody>
          <a:bodyPr/>
          <a:lstStyle/>
          <a:p>
            <a:fld id="{6D78EC69-C6BB-43D4-93A3-91E6114C49B2}" type="slidenum">
              <a:rPr lang="en-GB" smtClean="0"/>
              <a:t>21</a:t>
            </a:fld>
            <a:endParaRPr lang="en-GB" dirty="0"/>
          </a:p>
        </p:txBody>
      </p:sp>
    </p:spTree>
    <p:extLst>
      <p:ext uri="{BB962C8B-B14F-4D97-AF65-F5344CB8AC3E}">
        <p14:creationId xmlns:p14="http://schemas.microsoft.com/office/powerpoint/2010/main" val="14861491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ever there was a case where the parties should have just done a deal and saved 3 days in Court.  C achieved marginally more than what was offered whereas the Defendants achieved less than what was offered. </a:t>
            </a:r>
            <a:endParaRPr lang="en-GB" dirty="0"/>
          </a:p>
        </p:txBody>
      </p:sp>
      <p:sp>
        <p:nvSpPr>
          <p:cNvPr id="4" name="Slide Number Placeholder 3"/>
          <p:cNvSpPr>
            <a:spLocks noGrp="1"/>
          </p:cNvSpPr>
          <p:nvPr>
            <p:ph type="sldNum" sz="quarter" idx="5"/>
          </p:nvPr>
        </p:nvSpPr>
        <p:spPr/>
        <p:txBody>
          <a:bodyPr/>
          <a:lstStyle/>
          <a:p>
            <a:fld id="{6D78EC69-C6BB-43D4-93A3-91E6114C49B2}" type="slidenum">
              <a:rPr lang="en-GB" smtClean="0"/>
              <a:t>22</a:t>
            </a:fld>
            <a:endParaRPr lang="en-GB" dirty="0"/>
          </a:p>
        </p:txBody>
      </p:sp>
    </p:spTree>
    <p:extLst>
      <p:ext uri="{BB962C8B-B14F-4D97-AF65-F5344CB8AC3E}">
        <p14:creationId xmlns:p14="http://schemas.microsoft.com/office/powerpoint/2010/main" val="9838342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434" y="1916832"/>
            <a:ext cx="9144000" cy="1440161"/>
          </a:xfrm>
          <a:prstGeom prst="rect">
            <a:avLst/>
          </a:prstGeom>
        </p:spPr>
        <p:txBody>
          <a:bodyPr/>
          <a:lstStyle>
            <a:lvl1pPr>
              <a:defRPr>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1289984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baseline="0">
                <a:solidFill>
                  <a:srgbClr val="4D5E63"/>
                </a:solidFill>
              </a:defRPr>
            </a:lvl1pPr>
          </a:lstStyle>
          <a:p>
            <a:r>
              <a:rPr lang="en-US"/>
              <a:t>Click to edit Master title style</a:t>
            </a:r>
            <a:endParaRPr lang="en-GB" dirty="0"/>
          </a:p>
        </p:txBody>
      </p:sp>
      <p:sp>
        <p:nvSpPr>
          <p:cNvPr id="3" name="Content Placeholder 2"/>
          <p:cNvSpPr>
            <a:spLocks noGrp="1"/>
          </p:cNvSpPr>
          <p:nvPr>
            <p:ph idx="1"/>
          </p:nvPr>
        </p:nvSpPr>
        <p:spPr>
          <a:xfrm>
            <a:off x="457200" y="1600200"/>
            <a:ext cx="8229600" cy="4525963"/>
          </a:xfrm>
          <a:prstGeom prst="rect">
            <a:avLst/>
          </a:prstGeom>
        </p:spPr>
        <p:txBody>
          <a:bodyPr/>
          <a:lstStyle>
            <a:lvl1pPr>
              <a:defRPr baseline="0">
                <a:solidFill>
                  <a:srgbClr val="4D5E63"/>
                </a:solidFill>
              </a:defRPr>
            </a:lvl1pPr>
            <a:lvl2pPr>
              <a:defRPr baseline="0">
                <a:solidFill>
                  <a:srgbClr val="4D5E63"/>
                </a:solidFill>
              </a:defRPr>
            </a:lvl2pPr>
            <a:lvl3pPr>
              <a:defRPr baseline="0">
                <a:solidFill>
                  <a:srgbClr val="4D5E63"/>
                </a:solidFill>
              </a:defRPr>
            </a:lvl3pPr>
            <a:lvl4pPr>
              <a:defRPr baseline="0">
                <a:solidFill>
                  <a:srgbClr val="4D5E63"/>
                </a:solidFill>
              </a:defRPr>
            </a:lvl4pPr>
            <a:lvl5pPr>
              <a:defRPr baseline="0">
                <a:solidFill>
                  <a:srgbClr val="4D5E63"/>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709427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baseline="0">
                <a:solidFill>
                  <a:srgbClr val="4D5E63"/>
                </a:solidFill>
              </a:defRPr>
            </a:lvl1pPr>
          </a:lstStyle>
          <a:p>
            <a:r>
              <a:rPr lang="en-US"/>
              <a:t>Click to edit Master title style</a:t>
            </a:r>
            <a:endParaRPr lang="en-GB" dirty="0"/>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baseline="0">
                <a:solidFill>
                  <a:srgbClr val="4D5E63"/>
                </a:solidFill>
              </a:defRPr>
            </a:lvl1pPr>
            <a:lvl2pPr>
              <a:defRPr sz="2400" baseline="0">
                <a:solidFill>
                  <a:srgbClr val="4D5E63"/>
                </a:solidFill>
              </a:defRPr>
            </a:lvl2pPr>
            <a:lvl3pPr>
              <a:defRPr sz="2000" baseline="0">
                <a:solidFill>
                  <a:srgbClr val="4D5E63"/>
                </a:solidFill>
              </a:defRPr>
            </a:lvl3pPr>
            <a:lvl4pPr>
              <a:defRPr sz="1800" baseline="0">
                <a:solidFill>
                  <a:srgbClr val="4D5E63"/>
                </a:solidFill>
              </a:defRPr>
            </a:lvl4pPr>
            <a:lvl5pPr>
              <a:defRPr sz="1800" baseline="0">
                <a:solidFill>
                  <a:srgbClr val="4D5E63"/>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baseline="0">
                <a:solidFill>
                  <a:srgbClr val="4D5E63"/>
                </a:solidFill>
              </a:defRPr>
            </a:lvl1pPr>
            <a:lvl2pPr>
              <a:defRPr sz="2400" baseline="0">
                <a:solidFill>
                  <a:srgbClr val="4D5E63"/>
                </a:solidFill>
              </a:defRPr>
            </a:lvl2pPr>
            <a:lvl3pPr>
              <a:defRPr sz="2000" baseline="0">
                <a:solidFill>
                  <a:srgbClr val="4D5E63"/>
                </a:solidFill>
              </a:defRPr>
            </a:lvl3pPr>
            <a:lvl4pPr>
              <a:defRPr sz="1800" baseline="0">
                <a:solidFill>
                  <a:srgbClr val="4D5E63"/>
                </a:solidFill>
              </a:defRPr>
            </a:lvl4pPr>
            <a:lvl5pPr>
              <a:defRPr sz="1800" baseline="0">
                <a:solidFill>
                  <a:srgbClr val="4D5E63"/>
                </a:solidFill>
              </a:defRPr>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2199120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baseline="0">
                <a:solidFill>
                  <a:srgbClr val="4D5E63"/>
                </a:solidFill>
              </a:defRPr>
            </a:lvl1pPr>
          </a:lstStyle>
          <a:p>
            <a:r>
              <a:rPr lang="en-US"/>
              <a:t>Click to edit Master title style</a:t>
            </a:r>
            <a:endParaRPr lang="en-GB" dirty="0"/>
          </a:p>
        </p:txBody>
      </p:sp>
    </p:spTree>
    <p:extLst>
      <p:ext uri="{BB962C8B-B14F-4D97-AF65-F5344CB8AC3E}">
        <p14:creationId xmlns:p14="http://schemas.microsoft.com/office/powerpoint/2010/main" val="1249775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425834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jp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7">
            <a:lum/>
          </a:blip>
          <a:srcRect/>
          <a:stretch>
            <a:fillRect l="-3000" r="-3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351231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4" r:id="rId4"/>
    <p:sldLayoutId id="2147483655" r:id="rId5"/>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4" y="1268760"/>
            <a:ext cx="9144000" cy="1440160"/>
          </a:xfrm>
        </p:spPr>
        <p:txBody>
          <a:bodyPr/>
          <a:lstStyle/>
          <a:p>
            <a:r>
              <a:rPr lang="en-GB" altLang="en-US" dirty="0"/>
              <a:t>Paragon Costs</a:t>
            </a:r>
            <a:br>
              <a:rPr lang="en-GB" altLang="en-US" dirty="0"/>
            </a:br>
            <a:r>
              <a:rPr lang="en-GB" altLang="en-US" dirty="0"/>
              <a:t>Nicholas Lee </a:t>
            </a:r>
            <a:br>
              <a:rPr lang="en-GB" altLang="en-US" dirty="0"/>
            </a:br>
            <a:br>
              <a:rPr lang="en-GB" altLang="en-US" dirty="0"/>
            </a:br>
            <a:r>
              <a:rPr lang="en-GB" altLang="en-US" dirty="0"/>
              <a:t>Costs Management Update</a:t>
            </a:r>
            <a:br>
              <a:rPr lang="en-GB" altLang="en-US" dirty="0"/>
            </a:br>
            <a:br>
              <a:rPr lang="en-GB" altLang="en-US" dirty="0"/>
            </a:br>
            <a:endParaRPr lang="en-GB" sz="3200" dirty="0">
              <a:latin typeface="Trebuchet MS" panose="020B0603020202020204" pitchFamily="34" charset="0"/>
            </a:endParaRPr>
          </a:p>
        </p:txBody>
      </p:sp>
      <p:sp>
        <p:nvSpPr>
          <p:cNvPr id="2" name="TextBox 1"/>
          <p:cNvSpPr txBox="1"/>
          <p:nvPr/>
        </p:nvSpPr>
        <p:spPr>
          <a:xfrm>
            <a:off x="971600" y="3140968"/>
            <a:ext cx="6192688" cy="1200329"/>
          </a:xfrm>
          <a:prstGeom prst="rect">
            <a:avLst/>
          </a:prstGeom>
          <a:noFill/>
        </p:spPr>
        <p:txBody>
          <a:bodyPr wrap="square" rtlCol="0">
            <a:spAutoFit/>
          </a:bodyPr>
          <a:lstStyle/>
          <a:p>
            <a:pPr algn="ctr"/>
            <a:r>
              <a:rPr lang="en-GB" altLang="en-US" sz="3600" dirty="0">
                <a:solidFill>
                  <a:schemeClr val="bg1"/>
                </a:solidFill>
              </a:rPr>
              <a:t>      </a:t>
            </a:r>
          </a:p>
          <a:p>
            <a:pPr algn="ctr"/>
            <a:r>
              <a:rPr lang="en-GB" altLang="en-US" sz="3600" dirty="0">
                <a:solidFill>
                  <a:schemeClr val="bg1"/>
                </a:solidFill>
              </a:rPr>
              <a:t>             </a:t>
            </a:r>
          </a:p>
        </p:txBody>
      </p:sp>
    </p:spTree>
    <p:extLst>
      <p:ext uri="{BB962C8B-B14F-4D97-AF65-F5344CB8AC3E}">
        <p14:creationId xmlns:p14="http://schemas.microsoft.com/office/powerpoint/2010/main" val="21962818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Costs Management- £10m+</a:t>
            </a:r>
          </a:p>
        </p:txBody>
      </p:sp>
      <p:sp>
        <p:nvSpPr>
          <p:cNvPr id="3" name="Content Placeholder 2"/>
          <p:cNvSpPr>
            <a:spLocks noGrp="1"/>
          </p:cNvSpPr>
          <p:nvPr>
            <p:ph idx="1"/>
          </p:nvPr>
        </p:nvSpPr>
        <p:spPr/>
        <p:txBody>
          <a:bodyPr/>
          <a:lstStyle/>
          <a:p>
            <a:r>
              <a:rPr lang="en-GB" sz="2000" dirty="0" err="1"/>
              <a:t>Signia</a:t>
            </a:r>
            <a:r>
              <a:rPr lang="en-GB" sz="2000" dirty="0"/>
              <a:t> Wealth Limited v Marlborough Trust Company Limited(1) Ms Nathalie </a:t>
            </a:r>
            <a:r>
              <a:rPr lang="en-GB" sz="2000" dirty="0" err="1"/>
              <a:t>Dauria-Stoebe</a:t>
            </a:r>
            <a:r>
              <a:rPr lang="en-GB" sz="2000" dirty="0"/>
              <a:t> (2) [2016] EWHC 2141 (CH)</a:t>
            </a:r>
          </a:p>
          <a:p>
            <a:r>
              <a:rPr lang="en-GB" sz="2000" dirty="0"/>
              <a:t>CIP Properties v Galliford Try [2014] 6 Costs LR 1037</a:t>
            </a:r>
          </a:p>
          <a:p>
            <a:r>
              <a:rPr lang="en-GB" sz="2000" dirty="0"/>
              <a:t>Sharp v Blank [2015] EWHC 2685</a:t>
            </a:r>
          </a:p>
          <a:p>
            <a:endParaRPr lang="en-GB" sz="2000" dirty="0"/>
          </a:p>
          <a:p>
            <a:r>
              <a:rPr lang="en-GB" sz="2000" dirty="0"/>
              <a:t>Even in a claim to which costs budgeting does not automatically apply because the claim is over £10m (CPR 3.12(1)(a)), the Court has a complete discretion to decide whether costs budgets should be filed and exchanged.</a:t>
            </a:r>
          </a:p>
        </p:txBody>
      </p:sp>
    </p:spTree>
    <p:extLst>
      <p:ext uri="{BB962C8B-B14F-4D97-AF65-F5344CB8AC3E}">
        <p14:creationId xmlns:p14="http://schemas.microsoft.com/office/powerpoint/2010/main" val="27340744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Split Trial</a:t>
            </a:r>
          </a:p>
        </p:txBody>
      </p:sp>
      <p:sp>
        <p:nvSpPr>
          <p:cNvPr id="3" name="Content Placeholder 2"/>
          <p:cNvSpPr>
            <a:spLocks noGrp="1"/>
          </p:cNvSpPr>
          <p:nvPr>
            <p:ph idx="1"/>
          </p:nvPr>
        </p:nvSpPr>
        <p:spPr/>
        <p:txBody>
          <a:bodyPr/>
          <a:lstStyle/>
          <a:p>
            <a:r>
              <a:rPr lang="en-GB" sz="2400" dirty="0"/>
              <a:t>What to do when you propose a split trial?</a:t>
            </a:r>
          </a:p>
          <a:p>
            <a:pPr lvl="1"/>
            <a:r>
              <a:rPr lang="en-GB" sz="2400" dirty="0"/>
              <a:t>An incomplete budget is problematic (see Page v RGC Restaurants Ltd [2018] EWHC 2688 (QB) (15/10/18))</a:t>
            </a:r>
          </a:p>
          <a:p>
            <a:pPr lvl="1"/>
            <a:r>
              <a:rPr lang="en-GB" sz="2400" dirty="0"/>
              <a:t>Serve two budgets</a:t>
            </a:r>
          </a:p>
          <a:p>
            <a:pPr lvl="2"/>
            <a:r>
              <a:rPr lang="en-GB" dirty="0"/>
              <a:t>If the Court is with you, they may only manage the costs up to the first trial</a:t>
            </a:r>
          </a:p>
          <a:p>
            <a:pPr lvl="2"/>
            <a:r>
              <a:rPr lang="en-GB" dirty="0"/>
              <a:t>If the Court is against you, the Court has ability to manage all of the costs</a:t>
            </a:r>
          </a:p>
        </p:txBody>
      </p:sp>
    </p:spTree>
    <p:extLst>
      <p:ext uri="{BB962C8B-B14F-4D97-AF65-F5344CB8AC3E}">
        <p14:creationId xmlns:p14="http://schemas.microsoft.com/office/powerpoint/2010/main" val="33596058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9E2168-EA2E-460C-8E32-4260D731332F}"/>
              </a:ext>
            </a:extLst>
          </p:cNvPr>
          <p:cNvSpPr>
            <a:spLocks noGrp="1"/>
          </p:cNvSpPr>
          <p:nvPr>
            <p:ph type="title"/>
          </p:nvPr>
        </p:nvSpPr>
        <p:spPr/>
        <p:txBody>
          <a:bodyPr/>
          <a:lstStyle/>
          <a:p>
            <a:r>
              <a:rPr lang="en-US" dirty="0"/>
              <a:t>Court’s Approach</a:t>
            </a:r>
            <a:endParaRPr lang="en-GB" dirty="0"/>
          </a:p>
        </p:txBody>
      </p:sp>
      <p:sp>
        <p:nvSpPr>
          <p:cNvPr id="3" name="Content Placeholder 2">
            <a:extLst>
              <a:ext uri="{FF2B5EF4-FFF2-40B4-BE49-F238E27FC236}">
                <a16:creationId xmlns:a16="http://schemas.microsoft.com/office/drawing/2014/main" id="{7523FE58-CFB7-4093-9B7F-A5890422900F}"/>
              </a:ext>
            </a:extLst>
          </p:cNvPr>
          <p:cNvSpPr>
            <a:spLocks noGrp="1"/>
          </p:cNvSpPr>
          <p:nvPr>
            <p:ph idx="1"/>
          </p:nvPr>
        </p:nvSpPr>
        <p:spPr/>
        <p:txBody>
          <a:bodyPr/>
          <a:lstStyle/>
          <a:p>
            <a:r>
              <a:rPr lang="en-US" dirty="0"/>
              <a:t>Rough and ready approach.</a:t>
            </a:r>
          </a:p>
          <a:p>
            <a:r>
              <a:rPr lang="en-US" dirty="0"/>
              <a:t>Review the assumptions.</a:t>
            </a:r>
          </a:p>
          <a:p>
            <a:r>
              <a:rPr lang="en-US" dirty="0"/>
              <a:t>Compare the budgets.</a:t>
            </a:r>
          </a:p>
          <a:p>
            <a:r>
              <a:rPr lang="en-US" dirty="0"/>
              <a:t>Decide a total figure for any disputed phase which is reasonable and proportionate.</a:t>
            </a:r>
            <a:endParaRPr lang="en-GB" dirty="0"/>
          </a:p>
        </p:txBody>
      </p:sp>
    </p:spTree>
    <p:extLst>
      <p:ext uri="{BB962C8B-B14F-4D97-AF65-F5344CB8AC3E}">
        <p14:creationId xmlns:p14="http://schemas.microsoft.com/office/powerpoint/2010/main" val="22386121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B88BC1-D86C-D8C2-4916-C794F9093ED5}"/>
              </a:ext>
            </a:extLst>
          </p:cNvPr>
          <p:cNvSpPr>
            <a:spLocks noGrp="1"/>
          </p:cNvSpPr>
          <p:nvPr>
            <p:ph type="title"/>
          </p:nvPr>
        </p:nvSpPr>
        <p:spPr/>
        <p:txBody>
          <a:bodyPr/>
          <a:lstStyle/>
          <a:p>
            <a:r>
              <a:rPr lang="en-GB" sz="2800" dirty="0"/>
              <a:t>Stephen Herbert Hunt v Oceania Capital Reserves Limited &amp; Ors [2025] EWHC 837 (Ch)</a:t>
            </a:r>
          </a:p>
        </p:txBody>
      </p:sp>
      <p:sp>
        <p:nvSpPr>
          <p:cNvPr id="3" name="Content Placeholder 2">
            <a:extLst>
              <a:ext uri="{FF2B5EF4-FFF2-40B4-BE49-F238E27FC236}">
                <a16:creationId xmlns:a16="http://schemas.microsoft.com/office/drawing/2014/main" id="{D46C1D5F-8B41-217C-9218-F303B9A07D81}"/>
              </a:ext>
            </a:extLst>
          </p:cNvPr>
          <p:cNvSpPr>
            <a:spLocks noGrp="1"/>
          </p:cNvSpPr>
          <p:nvPr>
            <p:ph idx="1"/>
          </p:nvPr>
        </p:nvSpPr>
        <p:spPr/>
        <p:txBody>
          <a:bodyPr/>
          <a:lstStyle/>
          <a:p>
            <a:r>
              <a:rPr lang="en-US" sz="2800" dirty="0"/>
              <a:t>D served budget 30 minutes late.</a:t>
            </a:r>
          </a:p>
          <a:p>
            <a:r>
              <a:rPr lang="en-US" sz="2800" dirty="0"/>
              <a:t>D appeared to have copied the figures claimed by C- even claiming Court fees.</a:t>
            </a:r>
          </a:p>
          <a:p>
            <a:r>
              <a:rPr lang="en-US" sz="2800" dirty="0"/>
              <a:t>Budget even stated “Costs Budget of Claimant”</a:t>
            </a:r>
          </a:p>
          <a:p>
            <a:r>
              <a:rPr lang="en-US" sz="2800" dirty="0"/>
              <a:t>Front pages and back pages did not match.</a:t>
            </a:r>
          </a:p>
          <a:p>
            <a:r>
              <a:rPr lang="en-US" sz="2800" dirty="0"/>
              <a:t>Relief from sanctions refused.</a:t>
            </a:r>
            <a:endParaRPr lang="en-GB" sz="2800" dirty="0"/>
          </a:p>
        </p:txBody>
      </p:sp>
    </p:spTree>
    <p:extLst>
      <p:ext uri="{BB962C8B-B14F-4D97-AF65-F5344CB8AC3E}">
        <p14:creationId xmlns:p14="http://schemas.microsoft.com/office/powerpoint/2010/main" val="3596615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84CDD-AC90-6FF3-0F27-3F72BC6B925F}"/>
              </a:ext>
            </a:extLst>
          </p:cNvPr>
          <p:cNvSpPr>
            <a:spLocks noGrp="1"/>
          </p:cNvSpPr>
          <p:nvPr>
            <p:ph type="title"/>
          </p:nvPr>
        </p:nvSpPr>
        <p:spPr/>
        <p:txBody>
          <a:bodyPr/>
          <a:lstStyle/>
          <a:p>
            <a:r>
              <a:rPr lang="en-GB" sz="2800" dirty="0"/>
              <a:t>GS Woodland Court GP 1 Limited &amp; Anor v RGCM Limited &amp; Ors [2025] EWHC 285 (TCC)</a:t>
            </a:r>
          </a:p>
        </p:txBody>
      </p:sp>
      <p:sp>
        <p:nvSpPr>
          <p:cNvPr id="3" name="Content Placeholder 2">
            <a:extLst>
              <a:ext uri="{FF2B5EF4-FFF2-40B4-BE49-F238E27FC236}">
                <a16:creationId xmlns:a16="http://schemas.microsoft.com/office/drawing/2014/main" id="{C02E347C-152A-3711-CDA7-C741C6139F37}"/>
              </a:ext>
            </a:extLst>
          </p:cNvPr>
          <p:cNvSpPr>
            <a:spLocks noGrp="1"/>
          </p:cNvSpPr>
          <p:nvPr>
            <p:ph idx="1"/>
          </p:nvPr>
        </p:nvSpPr>
        <p:spPr/>
        <p:txBody>
          <a:bodyPr/>
          <a:lstStyle/>
          <a:p>
            <a:r>
              <a:rPr lang="en-US" sz="2000" dirty="0"/>
              <a:t>Claim of £30m.</a:t>
            </a:r>
          </a:p>
          <a:p>
            <a:r>
              <a:rPr lang="en-US" sz="2000" dirty="0"/>
              <a:t>C total costs of £11m.</a:t>
            </a:r>
          </a:p>
          <a:p>
            <a:r>
              <a:rPr lang="en-US" sz="2000" dirty="0"/>
              <a:t>There were 7 Defendants (costs c £13m).</a:t>
            </a:r>
          </a:p>
          <a:p>
            <a:r>
              <a:rPr lang="en-US" sz="2000" dirty="0"/>
              <a:t>C costs were almost as much as all the Defendants combined.</a:t>
            </a:r>
          </a:p>
          <a:p>
            <a:r>
              <a:rPr lang="en-US" sz="2000" dirty="0"/>
              <a:t>Court commented on the rates being substantially in excess of the guidelines.</a:t>
            </a:r>
          </a:p>
          <a:p>
            <a:r>
              <a:rPr lang="en-US" sz="2000" dirty="0"/>
              <a:t>C’s future costs reduced from £8.7 to £4.2m.</a:t>
            </a:r>
          </a:p>
          <a:p>
            <a:r>
              <a:rPr lang="en-US" sz="2000" dirty="0"/>
              <a:t>Court said C’s budget was unrealistic and for some phases implausible.</a:t>
            </a:r>
          </a:p>
          <a:p>
            <a:r>
              <a:rPr lang="en-US" sz="2000" dirty="0"/>
              <a:t>C to pay the Ds costs of the hearing.</a:t>
            </a:r>
          </a:p>
          <a:p>
            <a:endParaRPr lang="en-GB" dirty="0"/>
          </a:p>
        </p:txBody>
      </p:sp>
    </p:spTree>
    <p:extLst>
      <p:ext uri="{BB962C8B-B14F-4D97-AF65-F5344CB8AC3E}">
        <p14:creationId xmlns:p14="http://schemas.microsoft.com/office/powerpoint/2010/main" val="3147626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77D5B4-4E51-45F0-B817-EB7DEC97EB64}"/>
              </a:ext>
            </a:extLst>
          </p:cNvPr>
          <p:cNvSpPr>
            <a:spLocks noGrp="1"/>
          </p:cNvSpPr>
          <p:nvPr>
            <p:ph type="title"/>
          </p:nvPr>
        </p:nvSpPr>
        <p:spPr/>
        <p:txBody>
          <a:bodyPr/>
          <a:lstStyle/>
          <a:p>
            <a:r>
              <a:rPr lang="en-US" sz="4000" dirty="0"/>
              <a:t>Court’s approach to incurred costs?</a:t>
            </a:r>
            <a:endParaRPr lang="en-GB" sz="4000" dirty="0"/>
          </a:p>
        </p:txBody>
      </p:sp>
      <p:sp>
        <p:nvSpPr>
          <p:cNvPr id="3" name="Content Placeholder 2">
            <a:extLst>
              <a:ext uri="{FF2B5EF4-FFF2-40B4-BE49-F238E27FC236}">
                <a16:creationId xmlns:a16="http://schemas.microsoft.com/office/drawing/2014/main" id="{F3B76816-A1B9-4A95-B9BF-299DE09B9BA8}"/>
              </a:ext>
            </a:extLst>
          </p:cNvPr>
          <p:cNvSpPr>
            <a:spLocks noGrp="1"/>
          </p:cNvSpPr>
          <p:nvPr>
            <p:ph idx="1"/>
          </p:nvPr>
        </p:nvSpPr>
        <p:spPr/>
        <p:txBody>
          <a:bodyPr/>
          <a:lstStyle/>
          <a:p>
            <a:r>
              <a:rPr lang="en-US" sz="2000" dirty="0"/>
              <a:t>The Court cannot approve costs incurred up to and including any costs management hearing (CPR 3.17).</a:t>
            </a:r>
          </a:p>
          <a:p>
            <a:r>
              <a:rPr lang="en-US" sz="2000" dirty="0"/>
              <a:t>The Court can only record comments on the incurred costs (CPR 3.17).</a:t>
            </a:r>
          </a:p>
          <a:p>
            <a:r>
              <a:rPr lang="en-US" sz="2000" dirty="0"/>
              <a:t>Generic comments on incurred costs not useful (see </a:t>
            </a:r>
            <a:r>
              <a:rPr lang="en-GB" sz="2000" dirty="0"/>
              <a:t>Sir Cliff Richard OBE -v- The BBC &amp; Chief Constable of South Yorkshire Police [2017] EWHC 1666(Ch)).</a:t>
            </a:r>
          </a:p>
          <a:p>
            <a:r>
              <a:rPr lang="en-GB" sz="2000" dirty="0"/>
              <a:t>The absence of a comment does not mean the costs are reasonable.</a:t>
            </a:r>
            <a:endParaRPr lang="en-US" sz="2000" dirty="0"/>
          </a:p>
          <a:p>
            <a:r>
              <a:rPr lang="en-US" sz="2000" dirty="0"/>
              <a:t>Incurred costs, at a detailed assessment, are assessed as normal.</a:t>
            </a:r>
            <a:endParaRPr lang="en-GB" sz="2000" dirty="0"/>
          </a:p>
        </p:txBody>
      </p:sp>
    </p:spTree>
    <p:extLst>
      <p:ext uri="{BB962C8B-B14F-4D97-AF65-F5344CB8AC3E}">
        <p14:creationId xmlns:p14="http://schemas.microsoft.com/office/powerpoint/2010/main" val="4645675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Significant Developments </a:t>
            </a:r>
            <a:endParaRPr lang="en-GB" dirty="0"/>
          </a:p>
        </p:txBody>
      </p:sp>
      <p:sp>
        <p:nvSpPr>
          <p:cNvPr id="3" name="Content Placeholder 2"/>
          <p:cNvSpPr>
            <a:spLocks noGrp="1"/>
          </p:cNvSpPr>
          <p:nvPr>
            <p:ph idx="1"/>
          </p:nvPr>
        </p:nvSpPr>
        <p:spPr/>
        <p:txBody>
          <a:bodyPr/>
          <a:lstStyle/>
          <a:p>
            <a:r>
              <a:rPr lang="en-US" sz="2400" dirty="0"/>
              <a:t>Extended trial length</a:t>
            </a:r>
          </a:p>
          <a:p>
            <a:pPr lvl="1"/>
            <a:r>
              <a:rPr lang="en-GB" sz="2000" dirty="0"/>
              <a:t>Sharp v Blank &amp; </a:t>
            </a:r>
            <a:r>
              <a:rPr lang="en-GB" sz="2000" dirty="0" err="1"/>
              <a:t>Ors</a:t>
            </a:r>
            <a:r>
              <a:rPr lang="en-GB" sz="2000" dirty="0"/>
              <a:t> [2017] EWHC 3390 (</a:t>
            </a:r>
            <a:r>
              <a:rPr lang="en-GB" sz="2000" dirty="0" err="1"/>
              <a:t>ch</a:t>
            </a:r>
            <a:r>
              <a:rPr lang="en-GB" sz="2000" dirty="0"/>
              <a:t>)</a:t>
            </a:r>
            <a:endParaRPr lang="en-US" sz="2000" dirty="0"/>
          </a:p>
          <a:p>
            <a:r>
              <a:rPr lang="en-US" sz="2400" dirty="0"/>
              <a:t>Significant additional disclosure</a:t>
            </a:r>
          </a:p>
          <a:p>
            <a:pPr lvl="1"/>
            <a:r>
              <a:rPr lang="en-GB" sz="2000" dirty="0"/>
              <a:t>Sharp v Blank &amp; </a:t>
            </a:r>
            <a:r>
              <a:rPr lang="en-GB" sz="2000" dirty="0" err="1"/>
              <a:t>Ors</a:t>
            </a:r>
            <a:r>
              <a:rPr lang="en-GB" sz="2000" dirty="0"/>
              <a:t> [2017] EWHC 3390 (</a:t>
            </a:r>
            <a:r>
              <a:rPr lang="en-GB" sz="2000" dirty="0" err="1"/>
              <a:t>ch</a:t>
            </a:r>
            <a:r>
              <a:rPr lang="en-GB" sz="2000" dirty="0"/>
              <a:t>)</a:t>
            </a:r>
          </a:p>
          <a:p>
            <a:pPr lvl="1"/>
            <a:r>
              <a:rPr lang="en-GB" sz="2000" dirty="0"/>
              <a:t>Al-</a:t>
            </a:r>
            <a:r>
              <a:rPr lang="en-GB" sz="2000" dirty="0" err="1"/>
              <a:t>Najar</a:t>
            </a:r>
            <a:r>
              <a:rPr lang="en-GB" sz="2000" dirty="0"/>
              <a:t> &amp; </a:t>
            </a:r>
            <a:r>
              <a:rPr lang="en-GB" sz="2000" dirty="0" err="1"/>
              <a:t>Ors</a:t>
            </a:r>
            <a:r>
              <a:rPr lang="en-GB" sz="2000" dirty="0"/>
              <a:t> v The Cumberland Hotel (London) Ltd [2018] EWHC 3532 (QB) </a:t>
            </a:r>
            <a:endParaRPr lang="en-US" sz="2000" dirty="0"/>
          </a:p>
          <a:p>
            <a:r>
              <a:rPr lang="en-US" sz="2400" dirty="0"/>
              <a:t>Unexpected expert evidence</a:t>
            </a:r>
          </a:p>
          <a:p>
            <a:pPr lvl="1"/>
            <a:r>
              <a:rPr lang="en-GB" sz="2000" dirty="0"/>
              <a:t>Sharp v Blank &amp; </a:t>
            </a:r>
            <a:r>
              <a:rPr lang="en-GB" sz="2000" dirty="0" err="1"/>
              <a:t>Ors</a:t>
            </a:r>
            <a:r>
              <a:rPr lang="en-GB" sz="2000" dirty="0"/>
              <a:t> [2017] EWHC 3390 (</a:t>
            </a:r>
            <a:r>
              <a:rPr lang="en-GB" sz="2000" dirty="0" err="1"/>
              <a:t>ch</a:t>
            </a:r>
            <a:r>
              <a:rPr lang="en-GB" sz="2000" dirty="0"/>
              <a:t>)</a:t>
            </a:r>
          </a:p>
          <a:p>
            <a:endParaRPr lang="en-GB" sz="2400" dirty="0"/>
          </a:p>
        </p:txBody>
      </p:sp>
    </p:spTree>
    <p:extLst>
      <p:ext uri="{BB962C8B-B14F-4D97-AF65-F5344CB8AC3E}">
        <p14:creationId xmlns:p14="http://schemas.microsoft.com/office/powerpoint/2010/main" val="29955668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Not Significant</a:t>
            </a:r>
            <a:endParaRPr lang="en-GB" dirty="0"/>
          </a:p>
        </p:txBody>
      </p:sp>
      <p:sp>
        <p:nvSpPr>
          <p:cNvPr id="3" name="Content Placeholder 2"/>
          <p:cNvSpPr>
            <a:spLocks noGrp="1"/>
          </p:cNvSpPr>
          <p:nvPr>
            <p:ph idx="1"/>
          </p:nvPr>
        </p:nvSpPr>
        <p:spPr/>
        <p:txBody>
          <a:bodyPr/>
          <a:lstStyle/>
          <a:p>
            <a:r>
              <a:rPr lang="en-US" sz="2400" dirty="0"/>
              <a:t>Where the likelihood of an application was known at the time of preparing the budget</a:t>
            </a:r>
          </a:p>
          <a:p>
            <a:pPr lvl="1"/>
            <a:r>
              <a:rPr lang="en-GB" sz="2000" dirty="0"/>
              <a:t>Sharp v Blank &amp; </a:t>
            </a:r>
            <a:r>
              <a:rPr lang="en-GB" sz="2000" dirty="0" err="1"/>
              <a:t>Ors</a:t>
            </a:r>
            <a:r>
              <a:rPr lang="en-GB" sz="2000" dirty="0"/>
              <a:t> [2017] EWHC 3390 (</a:t>
            </a:r>
            <a:r>
              <a:rPr lang="en-GB" sz="2000" dirty="0" err="1"/>
              <a:t>ch</a:t>
            </a:r>
            <a:r>
              <a:rPr lang="en-GB" sz="2000" dirty="0"/>
              <a:t>)</a:t>
            </a:r>
            <a:endParaRPr lang="en-US" sz="2000" dirty="0"/>
          </a:p>
          <a:p>
            <a:r>
              <a:rPr lang="en-US" sz="2400" dirty="0"/>
              <a:t>Modest developments which are not significant</a:t>
            </a:r>
          </a:p>
          <a:p>
            <a:pPr lvl="1"/>
            <a:r>
              <a:rPr lang="en-GB" sz="2000" dirty="0"/>
              <a:t>Sharp v Blank &amp; </a:t>
            </a:r>
            <a:r>
              <a:rPr lang="en-GB" sz="2000" dirty="0" err="1"/>
              <a:t>Ors</a:t>
            </a:r>
            <a:r>
              <a:rPr lang="en-GB" sz="2000" dirty="0"/>
              <a:t> [2017] EWHC 3390 (</a:t>
            </a:r>
            <a:r>
              <a:rPr lang="en-GB" sz="2000" dirty="0" err="1"/>
              <a:t>ch</a:t>
            </a:r>
            <a:r>
              <a:rPr lang="en-GB" sz="2000" dirty="0"/>
              <a:t>)</a:t>
            </a:r>
            <a:endParaRPr lang="en-US" sz="2000" dirty="0"/>
          </a:p>
          <a:p>
            <a:r>
              <a:rPr lang="en-US" sz="2400" dirty="0"/>
              <a:t>A change in approach of one of the experts</a:t>
            </a:r>
          </a:p>
          <a:p>
            <a:pPr lvl="1"/>
            <a:r>
              <a:rPr lang="en-GB" sz="2000" dirty="0"/>
              <a:t>Sharp v Blank &amp; </a:t>
            </a:r>
            <a:r>
              <a:rPr lang="en-GB" sz="2000" dirty="0" err="1"/>
              <a:t>Ors</a:t>
            </a:r>
            <a:r>
              <a:rPr lang="en-GB" sz="2000" dirty="0"/>
              <a:t> [2017] EWHC 3390 (</a:t>
            </a:r>
            <a:r>
              <a:rPr lang="en-GB" sz="2000" dirty="0" err="1"/>
              <a:t>ch</a:t>
            </a:r>
            <a:r>
              <a:rPr lang="en-GB" sz="2000" dirty="0"/>
              <a:t>)</a:t>
            </a:r>
            <a:endParaRPr lang="en-US" sz="2000" dirty="0"/>
          </a:p>
          <a:p>
            <a:endParaRPr lang="en-US" sz="2400" dirty="0"/>
          </a:p>
          <a:p>
            <a:endParaRPr lang="en-GB" sz="2400" dirty="0"/>
          </a:p>
        </p:txBody>
      </p:sp>
    </p:spTree>
    <p:extLst>
      <p:ext uri="{BB962C8B-B14F-4D97-AF65-F5344CB8AC3E}">
        <p14:creationId xmlns:p14="http://schemas.microsoft.com/office/powerpoint/2010/main" val="134220569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800" dirty="0"/>
              <a:t>Al-</a:t>
            </a:r>
            <a:r>
              <a:rPr lang="en-GB" sz="2800" dirty="0" err="1"/>
              <a:t>Najar</a:t>
            </a:r>
            <a:r>
              <a:rPr lang="en-GB" sz="2800" dirty="0"/>
              <a:t> &amp; </a:t>
            </a:r>
            <a:r>
              <a:rPr lang="en-GB" sz="2800" dirty="0" err="1"/>
              <a:t>Ors</a:t>
            </a:r>
            <a:r>
              <a:rPr lang="en-GB" sz="2800" dirty="0"/>
              <a:t> v The Cumberland Hotel (London) Ltd [2018] EWHC 3532 (QB) (16/10/18)</a:t>
            </a:r>
          </a:p>
        </p:txBody>
      </p:sp>
      <p:sp>
        <p:nvSpPr>
          <p:cNvPr id="3" name="Content Placeholder 2"/>
          <p:cNvSpPr>
            <a:spLocks noGrp="1"/>
          </p:cNvSpPr>
          <p:nvPr>
            <p:ph idx="1"/>
          </p:nvPr>
        </p:nvSpPr>
        <p:spPr/>
        <p:txBody>
          <a:bodyPr/>
          <a:lstStyle/>
          <a:p>
            <a:r>
              <a:rPr lang="en-GB" sz="2400" dirty="0"/>
              <a:t>C budget approved at just over £1m.</a:t>
            </a:r>
          </a:p>
          <a:p>
            <a:r>
              <a:rPr lang="en-GB" sz="2400" dirty="0"/>
              <a:t>C applied to revise the disclosure phase.</a:t>
            </a:r>
          </a:p>
          <a:p>
            <a:r>
              <a:rPr lang="en-GB" sz="2400" dirty="0"/>
              <a:t>C expected 20-30 lever arch files.</a:t>
            </a:r>
          </a:p>
          <a:p>
            <a:r>
              <a:rPr lang="en-GB" sz="2400" dirty="0"/>
              <a:t>C received 55 lever arch files.</a:t>
            </a:r>
          </a:p>
          <a:p>
            <a:r>
              <a:rPr lang="en-GB" sz="2400" dirty="0"/>
              <a:t>C sought an increase from £62,626 to £111,811.</a:t>
            </a:r>
          </a:p>
          <a:p>
            <a:r>
              <a:rPr lang="en-GB" sz="2400" dirty="0"/>
              <a:t>Bar should not be set too high or else parties will err on the side of caution by making budgets over generous.</a:t>
            </a:r>
          </a:p>
          <a:p>
            <a:r>
              <a:rPr lang="en-GB" sz="2400" dirty="0"/>
              <a:t>In this case there was a significant development</a:t>
            </a:r>
          </a:p>
          <a:p>
            <a:r>
              <a:rPr lang="en-GB" sz="2400" dirty="0"/>
              <a:t>Additional amount approved (not quite as </a:t>
            </a:r>
            <a:r>
              <a:rPr lang="en-GB" sz="2400"/>
              <a:t>claimed).</a:t>
            </a:r>
            <a:endParaRPr lang="en-GB" sz="2400" dirty="0"/>
          </a:p>
          <a:p>
            <a:endParaRPr lang="en-GB" sz="2400" dirty="0"/>
          </a:p>
        </p:txBody>
      </p:sp>
    </p:spTree>
    <p:extLst>
      <p:ext uri="{BB962C8B-B14F-4D97-AF65-F5344CB8AC3E}">
        <p14:creationId xmlns:p14="http://schemas.microsoft.com/office/powerpoint/2010/main" val="1628084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FE609-3427-1075-9121-B7AF1EF56986}"/>
              </a:ext>
            </a:extLst>
          </p:cNvPr>
          <p:cNvSpPr>
            <a:spLocks noGrp="1"/>
          </p:cNvSpPr>
          <p:nvPr>
            <p:ph type="title"/>
          </p:nvPr>
        </p:nvSpPr>
        <p:spPr/>
        <p:txBody>
          <a:bodyPr/>
          <a:lstStyle/>
          <a:p>
            <a:r>
              <a:rPr lang="en-US" dirty="0"/>
              <a:t>Conclusions</a:t>
            </a:r>
            <a:endParaRPr lang="en-GB" dirty="0"/>
          </a:p>
        </p:txBody>
      </p:sp>
      <p:sp>
        <p:nvSpPr>
          <p:cNvPr id="3" name="Content Placeholder 2">
            <a:extLst>
              <a:ext uri="{FF2B5EF4-FFF2-40B4-BE49-F238E27FC236}">
                <a16:creationId xmlns:a16="http://schemas.microsoft.com/office/drawing/2014/main" id="{40519C4D-FEED-1681-5B2B-43C1F710F45E}"/>
              </a:ext>
            </a:extLst>
          </p:cNvPr>
          <p:cNvSpPr>
            <a:spLocks noGrp="1"/>
          </p:cNvSpPr>
          <p:nvPr>
            <p:ph idx="1"/>
          </p:nvPr>
        </p:nvSpPr>
        <p:spPr/>
        <p:txBody>
          <a:bodyPr/>
          <a:lstStyle/>
          <a:p>
            <a:r>
              <a:rPr lang="en-US" sz="2400" dirty="0"/>
              <a:t>Little change to when you have to file a budget.</a:t>
            </a:r>
          </a:p>
          <a:p>
            <a:r>
              <a:rPr lang="en-US" sz="2400" dirty="0"/>
              <a:t>Main change is the circumstances where the Court will </a:t>
            </a:r>
            <a:r>
              <a:rPr lang="en-US" sz="2400" u="sng" dirty="0"/>
              <a:t>not</a:t>
            </a:r>
            <a:r>
              <a:rPr lang="en-US" sz="2400" dirty="0"/>
              <a:t> make a CMO.</a:t>
            </a:r>
          </a:p>
          <a:p>
            <a:r>
              <a:rPr lang="en-US" sz="2400" dirty="0"/>
              <a:t>Need to be aware of the requirement to file an updated budget when there is no CMO.</a:t>
            </a:r>
          </a:p>
          <a:p>
            <a:r>
              <a:rPr lang="en-US" sz="2400" dirty="0"/>
              <a:t>As always, keep your budget under review and apply as soon as there is a material development which will increase the costs.</a:t>
            </a:r>
          </a:p>
          <a:p>
            <a:r>
              <a:rPr lang="en-US" sz="2400" dirty="0"/>
              <a:t>Are the pilots “simplified”? You can be the judge of that. </a:t>
            </a:r>
            <a:endParaRPr lang="en-GB" sz="2400" dirty="0"/>
          </a:p>
        </p:txBody>
      </p:sp>
    </p:spTree>
    <p:extLst>
      <p:ext uri="{BB962C8B-B14F-4D97-AF65-F5344CB8AC3E}">
        <p14:creationId xmlns:p14="http://schemas.microsoft.com/office/powerpoint/2010/main" val="4746139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848E5-0B45-F721-17B7-2E8617F36661}"/>
              </a:ext>
            </a:extLst>
          </p:cNvPr>
          <p:cNvSpPr>
            <a:spLocks noGrp="1"/>
          </p:cNvSpPr>
          <p:nvPr>
            <p:ph type="title"/>
          </p:nvPr>
        </p:nvSpPr>
        <p:spPr/>
        <p:txBody>
          <a:bodyPr/>
          <a:lstStyle/>
          <a:p>
            <a:r>
              <a:rPr lang="en-US" dirty="0"/>
              <a:t>New Pilots</a:t>
            </a:r>
            <a:endParaRPr lang="en-GB" dirty="0"/>
          </a:p>
        </p:txBody>
      </p:sp>
      <p:sp>
        <p:nvSpPr>
          <p:cNvPr id="3" name="Content Placeholder 2">
            <a:extLst>
              <a:ext uri="{FF2B5EF4-FFF2-40B4-BE49-F238E27FC236}">
                <a16:creationId xmlns:a16="http://schemas.microsoft.com/office/drawing/2014/main" id="{6B3EE731-6A48-4AB8-11EA-C3912A616E29}"/>
              </a:ext>
            </a:extLst>
          </p:cNvPr>
          <p:cNvSpPr>
            <a:spLocks noGrp="1"/>
          </p:cNvSpPr>
          <p:nvPr>
            <p:ph idx="1"/>
          </p:nvPr>
        </p:nvSpPr>
        <p:spPr/>
        <p:txBody>
          <a:bodyPr/>
          <a:lstStyle/>
          <a:p>
            <a:r>
              <a:rPr lang="en-GB" sz="2800" dirty="0"/>
              <a:t>There is one pilot for </a:t>
            </a:r>
            <a:r>
              <a:rPr lang="en-GB" sz="2800" u="sng" dirty="0"/>
              <a:t>BPC (or Business &amp; Property work) in Manchester, Leeds or Central London</a:t>
            </a:r>
            <a:r>
              <a:rPr lang="en-GB" sz="2800" dirty="0"/>
              <a:t>.</a:t>
            </a:r>
          </a:p>
          <a:p>
            <a:r>
              <a:rPr lang="en-GB" sz="2800" dirty="0"/>
              <a:t>There is a separate pilot for </a:t>
            </a:r>
            <a:r>
              <a:rPr lang="en-GB" sz="2800" u="sng" dirty="0"/>
              <a:t>County Court claims in Manchester, Leeds, Central London and Bristol</a:t>
            </a:r>
            <a:r>
              <a:rPr lang="en-GB" sz="2800" dirty="0"/>
              <a:t> where the value of the claim is less than £1m.</a:t>
            </a:r>
          </a:p>
          <a:p>
            <a:r>
              <a:rPr lang="en-GB" sz="2800" dirty="0"/>
              <a:t>Applies to cases issues on or after </a:t>
            </a:r>
            <a:r>
              <a:rPr lang="en-GB" sz="2800" u="sng" dirty="0"/>
              <a:t>6 April 2025</a:t>
            </a:r>
            <a:r>
              <a:rPr lang="en-GB" sz="2800" dirty="0"/>
              <a:t>.</a:t>
            </a:r>
          </a:p>
          <a:p>
            <a:endParaRPr lang="en-GB" sz="2800" dirty="0"/>
          </a:p>
        </p:txBody>
      </p:sp>
    </p:spTree>
    <p:extLst>
      <p:ext uri="{BB962C8B-B14F-4D97-AF65-F5344CB8AC3E}">
        <p14:creationId xmlns:p14="http://schemas.microsoft.com/office/powerpoint/2010/main" val="1752168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35936E-F131-BD01-8BE0-DF54DFD0C4E3}"/>
              </a:ext>
            </a:extLst>
          </p:cNvPr>
          <p:cNvSpPr>
            <a:spLocks noGrp="1"/>
          </p:cNvSpPr>
          <p:nvPr>
            <p:ph type="title"/>
          </p:nvPr>
        </p:nvSpPr>
        <p:spPr>
          <a:prstGeom prst="rect">
            <a:avLst/>
          </a:prstGeom>
        </p:spPr>
        <p:txBody>
          <a:bodyPr/>
          <a:lstStyle/>
          <a:p>
            <a:r>
              <a:rPr lang="en-US" sz="2400" dirty="0"/>
              <a:t>Pan NOx Emissions Litigations </a:t>
            </a:r>
            <a:br>
              <a:rPr lang="en-US" sz="2400" dirty="0"/>
            </a:br>
            <a:r>
              <a:rPr lang="en-US" sz="2400" dirty="0"/>
              <a:t>[2024] EWHC 1728 (KB) (05 July 2024)</a:t>
            </a:r>
            <a:endParaRPr lang="en-GB" sz="2400" dirty="0"/>
          </a:p>
        </p:txBody>
      </p:sp>
      <p:sp>
        <p:nvSpPr>
          <p:cNvPr id="3" name="Content Placeholder 2">
            <a:extLst>
              <a:ext uri="{FF2B5EF4-FFF2-40B4-BE49-F238E27FC236}">
                <a16:creationId xmlns:a16="http://schemas.microsoft.com/office/drawing/2014/main" id="{557D9EBB-6D38-AC4E-0820-3C6DCB6207B7}"/>
              </a:ext>
            </a:extLst>
          </p:cNvPr>
          <p:cNvSpPr>
            <a:spLocks noGrp="1"/>
          </p:cNvSpPr>
          <p:nvPr>
            <p:ph idx="1"/>
          </p:nvPr>
        </p:nvSpPr>
        <p:spPr/>
        <p:txBody>
          <a:bodyPr/>
          <a:lstStyle/>
          <a:p>
            <a:r>
              <a:rPr lang="en-US" sz="1800" dirty="0"/>
              <a:t>“Largest ever” collective action brought in England and Wales. </a:t>
            </a:r>
          </a:p>
          <a:p>
            <a:r>
              <a:rPr lang="en-US" sz="1800" dirty="0"/>
              <a:t>The Claimants said the litigation is worth £6bn.</a:t>
            </a:r>
          </a:p>
          <a:p>
            <a:r>
              <a:rPr lang="en-US" sz="1800" dirty="0"/>
              <a:t>The first Costs Management hearing occupied 3 days of Court time. </a:t>
            </a:r>
          </a:p>
          <a:p>
            <a:r>
              <a:rPr lang="en-US" sz="1800" dirty="0"/>
              <a:t>Court thanked the “fleet of Counsel”.</a:t>
            </a:r>
          </a:p>
          <a:p>
            <a:r>
              <a:rPr lang="en-US" sz="1800" dirty="0"/>
              <a:t>Costs management, at that stage, only concerned some of the preliminary issues.</a:t>
            </a:r>
          </a:p>
          <a:p>
            <a:r>
              <a:rPr lang="en-US" sz="1800" dirty="0"/>
              <a:t>C’s estimated costs for Tranche 1 (a 2-week preliminary issue hearing) was £11.4m. The aggregate of the Defendants’ estimated costs was £6.8m.</a:t>
            </a:r>
          </a:p>
          <a:p>
            <a:r>
              <a:rPr lang="en-US" sz="1800" dirty="0"/>
              <a:t>C’s estimate costs for Tranche 2 (the first main evidential phase) was £136.2m. The aggregate of the Ds’ estimated costs was £179.2m.</a:t>
            </a:r>
          </a:p>
          <a:p>
            <a:r>
              <a:rPr lang="en-US" sz="1800" dirty="0"/>
              <a:t>There was also a general category of estimated costs of just £60m and £25.6m respectively.</a:t>
            </a:r>
          </a:p>
          <a:p>
            <a:r>
              <a:rPr lang="en-US" sz="1800" dirty="0"/>
              <a:t>c£207m v c£211m</a:t>
            </a:r>
            <a:endParaRPr lang="en-GB" sz="1800" dirty="0"/>
          </a:p>
        </p:txBody>
      </p:sp>
    </p:spTree>
    <p:extLst>
      <p:ext uri="{BB962C8B-B14F-4D97-AF65-F5344CB8AC3E}">
        <p14:creationId xmlns:p14="http://schemas.microsoft.com/office/powerpoint/2010/main" val="17090460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FB14BC-A6F0-84E5-9FC3-540F53DFA0A3}"/>
              </a:ext>
            </a:extLst>
          </p:cNvPr>
          <p:cNvSpPr>
            <a:spLocks noGrp="1"/>
          </p:cNvSpPr>
          <p:nvPr>
            <p:ph type="title"/>
          </p:nvPr>
        </p:nvSpPr>
        <p:spPr/>
        <p:txBody>
          <a:bodyPr/>
          <a:lstStyle/>
          <a:p>
            <a:r>
              <a:rPr lang="en-US" dirty="0"/>
              <a:t>First CMC</a:t>
            </a:r>
            <a:endParaRPr lang="en-GB" dirty="0"/>
          </a:p>
        </p:txBody>
      </p:sp>
      <p:sp>
        <p:nvSpPr>
          <p:cNvPr id="3" name="Content Placeholder 2">
            <a:extLst>
              <a:ext uri="{FF2B5EF4-FFF2-40B4-BE49-F238E27FC236}">
                <a16:creationId xmlns:a16="http://schemas.microsoft.com/office/drawing/2014/main" id="{5BFBB4C7-40C7-693C-2E1E-65725ACECBD2}"/>
              </a:ext>
            </a:extLst>
          </p:cNvPr>
          <p:cNvSpPr>
            <a:spLocks noGrp="1"/>
          </p:cNvSpPr>
          <p:nvPr>
            <p:ph idx="1"/>
          </p:nvPr>
        </p:nvSpPr>
        <p:spPr/>
        <p:txBody>
          <a:bodyPr/>
          <a:lstStyle/>
          <a:p>
            <a:r>
              <a:rPr lang="en-US" sz="2000" dirty="0"/>
              <a:t>Court found that the budgeted sums were wholly disproportionate.</a:t>
            </a:r>
          </a:p>
          <a:p>
            <a:r>
              <a:rPr lang="en-US" sz="2000" dirty="0"/>
              <a:t>“</a:t>
            </a:r>
            <a:r>
              <a:rPr lang="en-GB" sz="2000" dirty="0"/>
              <a:t>As explored more fully below, there appears to be little effort – nor, it seems, incentive – to run this litigation in a manner so as to minimise, as far as is reasonably possible, the number of lawyers and the hours they suggest they need to work in order sensibly to progress this litigation.”.</a:t>
            </a:r>
          </a:p>
          <a:p>
            <a:r>
              <a:rPr lang="en-GB" sz="2000" dirty="0"/>
              <a:t>As for the wasteful inter-solicitor correspondence the Court noted “it does take two to tango”.</a:t>
            </a:r>
          </a:p>
          <a:p>
            <a:r>
              <a:rPr lang="en-GB" sz="2000" dirty="0"/>
              <a:t>“The sums incurred and estimated by the Claimants appear to the Court to demonstrate scant regard for carrying out work in an efficient, non-duplicative and cost-conscious manner”.</a:t>
            </a:r>
          </a:p>
        </p:txBody>
      </p:sp>
    </p:spTree>
    <p:extLst>
      <p:ext uri="{BB962C8B-B14F-4D97-AF65-F5344CB8AC3E}">
        <p14:creationId xmlns:p14="http://schemas.microsoft.com/office/powerpoint/2010/main" val="11416581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B4C48E-EAAE-F8EC-8905-F6DAF005F157}"/>
              </a:ext>
            </a:extLst>
          </p:cNvPr>
          <p:cNvSpPr>
            <a:spLocks noGrp="1"/>
          </p:cNvSpPr>
          <p:nvPr>
            <p:ph type="title"/>
          </p:nvPr>
        </p:nvSpPr>
        <p:spPr/>
        <p:txBody>
          <a:bodyPr/>
          <a:lstStyle/>
          <a:p>
            <a:r>
              <a:rPr lang="en-US" dirty="0"/>
              <a:t>First CMC</a:t>
            </a:r>
            <a:endParaRPr lang="en-GB" dirty="0"/>
          </a:p>
        </p:txBody>
      </p:sp>
      <p:sp>
        <p:nvSpPr>
          <p:cNvPr id="3" name="Content Placeholder 2">
            <a:extLst>
              <a:ext uri="{FF2B5EF4-FFF2-40B4-BE49-F238E27FC236}">
                <a16:creationId xmlns:a16="http://schemas.microsoft.com/office/drawing/2014/main" id="{D6140A0A-011F-97F9-0C35-F14181B27C8C}"/>
              </a:ext>
            </a:extLst>
          </p:cNvPr>
          <p:cNvSpPr>
            <a:spLocks noGrp="1"/>
          </p:cNvSpPr>
          <p:nvPr>
            <p:ph idx="1"/>
          </p:nvPr>
        </p:nvSpPr>
        <p:spPr/>
        <p:txBody>
          <a:bodyPr/>
          <a:lstStyle/>
          <a:p>
            <a:r>
              <a:rPr lang="en-GB" sz="2000" dirty="0"/>
              <a:t>No issue with the Defendants claiming lower rates than they were paying. </a:t>
            </a:r>
          </a:p>
          <a:p>
            <a:r>
              <a:rPr lang="en-GB" sz="2000" dirty="0"/>
              <a:t>Court rejected the contention that the Defendants were artificially seeking to reduce the budgets. </a:t>
            </a:r>
          </a:p>
          <a:p>
            <a:r>
              <a:rPr lang="en-GB" sz="2000" dirty="0"/>
              <a:t>The Court is not a “slave to comparison” and the suggestion that this would be a valid exercise was “wholly untenable”, noting the Defendants interests were separately represented. </a:t>
            </a:r>
          </a:p>
          <a:p>
            <a:r>
              <a:rPr lang="en-GB" sz="2000" dirty="0"/>
              <a:t>The Court did not take issue with any of the hourly rates, despite these being appearing high (up to £725 an hour). </a:t>
            </a:r>
          </a:p>
          <a:p>
            <a:r>
              <a:rPr lang="en-GB" sz="2000" dirty="0"/>
              <a:t>After forensically looking at each phase, the Claimant’s estimated costs were reduced from £207m to £52m, and the Defendants’ from £211m to £114m.</a:t>
            </a:r>
          </a:p>
        </p:txBody>
      </p:sp>
    </p:spTree>
    <p:extLst>
      <p:ext uri="{BB962C8B-B14F-4D97-AF65-F5344CB8AC3E}">
        <p14:creationId xmlns:p14="http://schemas.microsoft.com/office/powerpoint/2010/main" val="1349135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34C2CC-468C-EB47-ECC1-3365E9EFDFAE}"/>
              </a:ext>
            </a:extLst>
          </p:cNvPr>
          <p:cNvSpPr>
            <a:spLocks noGrp="1"/>
          </p:cNvSpPr>
          <p:nvPr>
            <p:ph type="title"/>
          </p:nvPr>
        </p:nvSpPr>
        <p:spPr/>
        <p:txBody>
          <a:bodyPr/>
          <a:lstStyle/>
          <a:p>
            <a:r>
              <a:rPr lang="en-US" dirty="0"/>
              <a:t>Lessons</a:t>
            </a:r>
            <a:endParaRPr lang="en-GB" dirty="0"/>
          </a:p>
        </p:txBody>
      </p:sp>
      <p:sp>
        <p:nvSpPr>
          <p:cNvPr id="3" name="Content Placeholder 2">
            <a:extLst>
              <a:ext uri="{FF2B5EF4-FFF2-40B4-BE49-F238E27FC236}">
                <a16:creationId xmlns:a16="http://schemas.microsoft.com/office/drawing/2014/main" id="{C9934668-57FA-1C7A-6A2A-E34279D69689}"/>
              </a:ext>
            </a:extLst>
          </p:cNvPr>
          <p:cNvSpPr>
            <a:spLocks noGrp="1"/>
          </p:cNvSpPr>
          <p:nvPr>
            <p:ph idx="1"/>
          </p:nvPr>
        </p:nvSpPr>
        <p:spPr/>
        <p:txBody>
          <a:bodyPr/>
          <a:lstStyle/>
          <a:p>
            <a:r>
              <a:rPr lang="en-US" dirty="0"/>
              <a:t>Don’t assume costs in high value claims will be treated as proportionate.</a:t>
            </a:r>
          </a:p>
          <a:p>
            <a:r>
              <a:rPr lang="en-US" dirty="0"/>
              <a:t>Don’t assume a comparison will be a reliable guide.</a:t>
            </a:r>
          </a:p>
          <a:p>
            <a:r>
              <a:rPr lang="en-GB" dirty="0"/>
              <a:t>Don’t assume there is a rule of thumb!</a:t>
            </a:r>
          </a:p>
          <a:p>
            <a:r>
              <a:rPr lang="en-GB" dirty="0"/>
              <a:t>A bird in the hand is worth two in </a:t>
            </a:r>
            <a:r>
              <a:rPr lang="en-GB"/>
              <a:t>the bush.</a:t>
            </a:r>
            <a:endParaRPr lang="en-GB" dirty="0"/>
          </a:p>
        </p:txBody>
      </p:sp>
    </p:spTree>
    <p:extLst>
      <p:ext uri="{BB962C8B-B14F-4D97-AF65-F5344CB8AC3E}">
        <p14:creationId xmlns:p14="http://schemas.microsoft.com/office/powerpoint/2010/main" val="327555736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8384" y="1268760"/>
            <a:ext cx="9144000" cy="1440160"/>
          </a:xfrm>
        </p:spPr>
        <p:txBody>
          <a:bodyPr/>
          <a:lstStyle/>
          <a:p>
            <a:r>
              <a:rPr lang="en-GB" altLang="en-US" dirty="0"/>
              <a:t>Paragon Costs</a:t>
            </a:r>
            <a:br>
              <a:rPr lang="en-GB" altLang="en-US" dirty="0"/>
            </a:br>
            <a:br>
              <a:rPr lang="en-GB" altLang="en-US" dirty="0"/>
            </a:br>
            <a:r>
              <a:rPr lang="en-GB" altLang="en-US" dirty="0"/>
              <a:t>Costs Update</a:t>
            </a:r>
            <a:br>
              <a:rPr lang="en-GB" altLang="en-US" dirty="0"/>
            </a:br>
            <a:endParaRPr lang="en-GB" sz="3200" dirty="0">
              <a:latin typeface="Trebuchet MS" panose="020B0603020202020204" pitchFamily="34" charset="0"/>
            </a:endParaRPr>
          </a:p>
        </p:txBody>
      </p:sp>
      <p:sp>
        <p:nvSpPr>
          <p:cNvPr id="2" name="TextBox 1"/>
          <p:cNvSpPr txBox="1"/>
          <p:nvPr/>
        </p:nvSpPr>
        <p:spPr>
          <a:xfrm>
            <a:off x="971600" y="3140968"/>
            <a:ext cx="6192688" cy="1200329"/>
          </a:xfrm>
          <a:prstGeom prst="rect">
            <a:avLst/>
          </a:prstGeom>
          <a:noFill/>
        </p:spPr>
        <p:txBody>
          <a:bodyPr wrap="square" rtlCol="0">
            <a:spAutoFit/>
          </a:bodyPr>
          <a:lstStyle/>
          <a:p>
            <a:pPr algn="ctr"/>
            <a:r>
              <a:rPr lang="en-GB" altLang="en-US" sz="3600" dirty="0">
                <a:solidFill>
                  <a:schemeClr val="bg1"/>
                </a:solidFill>
              </a:rPr>
              <a:t>      </a:t>
            </a:r>
          </a:p>
          <a:p>
            <a:pPr algn="ctr"/>
            <a:r>
              <a:rPr lang="en-GB" altLang="en-US" sz="3600" dirty="0">
                <a:solidFill>
                  <a:schemeClr val="bg1"/>
                </a:solidFill>
              </a:rPr>
              <a:t>             </a:t>
            </a:r>
          </a:p>
        </p:txBody>
      </p:sp>
    </p:spTree>
    <p:extLst>
      <p:ext uri="{BB962C8B-B14F-4D97-AF65-F5344CB8AC3E}">
        <p14:creationId xmlns:p14="http://schemas.microsoft.com/office/powerpoint/2010/main" val="22850548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872E4-D1C1-466C-5507-62481A40D544}"/>
              </a:ext>
            </a:extLst>
          </p:cNvPr>
          <p:cNvSpPr>
            <a:spLocks noGrp="1"/>
          </p:cNvSpPr>
          <p:nvPr>
            <p:ph type="title"/>
          </p:nvPr>
        </p:nvSpPr>
        <p:spPr/>
        <p:txBody>
          <a:bodyPr/>
          <a:lstStyle/>
          <a:p>
            <a:r>
              <a:rPr lang="en-GB" sz="2400" dirty="0"/>
              <a:t>Business &amp; Property Courts (or Business &amp; Property work) in RCJ, Manchester, Leeds or Central London- PD51ZG1</a:t>
            </a:r>
          </a:p>
        </p:txBody>
      </p:sp>
      <p:sp>
        <p:nvSpPr>
          <p:cNvPr id="3" name="Content Placeholder 2">
            <a:extLst>
              <a:ext uri="{FF2B5EF4-FFF2-40B4-BE49-F238E27FC236}">
                <a16:creationId xmlns:a16="http://schemas.microsoft.com/office/drawing/2014/main" id="{0FE90647-4786-8083-93E6-66973D5599E1}"/>
              </a:ext>
            </a:extLst>
          </p:cNvPr>
          <p:cNvSpPr>
            <a:spLocks noGrp="1"/>
          </p:cNvSpPr>
          <p:nvPr>
            <p:ph idx="1"/>
          </p:nvPr>
        </p:nvSpPr>
        <p:spPr/>
        <p:txBody>
          <a:bodyPr/>
          <a:lstStyle/>
          <a:p>
            <a:r>
              <a:rPr lang="en-US" sz="2400" dirty="0"/>
              <a:t>Claim value up to £1m</a:t>
            </a:r>
          </a:p>
          <a:p>
            <a:pPr lvl="1"/>
            <a:r>
              <a:rPr lang="en-US" sz="2400" dirty="0"/>
              <a:t>Costs budget (Precedent Z) due 21 days before the first CCMC</a:t>
            </a:r>
          </a:p>
          <a:p>
            <a:pPr lvl="1"/>
            <a:r>
              <a:rPr lang="en-US" sz="2400" dirty="0"/>
              <a:t>Default position is a CMO will be made</a:t>
            </a:r>
          </a:p>
          <a:p>
            <a:pPr lvl="1"/>
            <a:r>
              <a:rPr lang="en-US" sz="2400" dirty="0"/>
              <a:t>Budget discussion report (Precedent RZ) due 7 days prior to the CCMC</a:t>
            </a:r>
          </a:p>
          <a:p>
            <a:pPr lvl="1"/>
            <a:r>
              <a:rPr lang="en-US" sz="2400" dirty="0"/>
              <a:t>Variations to budgets can be made using Precedent TZ</a:t>
            </a:r>
          </a:p>
          <a:p>
            <a:pPr lvl="1"/>
            <a:r>
              <a:rPr lang="en-US" sz="2400" dirty="0"/>
              <a:t>Usual costs restrictions apply.</a:t>
            </a:r>
            <a:endParaRPr lang="en-GB" sz="2400" dirty="0"/>
          </a:p>
        </p:txBody>
      </p:sp>
    </p:spTree>
    <p:extLst>
      <p:ext uri="{BB962C8B-B14F-4D97-AF65-F5344CB8AC3E}">
        <p14:creationId xmlns:p14="http://schemas.microsoft.com/office/powerpoint/2010/main" val="18158296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B3F142-246D-3C7B-20FB-0E78ED543F5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612B159-8701-F343-B702-88A6CA56D5BD}"/>
              </a:ext>
            </a:extLst>
          </p:cNvPr>
          <p:cNvSpPr>
            <a:spLocks noGrp="1"/>
          </p:cNvSpPr>
          <p:nvPr>
            <p:ph type="title"/>
          </p:nvPr>
        </p:nvSpPr>
        <p:spPr/>
        <p:txBody>
          <a:bodyPr/>
          <a:lstStyle/>
          <a:p>
            <a:r>
              <a:rPr lang="en-GB" sz="2400" dirty="0"/>
              <a:t>Business &amp; Property Courts (or Business &amp; Property work) in RCJ, Manchester, Leeds or Central London</a:t>
            </a:r>
          </a:p>
        </p:txBody>
      </p:sp>
      <p:sp>
        <p:nvSpPr>
          <p:cNvPr id="3" name="Content Placeholder 2">
            <a:extLst>
              <a:ext uri="{FF2B5EF4-FFF2-40B4-BE49-F238E27FC236}">
                <a16:creationId xmlns:a16="http://schemas.microsoft.com/office/drawing/2014/main" id="{600CF339-850A-6886-3470-34F38FBB55D3}"/>
              </a:ext>
            </a:extLst>
          </p:cNvPr>
          <p:cNvSpPr>
            <a:spLocks noGrp="1"/>
          </p:cNvSpPr>
          <p:nvPr>
            <p:ph idx="1"/>
          </p:nvPr>
        </p:nvSpPr>
        <p:spPr/>
        <p:txBody>
          <a:bodyPr/>
          <a:lstStyle/>
          <a:p>
            <a:r>
              <a:rPr lang="en-US" sz="1800" dirty="0"/>
              <a:t>Claim value £1m to £10m</a:t>
            </a:r>
          </a:p>
          <a:p>
            <a:pPr lvl="1"/>
            <a:r>
              <a:rPr lang="en-US" sz="1800" dirty="0"/>
              <a:t>Costs budget (Precedent Z) due 21 days before the first CCMC</a:t>
            </a:r>
          </a:p>
          <a:p>
            <a:pPr lvl="1"/>
            <a:r>
              <a:rPr lang="en-US" sz="1800" dirty="0"/>
              <a:t>Default position is a CMO will </a:t>
            </a:r>
            <a:r>
              <a:rPr lang="en-US" sz="1800" u="sng" dirty="0"/>
              <a:t>not</a:t>
            </a:r>
            <a:r>
              <a:rPr lang="en-US" sz="1800" dirty="0"/>
              <a:t> be made</a:t>
            </a:r>
          </a:p>
          <a:p>
            <a:pPr lvl="1"/>
            <a:r>
              <a:rPr lang="en-US" sz="1800" dirty="0"/>
              <a:t>If the Court elects to make a CMO, the Court can direct budgeting under the simplified scheme or normal budgeting.</a:t>
            </a:r>
          </a:p>
          <a:p>
            <a:pPr lvl="1"/>
            <a:r>
              <a:rPr lang="en-US" sz="1800" dirty="0"/>
              <a:t>Where there is no CMO, you must file an updated Precedent Z the earlier of 7 days before the PTR or 21 days before trial</a:t>
            </a:r>
          </a:p>
          <a:p>
            <a:pPr lvl="1"/>
            <a:r>
              <a:rPr lang="en-US" sz="1800" dirty="0"/>
              <a:t>20% rule applies</a:t>
            </a:r>
          </a:p>
          <a:p>
            <a:pPr lvl="1"/>
            <a:r>
              <a:rPr lang="en-GB" sz="1800" dirty="0"/>
              <a:t>Where the relevant claim contains either no statement of value or seeks only non-monetary relief or the parties are unable to agree whether the claim value is £1 million or more, unless the court orders otherwise the claim shall be treated as if it had a value of £1 million or more.</a:t>
            </a:r>
          </a:p>
        </p:txBody>
      </p:sp>
    </p:spTree>
    <p:extLst>
      <p:ext uri="{BB962C8B-B14F-4D97-AF65-F5344CB8AC3E}">
        <p14:creationId xmlns:p14="http://schemas.microsoft.com/office/powerpoint/2010/main" val="7652567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19D188-2446-145B-C228-B00BB732678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13548-D73B-FF27-3A8C-E7B3196DCFDA}"/>
              </a:ext>
            </a:extLst>
          </p:cNvPr>
          <p:cNvSpPr>
            <a:spLocks noGrp="1"/>
          </p:cNvSpPr>
          <p:nvPr>
            <p:ph type="title"/>
          </p:nvPr>
        </p:nvSpPr>
        <p:spPr/>
        <p:txBody>
          <a:bodyPr/>
          <a:lstStyle/>
          <a:p>
            <a:r>
              <a:rPr lang="en-GB" sz="2400" dirty="0"/>
              <a:t>County Court claims in Manchester, Leeds, </a:t>
            </a:r>
            <a:br>
              <a:rPr lang="en-GB" sz="2400" dirty="0"/>
            </a:br>
            <a:r>
              <a:rPr lang="en-GB" sz="2400" dirty="0"/>
              <a:t>Central London and Bristol- PD51ZG2 </a:t>
            </a:r>
          </a:p>
        </p:txBody>
      </p:sp>
      <p:sp>
        <p:nvSpPr>
          <p:cNvPr id="3" name="Content Placeholder 2">
            <a:extLst>
              <a:ext uri="{FF2B5EF4-FFF2-40B4-BE49-F238E27FC236}">
                <a16:creationId xmlns:a16="http://schemas.microsoft.com/office/drawing/2014/main" id="{5FC95A98-19FE-CB7A-FD55-F39F4BB69812}"/>
              </a:ext>
            </a:extLst>
          </p:cNvPr>
          <p:cNvSpPr>
            <a:spLocks noGrp="1"/>
          </p:cNvSpPr>
          <p:nvPr>
            <p:ph idx="1"/>
          </p:nvPr>
        </p:nvSpPr>
        <p:spPr/>
        <p:txBody>
          <a:bodyPr/>
          <a:lstStyle/>
          <a:p>
            <a:r>
              <a:rPr lang="en-US" sz="2400" dirty="0"/>
              <a:t>Claim value up to £1m</a:t>
            </a:r>
          </a:p>
          <a:p>
            <a:pPr lvl="1"/>
            <a:r>
              <a:rPr lang="en-US" sz="2400" dirty="0"/>
              <a:t>Costs budget (Precedent Z) due 21 days before the first CCMC</a:t>
            </a:r>
          </a:p>
          <a:p>
            <a:pPr lvl="1"/>
            <a:r>
              <a:rPr lang="en-US" sz="2400" dirty="0"/>
              <a:t>Default position is a CMO will be made</a:t>
            </a:r>
          </a:p>
          <a:p>
            <a:pPr lvl="1"/>
            <a:r>
              <a:rPr lang="en-US" sz="2400" dirty="0"/>
              <a:t>Budget discussion report (Precedent RZ) due 7 days prior to the CCMC</a:t>
            </a:r>
          </a:p>
          <a:p>
            <a:pPr lvl="1"/>
            <a:r>
              <a:rPr lang="en-US" sz="2400" dirty="0"/>
              <a:t>Variations to budgets can be made using Precedent TZ</a:t>
            </a:r>
          </a:p>
          <a:p>
            <a:pPr lvl="1"/>
            <a:r>
              <a:rPr lang="en-US" sz="2400" dirty="0"/>
              <a:t>Usual costs restrictions apply.</a:t>
            </a:r>
            <a:endParaRPr lang="en-GB" sz="2400" dirty="0"/>
          </a:p>
        </p:txBody>
      </p:sp>
    </p:spTree>
    <p:extLst>
      <p:ext uri="{BB962C8B-B14F-4D97-AF65-F5344CB8AC3E}">
        <p14:creationId xmlns:p14="http://schemas.microsoft.com/office/powerpoint/2010/main" val="11169938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975ACA-DEED-67DA-C914-AD79330FA6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936DB7-3906-9110-C6A3-3C37BBF4AB33}"/>
              </a:ext>
            </a:extLst>
          </p:cNvPr>
          <p:cNvSpPr>
            <a:spLocks noGrp="1"/>
          </p:cNvSpPr>
          <p:nvPr>
            <p:ph type="title"/>
          </p:nvPr>
        </p:nvSpPr>
        <p:spPr/>
        <p:txBody>
          <a:bodyPr/>
          <a:lstStyle/>
          <a:p>
            <a:r>
              <a:rPr lang="en-GB" sz="2400" dirty="0"/>
              <a:t>County Court claims in Manchester, Leeds, </a:t>
            </a:r>
            <a:br>
              <a:rPr lang="en-GB" sz="2400" dirty="0"/>
            </a:br>
            <a:r>
              <a:rPr lang="en-GB" sz="2400" dirty="0"/>
              <a:t>Central London and Bristol- PD51ZG2 </a:t>
            </a:r>
          </a:p>
        </p:txBody>
      </p:sp>
      <p:sp>
        <p:nvSpPr>
          <p:cNvPr id="3" name="Content Placeholder 2">
            <a:extLst>
              <a:ext uri="{FF2B5EF4-FFF2-40B4-BE49-F238E27FC236}">
                <a16:creationId xmlns:a16="http://schemas.microsoft.com/office/drawing/2014/main" id="{2E98A6B8-B60E-FD27-6AA3-2267841B73B2}"/>
              </a:ext>
            </a:extLst>
          </p:cNvPr>
          <p:cNvSpPr>
            <a:spLocks noGrp="1"/>
          </p:cNvSpPr>
          <p:nvPr>
            <p:ph idx="1"/>
          </p:nvPr>
        </p:nvSpPr>
        <p:spPr/>
        <p:txBody>
          <a:bodyPr/>
          <a:lstStyle/>
          <a:p>
            <a:r>
              <a:rPr lang="en-US" sz="2400" dirty="0"/>
              <a:t>Claim value up to £1m</a:t>
            </a:r>
          </a:p>
          <a:p>
            <a:pPr lvl="1"/>
            <a:r>
              <a:rPr lang="en-US" sz="2400" dirty="0"/>
              <a:t>Where there is no CMO, you must file an updated Precedent Z the earlier of 7 days before the PTR or 21 days before trial</a:t>
            </a:r>
          </a:p>
          <a:p>
            <a:pPr lvl="1"/>
            <a:r>
              <a:rPr lang="en-US" sz="2400" dirty="0"/>
              <a:t>20% rule applies</a:t>
            </a:r>
          </a:p>
        </p:txBody>
      </p:sp>
    </p:spTree>
    <p:extLst>
      <p:ext uri="{BB962C8B-B14F-4D97-AF65-F5344CB8AC3E}">
        <p14:creationId xmlns:p14="http://schemas.microsoft.com/office/powerpoint/2010/main" val="2826915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B8EBCA-B863-10B4-0D50-B9236906AC48}"/>
              </a:ext>
            </a:extLst>
          </p:cNvPr>
          <p:cNvSpPr>
            <a:spLocks noGrp="1"/>
          </p:cNvSpPr>
          <p:nvPr>
            <p:ph type="title"/>
          </p:nvPr>
        </p:nvSpPr>
        <p:spPr/>
        <p:txBody>
          <a:bodyPr/>
          <a:lstStyle/>
          <a:p>
            <a:r>
              <a:rPr lang="en-US" dirty="0"/>
              <a:t>Sanctions</a:t>
            </a:r>
            <a:endParaRPr lang="en-GB" dirty="0"/>
          </a:p>
        </p:txBody>
      </p:sp>
      <p:sp>
        <p:nvSpPr>
          <p:cNvPr id="3" name="Content Placeholder 2">
            <a:extLst>
              <a:ext uri="{FF2B5EF4-FFF2-40B4-BE49-F238E27FC236}">
                <a16:creationId xmlns:a16="http://schemas.microsoft.com/office/drawing/2014/main" id="{14347E7C-93F4-BA12-2FFE-29A52DBED504}"/>
              </a:ext>
            </a:extLst>
          </p:cNvPr>
          <p:cNvSpPr>
            <a:spLocks noGrp="1"/>
          </p:cNvSpPr>
          <p:nvPr>
            <p:ph idx="1"/>
          </p:nvPr>
        </p:nvSpPr>
        <p:spPr/>
        <p:txBody>
          <a:bodyPr/>
          <a:lstStyle/>
          <a:p>
            <a:r>
              <a:rPr lang="en-GB" sz="2000" dirty="0"/>
              <a:t>The automatic CPR 3.14 sanction for not filing a budget in the correct time frame (limiting a party to having notionally filed a Costs Budget consisting of Court fees only) </a:t>
            </a:r>
            <a:r>
              <a:rPr lang="en-GB" sz="2000" u="sng" dirty="0"/>
              <a:t>does not </a:t>
            </a:r>
            <a:r>
              <a:rPr lang="en-GB" sz="2000" dirty="0"/>
              <a:t>apply under the Practice Direction.</a:t>
            </a:r>
          </a:p>
          <a:p>
            <a:r>
              <a:rPr lang="en-GB" sz="2000" dirty="0"/>
              <a:t>Instead, there is a discretion afforded to the Court to sanction a party for failure to comply with </a:t>
            </a:r>
            <a:r>
              <a:rPr lang="en-GB" sz="2000" u="sng" dirty="0"/>
              <a:t>any obligation under the Practice Direction</a:t>
            </a:r>
            <a:r>
              <a:rPr lang="en-GB" sz="2000" dirty="0"/>
              <a:t>, with specific reference to the fact that the Court </a:t>
            </a:r>
            <a:r>
              <a:rPr lang="en-GB" sz="2000" u="sng" dirty="0"/>
              <a:t>may impose sanctions including limiting the recovery of costs to be incurred to the applicable Court fees only if a party fails to file a simplified costs budget</a:t>
            </a:r>
            <a:r>
              <a:rPr lang="en-GB" sz="2000" dirty="0"/>
              <a:t>.</a:t>
            </a:r>
          </a:p>
        </p:txBody>
      </p:sp>
    </p:spTree>
    <p:extLst>
      <p:ext uri="{BB962C8B-B14F-4D97-AF65-F5344CB8AC3E}">
        <p14:creationId xmlns:p14="http://schemas.microsoft.com/office/powerpoint/2010/main" val="21333740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267B5D-F66A-9918-808D-70B8E5325269}"/>
              </a:ext>
            </a:extLst>
          </p:cNvPr>
          <p:cNvSpPr>
            <a:spLocks noGrp="1"/>
          </p:cNvSpPr>
          <p:nvPr>
            <p:ph type="title"/>
          </p:nvPr>
        </p:nvSpPr>
        <p:spPr/>
        <p:txBody>
          <a:bodyPr/>
          <a:lstStyle/>
          <a:p>
            <a:r>
              <a:rPr lang="en-US" dirty="0"/>
              <a:t>QOCS- PD51ZG3</a:t>
            </a:r>
            <a:endParaRPr lang="en-GB" dirty="0"/>
          </a:p>
        </p:txBody>
      </p:sp>
      <p:sp>
        <p:nvSpPr>
          <p:cNvPr id="3" name="Content Placeholder 2">
            <a:extLst>
              <a:ext uri="{FF2B5EF4-FFF2-40B4-BE49-F238E27FC236}">
                <a16:creationId xmlns:a16="http://schemas.microsoft.com/office/drawing/2014/main" id="{83EB893D-EE7F-A770-C1F3-4A49E602D80B}"/>
              </a:ext>
            </a:extLst>
          </p:cNvPr>
          <p:cNvSpPr>
            <a:spLocks noGrp="1"/>
          </p:cNvSpPr>
          <p:nvPr>
            <p:ph idx="1"/>
          </p:nvPr>
        </p:nvSpPr>
        <p:spPr/>
        <p:txBody>
          <a:bodyPr/>
          <a:lstStyle/>
          <a:p>
            <a:r>
              <a:rPr lang="en-US" sz="2800" dirty="0"/>
              <a:t>Where QOCS applies, the Court will not make a CMO in relation to D’s costs- but retains the power to do so. </a:t>
            </a:r>
          </a:p>
          <a:p>
            <a:r>
              <a:rPr lang="en-US" sz="2800" dirty="0"/>
              <a:t>C need not serve a budget discussion report, unless the Court orders otherwise.</a:t>
            </a:r>
          </a:p>
          <a:p>
            <a:r>
              <a:rPr lang="en-US" sz="2800" dirty="0"/>
              <a:t>D still must file a Precedent Z.</a:t>
            </a:r>
            <a:endParaRPr lang="en-GB" sz="2800" dirty="0"/>
          </a:p>
        </p:txBody>
      </p:sp>
    </p:spTree>
    <p:extLst>
      <p:ext uri="{BB962C8B-B14F-4D97-AF65-F5344CB8AC3E}">
        <p14:creationId xmlns:p14="http://schemas.microsoft.com/office/powerpoint/2010/main" val="164692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3E104B-9DFB-0E09-CFE2-5F7CF6BC8767}"/>
              </a:ext>
            </a:extLst>
          </p:cNvPr>
          <p:cNvSpPr>
            <a:spLocks noGrp="1"/>
          </p:cNvSpPr>
          <p:nvPr>
            <p:ph type="title"/>
          </p:nvPr>
        </p:nvSpPr>
        <p:spPr/>
        <p:txBody>
          <a:bodyPr/>
          <a:lstStyle/>
          <a:p>
            <a:r>
              <a:rPr lang="en-US" dirty="0"/>
              <a:t>Observations</a:t>
            </a:r>
            <a:endParaRPr lang="en-GB" dirty="0"/>
          </a:p>
        </p:txBody>
      </p:sp>
      <p:sp>
        <p:nvSpPr>
          <p:cNvPr id="3" name="Content Placeholder 2">
            <a:extLst>
              <a:ext uri="{FF2B5EF4-FFF2-40B4-BE49-F238E27FC236}">
                <a16:creationId xmlns:a16="http://schemas.microsoft.com/office/drawing/2014/main" id="{5D736249-E21A-C91C-38D1-44E4318680EB}"/>
              </a:ext>
            </a:extLst>
          </p:cNvPr>
          <p:cNvSpPr>
            <a:spLocks noGrp="1"/>
          </p:cNvSpPr>
          <p:nvPr>
            <p:ph idx="1"/>
          </p:nvPr>
        </p:nvSpPr>
        <p:spPr/>
        <p:txBody>
          <a:bodyPr/>
          <a:lstStyle/>
          <a:p>
            <a:r>
              <a:rPr lang="en-US" sz="2400" dirty="0"/>
              <a:t>The form has changed slightly</a:t>
            </a:r>
          </a:p>
          <a:p>
            <a:pPr lvl="1"/>
            <a:r>
              <a:rPr lang="en-US" sz="2400" dirty="0"/>
              <a:t>No details of hours or split by fee earners.</a:t>
            </a:r>
          </a:p>
          <a:p>
            <a:pPr lvl="1"/>
            <a:r>
              <a:rPr lang="en-US" sz="2400" dirty="0"/>
              <a:t>Rates of solicitor and counsel within assumptions.</a:t>
            </a:r>
          </a:p>
          <a:p>
            <a:pPr lvl="1"/>
            <a:r>
              <a:rPr lang="en-US" sz="2400" dirty="0"/>
              <a:t>Counsel’s fees and disbursements claimed as a lump sum. </a:t>
            </a:r>
          </a:p>
          <a:p>
            <a:pPr lvl="1"/>
            <a:r>
              <a:rPr lang="en-US" sz="2400" dirty="0"/>
              <a:t>Further info required on value of claim, counterclaim and/or additional claim.</a:t>
            </a:r>
          </a:p>
          <a:p>
            <a:pPr lvl="1"/>
            <a:r>
              <a:rPr lang="en-US" sz="2400" dirty="0"/>
              <a:t>Space for assumptions is sparse. </a:t>
            </a:r>
          </a:p>
          <a:p>
            <a:pPr lvl="1"/>
            <a:r>
              <a:rPr lang="en-US" sz="2400" dirty="0"/>
              <a:t>Will this save any time or cost?</a:t>
            </a:r>
          </a:p>
          <a:p>
            <a:endParaRPr lang="en-GB" dirty="0"/>
          </a:p>
        </p:txBody>
      </p:sp>
    </p:spTree>
    <p:extLst>
      <p:ext uri="{BB962C8B-B14F-4D97-AF65-F5344CB8AC3E}">
        <p14:creationId xmlns:p14="http://schemas.microsoft.com/office/powerpoint/2010/main" val="1522311753"/>
      </p:ext>
    </p:extLst>
  </p:cSld>
  <p:clrMapOvr>
    <a:masterClrMapping/>
  </p:clrMapOvr>
</p:sld>
</file>

<file path=ppt/theme/theme1.xml><?xml version="1.0" encoding="utf-8"?>
<a:theme xmlns:a="http://schemas.openxmlformats.org/drawingml/2006/main" name="PCS presentation3">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ding title">
      <a:majorFont>
        <a:latin typeface="Trebuchet MS"/>
        <a:ea typeface=""/>
        <a:cs typeface=""/>
      </a:majorFont>
      <a:minorFont>
        <a:latin typeface="Trebuchet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7E232E9DD75094182BD83B7F18DDF88" ma:contentTypeVersion="15" ma:contentTypeDescription="Create a new document." ma:contentTypeScope="" ma:versionID="0af75c8f70d8adf8a9c593ce604de78f">
  <xsd:schema xmlns:xsd="http://www.w3.org/2001/XMLSchema" xmlns:xs="http://www.w3.org/2001/XMLSchema" xmlns:p="http://schemas.microsoft.com/office/2006/metadata/properties" xmlns:ns2="3fb168fa-fc27-422e-8f8f-45341d353547" xmlns:ns3="34e02924-d4b4-43de-b578-3943917ebf15" targetNamespace="http://schemas.microsoft.com/office/2006/metadata/properties" ma:root="true" ma:fieldsID="3b98a09f3cd4f25fde934699d7f2956c" ns2:_="" ns3:_="">
    <xsd:import namespace="3fb168fa-fc27-422e-8f8f-45341d353547"/>
    <xsd:import namespace="34e02924-d4b4-43de-b578-3943917ebf15"/>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3:SharedWithUsers" minOccurs="0"/>
                <xsd:element ref="ns3:SharedWithDetails" minOccurs="0"/>
                <xsd:element ref="ns2:MediaServiceObjectDetectorVersions" minOccurs="0"/>
                <xsd:element ref="ns2:MediaServiceSearchPropertie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b168fa-fc27-422e-8f8f-45341d35354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938bf28-da9d-4df6-a5d0-9480a0fa2907"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MediaServiceObjectDetectorVersions" ma:index="20"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4e02924-d4b4-43de-b578-3943917ebf15"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29e90b5-8682-4bf9-9ead-5c939ba0ca37}" ma:internalName="TaxCatchAll" ma:showField="CatchAllData" ma:web="34e02924-d4b4-43de-b578-3943917ebf15">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3fb168fa-fc27-422e-8f8f-45341d353547">
      <Terms xmlns="http://schemas.microsoft.com/office/infopath/2007/PartnerControls"/>
    </lcf76f155ced4ddcb4097134ff3c332f>
    <TaxCatchAll xmlns="34e02924-d4b4-43de-b578-3943917ebf15"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F77C02-81E3-471B-85BC-D3C6D435690F}"/>
</file>

<file path=customXml/itemProps2.xml><?xml version="1.0" encoding="utf-8"?>
<ds:datastoreItem xmlns:ds="http://schemas.openxmlformats.org/officeDocument/2006/customXml" ds:itemID="{F46BA693-3E44-48D0-80EF-81B9D9405461}">
  <ds:schemaRefs>
    <ds:schemaRef ds:uri="http://schemas.microsoft.com/office/2006/documentManagement/types"/>
    <ds:schemaRef ds:uri="87136822-d995-4ecd-95fc-50eed0832705"/>
    <ds:schemaRef ds:uri="http://purl.org/dc/elements/1.1/"/>
    <ds:schemaRef ds:uri="http://schemas.microsoft.com/office/2006/metadata/properties"/>
    <ds:schemaRef ds:uri="http://schemas.openxmlformats.org/package/2006/metadata/core-properties"/>
    <ds:schemaRef ds:uri="http://purl.org/dc/terms/"/>
    <ds:schemaRef ds:uri="http://schemas.microsoft.com/office/infopath/2007/PartnerControls"/>
    <ds:schemaRef ds:uri="9dda592b-3218-4e4c-abf5-212d6fb10b2b"/>
    <ds:schemaRef ds:uri="http://www.w3.org/XML/1998/namespace"/>
    <ds:schemaRef ds:uri="http://purl.org/dc/dcmitype/"/>
  </ds:schemaRefs>
</ds:datastoreItem>
</file>

<file path=customXml/itemProps3.xml><?xml version="1.0" encoding="utf-8"?>
<ds:datastoreItem xmlns:ds="http://schemas.openxmlformats.org/officeDocument/2006/customXml" ds:itemID="{02C99FBC-4DA6-4C47-BADF-45D8B73FE78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PCS presentation3</Template>
  <TotalTime>13943</TotalTime>
  <Words>2111</Words>
  <Application>Microsoft Office PowerPoint</Application>
  <PresentationFormat>On-screen Show (4:3)</PresentationFormat>
  <Paragraphs>156</Paragraphs>
  <Slides>24</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24</vt:i4>
      </vt:variant>
    </vt:vector>
  </HeadingPairs>
  <TitlesOfParts>
    <vt:vector size="28" baseType="lpstr">
      <vt:lpstr>Arial</vt:lpstr>
      <vt:lpstr>Calibri</vt:lpstr>
      <vt:lpstr>Trebuchet MS</vt:lpstr>
      <vt:lpstr>PCS presentation3</vt:lpstr>
      <vt:lpstr>Paragon Costs Nicholas Lee   Costs Management Update  </vt:lpstr>
      <vt:lpstr>New Pilots</vt:lpstr>
      <vt:lpstr>Business &amp; Property Courts (or Business &amp; Property work) in RCJ, Manchester, Leeds or Central London- PD51ZG1</vt:lpstr>
      <vt:lpstr>Business &amp; Property Courts (or Business &amp; Property work) in RCJ, Manchester, Leeds or Central London</vt:lpstr>
      <vt:lpstr>County Court claims in Manchester, Leeds,  Central London and Bristol- PD51ZG2 </vt:lpstr>
      <vt:lpstr>County Court claims in Manchester, Leeds,  Central London and Bristol- PD51ZG2 </vt:lpstr>
      <vt:lpstr>Sanctions</vt:lpstr>
      <vt:lpstr>QOCS- PD51ZG3</vt:lpstr>
      <vt:lpstr>Observations</vt:lpstr>
      <vt:lpstr>Costs Management- £10m+</vt:lpstr>
      <vt:lpstr>Split Trial</vt:lpstr>
      <vt:lpstr>Court’s Approach</vt:lpstr>
      <vt:lpstr>Stephen Herbert Hunt v Oceania Capital Reserves Limited &amp; Ors [2025] EWHC 837 (Ch)</vt:lpstr>
      <vt:lpstr>GS Woodland Court GP 1 Limited &amp; Anor v RGCM Limited &amp; Ors [2025] EWHC 285 (TCC)</vt:lpstr>
      <vt:lpstr>Court’s approach to incurred costs?</vt:lpstr>
      <vt:lpstr>Significant Developments </vt:lpstr>
      <vt:lpstr>Not Significant</vt:lpstr>
      <vt:lpstr>Al-Najar &amp; Ors v The Cumberland Hotel (London) Ltd [2018] EWHC 3532 (QB) (16/10/18)</vt:lpstr>
      <vt:lpstr>Conclusions</vt:lpstr>
      <vt:lpstr>Pan NOx Emissions Litigations  [2024] EWHC 1728 (KB) (05 July 2024)</vt:lpstr>
      <vt:lpstr>First CMC</vt:lpstr>
      <vt:lpstr>First CMC</vt:lpstr>
      <vt:lpstr>Lessons</vt:lpstr>
      <vt:lpstr>Paragon Costs  Costs Update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Costs Management</dc:title>
  <dc:creator>Claire Bullock</dc:creator>
  <cp:lastModifiedBy>Nicholas Lee</cp:lastModifiedBy>
  <cp:revision>387</cp:revision>
  <cp:lastPrinted>2019-01-28T10:53:34Z</cp:lastPrinted>
  <dcterms:created xsi:type="dcterms:W3CDTF">2015-09-09T08:34:34Z</dcterms:created>
  <dcterms:modified xsi:type="dcterms:W3CDTF">2025-10-13T20:49:16Z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0x01010027E232E9DD75094182BD83B7F18DDF88</vt:lpwstr>
  </property>
</Properties>
</file>