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24"/>
  </p:notesMasterIdLst>
  <p:sldIdLst>
    <p:sldId id="347" r:id="rId2"/>
    <p:sldId id="348" r:id="rId3"/>
    <p:sldId id="366" r:id="rId4"/>
    <p:sldId id="353" r:id="rId5"/>
    <p:sldId id="354" r:id="rId6"/>
    <p:sldId id="351" r:id="rId7"/>
    <p:sldId id="350" r:id="rId8"/>
    <p:sldId id="349" r:id="rId9"/>
    <p:sldId id="355" r:id="rId10"/>
    <p:sldId id="367" r:id="rId11"/>
    <p:sldId id="368" r:id="rId12"/>
    <p:sldId id="371" r:id="rId13"/>
    <p:sldId id="380" r:id="rId14"/>
    <p:sldId id="381" r:id="rId15"/>
    <p:sldId id="373" r:id="rId16"/>
    <p:sldId id="374" r:id="rId17"/>
    <p:sldId id="375" r:id="rId18"/>
    <p:sldId id="376" r:id="rId19"/>
    <p:sldId id="377" r:id="rId20"/>
    <p:sldId id="378" r:id="rId21"/>
    <p:sldId id="379" r:id="rId22"/>
    <p:sldId id="372" r:id="rId23"/>
  </p:sldIdLst>
  <p:sldSz cx="9144000" cy="5143500" type="screen16x9"/>
  <p:notesSz cx="9144000" cy="6858000"/>
  <p:embeddedFontLst>
    <p:embeddedFont>
      <p:font typeface="Open Sans" panose="020B0606030504020204" pitchFamily="34" charset="0"/>
      <p:regular r:id="rId25"/>
      <p:bold r:id="rId26"/>
      <p:italic r:id="rId27"/>
      <p:boldItalic r:id="rId28"/>
    </p:embeddedFont>
    <p:embeddedFont>
      <p:font typeface="Source Sans Pro" panose="020B0503030403020204" pitchFamily="34" charset="0"/>
      <p:regular r:id="rId29"/>
      <p:bold r:id="rId30"/>
      <p:italic r:id="rId31"/>
      <p:boldItalic r:id="rId3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AE6EB6-5261-4DC2-AA83-F2E19D50B5C8}" v="4" dt="2025-10-12T18:14:40.8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66" autoAdjust="0"/>
    <p:restoredTop sz="86320" autoAdjust="0"/>
  </p:normalViewPr>
  <p:slideViewPr>
    <p:cSldViewPr snapToGrid="0">
      <p:cViewPr varScale="1">
        <p:scale>
          <a:sx n="56" d="100"/>
          <a:sy n="56" d="100"/>
        </p:scale>
        <p:origin x="1296" y="66"/>
      </p:cViewPr>
      <p:guideLst>
        <p:guide orient="horz" pos="162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12" d="100"/>
          <a:sy n="112" d="100"/>
        </p:scale>
        <p:origin x="2502"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microsoft.com/office/2016/11/relationships/changesInfo" Target="changesInfos/changesInfo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presProps" Target="presProps.xml"/><Relationship Id="rId3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iver Manley" userId="a9df01b0-20a0-435c-99cd-c49f0f52c269" providerId="ADAL" clId="{DEAE6EB6-5261-4DC2-AA83-F2E19D50B5C8}"/>
    <pc:docChg chg="undo custSel addSld delSld modSld">
      <pc:chgData name="Oliver Manley" userId="a9df01b0-20a0-435c-99cd-c49f0f52c269" providerId="ADAL" clId="{DEAE6EB6-5261-4DC2-AA83-F2E19D50B5C8}" dt="2025-10-12T18:24:21.740" v="16387" actId="20577"/>
      <pc:docMkLst>
        <pc:docMk/>
      </pc:docMkLst>
      <pc:sldChg chg="modSp mod">
        <pc:chgData name="Oliver Manley" userId="a9df01b0-20a0-435c-99cd-c49f0f52c269" providerId="ADAL" clId="{DEAE6EB6-5261-4DC2-AA83-F2E19D50B5C8}" dt="2025-10-09T21:07:29.237" v="144" actId="20577"/>
        <pc:sldMkLst>
          <pc:docMk/>
          <pc:sldMk cId="3916475888" sldId="347"/>
        </pc:sldMkLst>
        <pc:spChg chg="mod">
          <ac:chgData name="Oliver Manley" userId="a9df01b0-20a0-435c-99cd-c49f0f52c269" providerId="ADAL" clId="{DEAE6EB6-5261-4DC2-AA83-F2E19D50B5C8}" dt="2025-10-09T21:06:58.940" v="66" actId="20577"/>
          <ac:spMkLst>
            <pc:docMk/>
            <pc:sldMk cId="3916475888" sldId="347"/>
            <ac:spMk id="54" creationId="{00000000-0000-0000-0000-000000000000}"/>
          </ac:spMkLst>
        </pc:spChg>
        <pc:spChg chg="mod">
          <ac:chgData name="Oliver Manley" userId="a9df01b0-20a0-435c-99cd-c49f0f52c269" providerId="ADAL" clId="{DEAE6EB6-5261-4DC2-AA83-F2E19D50B5C8}" dt="2025-10-09T21:07:29.237" v="144" actId="20577"/>
          <ac:spMkLst>
            <pc:docMk/>
            <pc:sldMk cId="3916475888" sldId="347"/>
            <ac:spMk id="55" creationId="{00000000-0000-0000-0000-000000000000}"/>
          </ac:spMkLst>
        </pc:spChg>
      </pc:sldChg>
      <pc:sldChg chg="modSp mod">
        <pc:chgData name="Oliver Manley" userId="a9df01b0-20a0-435c-99cd-c49f0f52c269" providerId="ADAL" clId="{DEAE6EB6-5261-4DC2-AA83-F2E19D50B5C8}" dt="2025-10-12T18:24:21.740" v="16387" actId="20577"/>
        <pc:sldMkLst>
          <pc:docMk/>
          <pc:sldMk cId="2982905995" sldId="348"/>
        </pc:sldMkLst>
        <pc:spChg chg="mod">
          <ac:chgData name="Oliver Manley" userId="a9df01b0-20a0-435c-99cd-c49f0f52c269" providerId="ADAL" clId="{DEAE6EB6-5261-4DC2-AA83-F2E19D50B5C8}" dt="2025-10-09T21:08:14.080" v="194" actId="20577"/>
          <ac:spMkLst>
            <pc:docMk/>
            <pc:sldMk cId="2982905995" sldId="348"/>
            <ac:spMk id="10" creationId="{C2C59CE5-5211-C72D-A05A-D1C6D2197822}"/>
          </ac:spMkLst>
        </pc:spChg>
        <pc:spChg chg="mod">
          <ac:chgData name="Oliver Manley" userId="a9df01b0-20a0-435c-99cd-c49f0f52c269" providerId="ADAL" clId="{DEAE6EB6-5261-4DC2-AA83-F2E19D50B5C8}" dt="2025-10-12T18:24:21.740" v="16387" actId="20577"/>
          <ac:spMkLst>
            <pc:docMk/>
            <pc:sldMk cId="2982905995" sldId="348"/>
            <ac:spMk id="11" creationId="{11D28E37-5F49-5760-A391-82388C1AC42A}"/>
          </ac:spMkLst>
        </pc:spChg>
      </pc:sldChg>
      <pc:sldChg chg="modSp mod">
        <pc:chgData name="Oliver Manley" userId="a9df01b0-20a0-435c-99cd-c49f0f52c269" providerId="ADAL" clId="{DEAE6EB6-5261-4DC2-AA83-F2E19D50B5C8}" dt="2025-10-12T16:40:10.980" v="13857" actId="114"/>
        <pc:sldMkLst>
          <pc:docMk/>
          <pc:sldMk cId="2545639379" sldId="349"/>
        </pc:sldMkLst>
        <pc:spChg chg="mod">
          <ac:chgData name="Oliver Manley" userId="a9df01b0-20a0-435c-99cd-c49f0f52c269" providerId="ADAL" clId="{DEAE6EB6-5261-4DC2-AA83-F2E19D50B5C8}" dt="2025-10-09T22:07:39.333" v="3953" actId="20577"/>
          <ac:spMkLst>
            <pc:docMk/>
            <pc:sldMk cId="2545639379" sldId="349"/>
            <ac:spMk id="2" creationId="{D2AB2AC1-30FB-C71A-3420-D2FD0392E93F}"/>
          </ac:spMkLst>
        </pc:spChg>
        <pc:spChg chg="mod">
          <ac:chgData name="Oliver Manley" userId="a9df01b0-20a0-435c-99cd-c49f0f52c269" providerId="ADAL" clId="{DEAE6EB6-5261-4DC2-AA83-F2E19D50B5C8}" dt="2025-10-12T16:40:10.980" v="13857" actId="114"/>
          <ac:spMkLst>
            <pc:docMk/>
            <pc:sldMk cId="2545639379" sldId="349"/>
            <ac:spMk id="3" creationId="{1E2CFF22-E293-3232-BBF5-B931F470CEB6}"/>
          </ac:spMkLst>
        </pc:spChg>
      </pc:sldChg>
      <pc:sldChg chg="modSp mod">
        <pc:chgData name="Oliver Manley" userId="a9df01b0-20a0-435c-99cd-c49f0f52c269" providerId="ADAL" clId="{DEAE6EB6-5261-4DC2-AA83-F2E19D50B5C8}" dt="2025-10-12T16:38:52.531" v="13845" actId="114"/>
        <pc:sldMkLst>
          <pc:docMk/>
          <pc:sldMk cId="528642135" sldId="350"/>
        </pc:sldMkLst>
        <pc:spChg chg="mod">
          <ac:chgData name="Oliver Manley" userId="a9df01b0-20a0-435c-99cd-c49f0f52c269" providerId="ADAL" clId="{DEAE6EB6-5261-4DC2-AA83-F2E19D50B5C8}" dt="2025-10-12T16:38:28.387" v="13843" actId="113"/>
          <ac:spMkLst>
            <pc:docMk/>
            <pc:sldMk cId="528642135" sldId="350"/>
            <ac:spMk id="2" creationId="{0C7C2AD2-2CC6-A821-BA46-746A7C30E18A}"/>
          </ac:spMkLst>
        </pc:spChg>
        <pc:spChg chg="mod">
          <ac:chgData name="Oliver Manley" userId="a9df01b0-20a0-435c-99cd-c49f0f52c269" providerId="ADAL" clId="{DEAE6EB6-5261-4DC2-AA83-F2E19D50B5C8}" dt="2025-10-12T16:38:52.531" v="13845" actId="114"/>
          <ac:spMkLst>
            <pc:docMk/>
            <pc:sldMk cId="528642135" sldId="350"/>
            <ac:spMk id="3" creationId="{35C43887-B656-3EDB-D77A-A8E071FD5ED8}"/>
          </ac:spMkLst>
        </pc:spChg>
      </pc:sldChg>
      <pc:sldChg chg="modSp mod">
        <pc:chgData name="Oliver Manley" userId="a9df01b0-20a0-435c-99cd-c49f0f52c269" providerId="ADAL" clId="{DEAE6EB6-5261-4DC2-AA83-F2E19D50B5C8}" dt="2025-10-12T16:37:56.059" v="13841" actId="20577"/>
        <pc:sldMkLst>
          <pc:docMk/>
          <pc:sldMk cId="2650772889" sldId="351"/>
        </pc:sldMkLst>
        <pc:spChg chg="mod">
          <ac:chgData name="Oliver Manley" userId="a9df01b0-20a0-435c-99cd-c49f0f52c269" providerId="ADAL" clId="{DEAE6EB6-5261-4DC2-AA83-F2E19D50B5C8}" dt="2025-10-09T21:49:54.872" v="3856" actId="20577"/>
          <ac:spMkLst>
            <pc:docMk/>
            <pc:sldMk cId="2650772889" sldId="351"/>
            <ac:spMk id="2" creationId="{A2063571-67C8-A39B-1874-33D6A1F413E9}"/>
          </ac:spMkLst>
        </pc:spChg>
        <pc:spChg chg="mod">
          <ac:chgData name="Oliver Manley" userId="a9df01b0-20a0-435c-99cd-c49f0f52c269" providerId="ADAL" clId="{DEAE6EB6-5261-4DC2-AA83-F2E19D50B5C8}" dt="2025-10-12T16:37:56.059" v="13841" actId="20577"/>
          <ac:spMkLst>
            <pc:docMk/>
            <pc:sldMk cId="2650772889" sldId="351"/>
            <ac:spMk id="3" creationId="{000748AB-1A7F-B3BD-E34C-528F2F157210}"/>
          </ac:spMkLst>
        </pc:spChg>
      </pc:sldChg>
      <pc:sldChg chg="modSp mod">
        <pc:chgData name="Oliver Manley" userId="a9df01b0-20a0-435c-99cd-c49f0f52c269" providerId="ADAL" clId="{DEAE6EB6-5261-4DC2-AA83-F2E19D50B5C8}" dt="2025-10-12T16:35:52.700" v="13839" actId="20577"/>
        <pc:sldMkLst>
          <pc:docMk/>
          <pc:sldMk cId="2571717667" sldId="353"/>
        </pc:sldMkLst>
        <pc:spChg chg="mod">
          <ac:chgData name="Oliver Manley" userId="a9df01b0-20a0-435c-99cd-c49f0f52c269" providerId="ADAL" clId="{DEAE6EB6-5261-4DC2-AA83-F2E19D50B5C8}" dt="2025-10-12T16:35:52.700" v="13839" actId="20577"/>
          <ac:spMkLst>
            <pc:docMk/>
            <pc:sldMk cId="2571717667" sldId="353"/>
            <ac:spMk id="3" creationId="{0A03D22F-30B1-38C2-A669-80938683D546}"/>
          </ac:spMkLst>
        </pc:spChg>
      </pc:sldChg>
      <pc:sldChg chg="modSp mod">
        <pc:chgData name="Oliver Manley" userId="a9df01b0-20a0-435c-99cd-c49f0f52c269" providerId="ADAL" clId="{DEAE6EB6-5261-4DC2-AA83-F2E19D50B5C8}" dt="2025-10-12T16:37:13.834" v="13840" actId="20577"/>
        <pc:sldMkLst>
          <pc:docMk/>
          <pc:sldMk cId="506703632" sldId="354"/>
        </pc:sldMkLst>
        <pc:spChg chg="mod">
          <ac:chgData name="Oliver Manley" userId="a9df01b0-20a0-435c-99cd-c49f0f52c269" providerId="ADAL" clId="{DEAE6EB6-5261-4DC2-AA83-F2E19D50B5C8}" dt="2025-10-09T21:42:35.703" v="2815" actId="20577"/>
          <ac:spMkLst>
            <pc:docMk/>
            <pc:sldMk cId="506703632" sldId="354"/>
            <ac:spMk id="2" creationId="{7E97FDE1-ABCF-CA08-BFEB-CCC0060D6D34}"/>
          </ac:spMkLst>
        </pc:spChg>
        <pc:spChg chg="mod">
          <ac:chgData name="Oliver Manley" userId="a9df01b0-20a0-435c-99cd-c49f0f52c269" providerId="ADAL" clId="{DEAE6EB6-5261-4DC2-AA83-F2E19D50B5C8}" dt="2025-10-12T16:37:13.834" v="13840" actId="20577"/>
          <ac:spMkLst>
            <pc:docMk/>
            <pc:sldMk cId="506703632" sldId="354"/>
            <ac:spMk id="3" creationId="{ECAB8A44-E15B-E746-78EA-12FF839A5C1B}"/>
          </ac:spMkLst>
        </pc:spChg>
      </pc:sldChg>
      <pc:sldChg chg="modSp mod">
        <pc:chgData name="Oliver Manley" userId="a9df01b0-20a0-435c-99cd-c49f0f52c269" providerId="ADAL" clId="{DEAE6EB6-5261-4DC2-AA83-F2E19D50B5C8}" dt="2025-10-12T16:40:30.715" v="13858" actId="115"/>
        <pc:sldMkLst>
          <pc:docMk/>
          <pc:sldMk cId="950243447" sldId="355"/>
        </pc:sldMkLst>
        <pc:spChg chg="mod">
          <ac:chgData name="Oliver Manley" userId="a9df01b0-20a0-435c-99cd-c49f0f52c269" providerId="ADAL" clId="{DEAE6EB6-5261-4DC2-AA83-F2E19D50B5C8}" dt="2025-10-09T22:13:44.923" v="4053" actId="20577"/>
          <ac:spMkLst>
            <pc:docMk/>
            <pc:sldMk cId="950243447" sldId="355"/>
            <ac:spMk id="2" creationId="{13F92989-54CE-0F58-CA0D-70B24E1CB6F6}"/>
          </ac:spMkLst>
        </pc:spChg>
        <pc:spChg chg="mod">
          <ac:chgData name="Oliver Manley" userId="a9df01b0-20a0-435c-99cd-c49f0f52c269" providerId="ADAL" clId="{DEAE6EB6-5261-4DC2-AA83-F2E19D50B5C8}" dt="2025-10-12T16:40:30.715" v="13858" actId="115"/>
          <ac:spMkLst>
            <pc:docMk/>
            <pc:sldMk cId="950243447" sldId="355"/>
            <ac:spMk id="3" creationId="{6ACCDEF3-1F72-F8BB-E84F-EEF8E3D88273}"/>
          </ac:spMkLst>
        </pc:spChg>
      </pc:sldChg>
      <pc:sldChg chg="modSp mod">
        <pc:chgData name="Oliver Manley" userId="a9df01b0-20a0-435c-99cd-c49f0f52c269" providerId="ADAL" clId="{DEAE6EB6-5261-4DC2-AA83-F2E19D50B5C8}" dt="2025-10-12T16:34:47.513" v="13794" actId="114"/>
        <pc:sldMkLst>
          <pc:docMk/>
          <pc:sldMk cId="1599400647" sldId="366"/>
        </pc:sldMkLst>
        <pc:spChg chg="mod">
          <ac:chgData name="Oliver Manley" userId="a9df01b0-20a0-435c-99cd-c49f0f52c269" providerId="ADAL" clId="{DEAE6EB6-5261-4DC2-AA83-F2E19D50B5C8}" dt="2025-10-12T16:34:47.513" v="13794" actId="114"/>
          <ac:spMkLst>
            <pc:docMk/>
            <pc:sldMk cId="1599400647" sldId="366"/>
            <ac:spMk id="4" creationId="{C6F79B58-1881-6EAF-711C-8178803221A4}"/>
          </ac:spMkLst>
        </pc:spChg>
      </pc:sldChg>
      <pc:sldChg chg="modSp mod">
        <pc:chgData name="Oliver Manley" userId="a9df01b0-20a0-435c-99cd-c49f0f52c269" providerId="ADAL" clId="{DEAE6EB6-5261-4DC2-AA83-F2E19D50B5C8}" dt="2025-10-12T17:26:02.284" v="14735" actId="115"/>
        <pc:sldMkLst>
          <pc:docMk/>
          <pc:sldMk cId="3638222906" sldId="367"/>
        </pc:sldMkLst>
        <pc:spChg chg="mod">
          <ac:chgData name="Oliver Manley" userId="a9df01b0-20a0-435c-99cd-c49f0f52c269" providerId="ADAL" clId="{DEAE6EB6-5261-4DC2-AA83-F2E19D50B5C8}" dt="2025-10-09T22:21:17.966" v="4642" actId="20577"/>
          <ac:spMkLst>
            <pc:docMk/>
            <pc:sldMk cId="3638222906" sldId="367"/>
            <ac:spMk id="2" creationId="{13F92989-54CE-0F58-CA0D-70B24E1CB6F6}"/>
          </ac:spMkLst>
        </pc:spChg>
        <pc:spChg chg="mod">
          <ac:chgData name="Oliver Manley" userId="a9df01b0-20a0-435c-99cd-c49f0f52c269" providerId="ADAL" clId="{DEAE6EB6-5261-4DC2-AA83-F2E19D50B5C8}" dt="2025-10-12T17:26:02.284" v="14735" actId="115"/>
          <ac:spMkLst>
            <pc:docMk/>
            <pc:sldMk cId="3638222906" sldId="367"/>
            <ac:spMk id="3" creationId="{6ACCDEF3-1F72-F8BB-E84F-EEF8E3D88273}"/>
          </ac:spMkLst>
        </pc:spChg>
      </pc:sldChg>
      <pc:sldChg chg="modSp mod">
        <pc:chgData name="Oliver Manley" userId="a9df01b0-20a0-435c-99cd-c49f0f52c269" providerId="ADAL" clId="{DEAE6EB6-5261-4DC2-AA83-F2E19D50B5C8}" dt="2025-10-12T17:49:23.133" v="15655" actId="20577"/>
        <pc:sldMkLst>
          <pc:docMk/>
          <pc:sldMk cId="4281763179" sldId="368"/>
        </pc:sldMkLst>
        <pc:spChg chg="mod">
          <ac:chgData name="Oliver Manley" userId="a9df01b0-20a0-435c-99cd-c49f0f52c269" providerId="ADAL" clId="{DEAE6EB6-5261-4DC2-AA83-F2E19D50B5C8}" dt="2025-10-09T22:28:45.259" v="5279" actId="20577"/>
          <ac:spMkLst>
            <pc:docMk/>
            <pc:sldMk cId="4281763179" sldId="368"/>
            <ac:spMk id="2" creationId="{13F92989-54CE-0F58-CA0D-70B24E1CB6F6}"/>
          </ac:spMkLst>
        </pc:spChg>
        <pc:spChg chg="mod">
          <ac:chgData name="Oliver Manley" userId="a9df01b0-20a0-435c-99cd-c49f0f52c269" providerId="ADAL" clId="{DEAE6EB6-5261-4DC2-AA83-F2E19D50B5C8}" dt="2025-10-12T17:49:23.133" v="15655" actId="20577"/>
          <ac:spMkLst>
            <pc:docMk/>
            <pc:sldMk cId="4281763179" sldId="368"/>
            <ac:spMk id="3" creationId="{6ACCDEF3-1F72-F8BB-E84F-EEF8E3D88273}"/>
          </ac:spMkLst>
        </pc:spChg>
      </pc:sldChg>
      <pc:sldChg chg="addSp delSp modSp del mod">
        <pc:chgData name="Oliver Manley" userId="a9df01b0-20a0-435c-99cd-c49f0f52c269" providerId="ADAL" clId="{DEAE6EB6-5261-4DC2-AA83-F2E19D50B5C8}" dt="2025-10-09T22:43:13.314" v="6298" actId="2696"/>
        <pc:sldMkLst>
          <pc:docMk/>
          <pc:sldMk cId="3881102320" sldId="369"/>
        </pc:sldMkLst>
        <pc:spChg chg="add mod">
          <ac:chgData name="Oliver Manley" userId="a9df01b0-20a0-435c-99cd-c49f0f52c269" providerId="ADAL" clId="{DEAE6EB6-5261-4DC2-AA83-F2E19D50B5C8}" dt="2025-10-09T22:43:09.204" v="6297" actId="478"/>
          <ac:spMkLst>
            <pc:docMk/>
            <pc:sldMk cId="3881102320" sldId="369"/>
            <ac:spMk id="4" creationId="{A86AB5AA-DFC5-B9E9-46E4-9685A7CB7550}"/>
          </ac:spMkLst>
        </pc:spChg>
        <pc:picChg chg="del">
          <ac:chgData name="Oliver Manley" userId="a9df01b0-20a0-435c-99cd-c49f0f52c269" providerId="ADAL" clId="{DEAE6EB6-5261-4DC2-AA83-F2E19D50B5C8}" dt="2025-10-09T22:43:09.204" v="6297" actId="478"/>
          <ac:picMkLst>
            <pc:docMk/>
            <pc:sldMk cId="3881102320" sldId="369"/>
            <ac:picMk id="8" creationId="{AC30AB4F-BFE5-EB64-9204-BD2F989E99B2}"/>
          </ac:picMkLst>
        </pc:picChg>
      </pc:sldChg>
      <pc:sldChg chg="new del">
        <pc:chgData name="Oliver Manley" userId="a9df01b0-20a0-435c-99cd-c49f0f52c269" providerId="ADAL" clId="{DEAE6EB6-5261-4DC2-AA83-F2E19D50B5C8}" dt="2025-10-09T22:42:59.705" v="6295" actId="2696"/>
        <pc:sldMkLst>
          <pc:docMk/>
          <pc:sldMk cId="914780127" sldId="370"/>
        </pc:sldMkLst>
      </pc:sldChg>
      <pc:sldChg chg="modSp add mod">
        <pc:chgData name="Oliver Manley" userId="a9df01b0-20a0-435c-99cd-c49f0f52c269" providerId="ADAL" clId="{DEAE6EB6-5261-4DC2-AA83-F2E19D50B5C8}" dt="2025-10-12T18:19:01.601" v="16201" actId="115"/>
        <pc:sldMkLst>
          <pc:docMk/>
          <pc:sldMk cId="3670540649" sldId="371"/>
        </pc:sldMkLst>
        <pc:spChg chg="mod">
          <ac:chgData name="Oliver Manley" userId="a9df01b0-20a0-435c-99cd-c49f0f52c269" providerId="ADAL" clId="{DEAE6EB6-5261-4DC2-AA83-F2E19D50B5C8}" dt="2025-10-12T18:04:39.765" v="16157" actId="5793"/>
          <ac:spMkLst>
            <pc:docMk/>
            <pc:sldMk cId="3670540649" sldId="371"/>
            <ac:spMk id="2" creationId="{13F92989-54CE-0F58-CA0D-70B24E1CB6F6}"/>
          </ac:spMkLst>
        </pc:spChg>
        <pc:spChg chg="mod">
          <ac:chgData name="Oliver Manley" userId="a9df01b0-20a0-435c-99cd-c49f0f52c269" providerId="ADAL" clId="{DEAE6EB6-5261-4DC2-AA83-F2E19D50B5C8}" dt="2025-10-12T18:19:01.601" v="16201" actId="115"/>
          <ac:spMkLst>
            <pc:docMk/>
            <pc:sldMk cId="3670540649" sldId="371"/>
            <ac:spMk id="3" creationId="{6ACCDEF3-1F72-F8BB-E84F-EEF8E3D88273}"/>
          </ac:spMkLst>
        </pc:spChg>
      </pc:sldChg>
      <pc:sldChg chg="addSp delSp modSp add mod">
        <pc:chgData name="Oliver Manley" userId="a9df01b0-20a0-435c-99cd-c49f0f52c269" providerId="ADAL" clId="{DEAE6EB6-5261-4DC2-AA83-F2E19D50B5C8}" dt="2025-10-09T23:44:30.159" v="13753" actId="1076"/>
        <pc:sldMkLst>
          <pc:docMk/>
          <pc:sldMk cId="1921801072" sldId="372"/>
        </pc:sldMkLst>
        <pc:spChg chg="add del mod">
          <ac:chgData name="Oliver Manley" userId="a9df01b0-20a0-435c-99cd-c49f0f52c269" providerId="ADAL" clId="{DEAE6EB6-5261-4DC2-AA83-F2E19D50B5C8}" dt="2025-10-09T23:41:55.176" v="13740" actId="931"/>
          <ac:spMkLst>
            <pc:docMk/>
            <pc:sldMk cId="1921801072" sldId="372"/>
            <ac:spMk id="4" creationId="{28AAF14D-8F32-B7F7-B5CB-316D8BAEC46D}"/>
          </ac:spMkLst>
        </pc:spChg>
        <pc:spChg chg="add del mod">
          <ac:chgData name="Oliver Manley" userId="a9df01b0-20a0-435c-99cd-c49f0f52c269" providerId="ADAL" clId="{DEAE6EB6-5261-4DC2-AA83-F2E19D50B5C8}" dt="2025-10-09T23:44:17.706" v="13748" actId="931"/>
          <ac:spMkLst>
            <pc:docMk/>
            <pc:sldMk cId="1921801072" sldId="372"/>
            <ac:spMk id="13" creationId="{99D03F51-42C7-0C35-0407-4A778A39ACB2}"/>
          </ac:spMkLst>
        </pc:spChg>
        <pc:picChg chg="del">
          <ac:chgData name="Oliver Manley" userId="a9df01b0-20a0-435c-99cd-c49f0f52c269" providerId="ADAL" clId="{DEAE6EB6-5261-4DC2-AA83-F2E19D50B5C8}" dt="2025-10-09T23:41:36.176" v="13739" actId="478"/>
          <ac:picMkLst>
            <pc:docMk/>
            <pc:sldMk cId="1921801072" sldId="372"/>
            <ac:picMk id="8" creationId="{AC30AB4F-BFE5-EB64-9204-BD2F989E99B2}"/>
          </ac:picMkLst>
        </pc:picChg>
        <pc:picChg chg="add del mod">
          <ac:chgData name="Oliver Manley" userId="a9df01b0-20a0-435c-99cd-c49f0f52c269" providerId="ADAL" clId="{DEAE6EB6-5261-4DC2-AA83-F2E19D50B5C8}" dt="2025-10-09T23:44:07.565" v="13747" actId="478"/>
          <ac:picMkLst>
            <pc:docMk/>
            <pc:sldMk cId="1921801072" sldId="372"/>
            <ac:picMk id="11" creationId="{8825EDC4-A6E1-A8F0-F3B7-D69E465CAF5B}"/>
          </ac:picMkLst>
        </pc:picChg>
        <pc:picChg chg="add mod">
          <ac:chgData name="Oliver Manley" userId="a9df01b0-20a0-435c-99cd-c49f0f52c269" providerId="ADAL" clId="{DEAE6EB6-5261-4DC2-AA83-F2E19D50B5C8}" dt="2025-10-09T23:44:30.159" v="13753" actId="1076"/>
          <ac:picMkLst>
            <pc:docMk/>
            <pc:sldMk cId="1921801072" sldId="372"/>
            <ac:picMk id="15" creationId="{5A48134E-22DB-3228-A379-8689762C315E}"/>
          </ac:picMkLst>
        </pc:picChg>
      </pc:sldChg>
      <pc:sldChg chg="modSp add mod">
        <pc:chgData name="Oliver Manley" userId="a9df01b0-20a0-435c-99cd-c49f0f52c269" providerId="ADAL" clId="{DEAE6EB6-5261-4DC2-AA83-F2E19D50B5C8}" dt="2025-10-12T18:19:22.007" v="16202" actId="255"/>
        <pc:sldMkLst>
          <pc:docMk/>
          <pc:sldMk cId="900138058" sldId="373"/>
        </pc:sldMkLst>
        <pc:spChg chg="mod">
          <ac:chgData name="Oliver Manley" userId="a9df01b0-20a0-435c-99cd-c49f0f52c269" providerId="ADAL" clId="{DEAE6EB6-5261-4DC2-AA83-F2E19D50B5C8}" dt="2025-10-09T22:44:41.642" v="6339" actId="20577"/>
          <ac:spMkLst>
            <pc:docMk/>
            <pc:sldMk cId="900138058" sldId="373"/>
            <ac:spMk id="2" creationId="{13F92989-54CE-0F58-CA0D-70B24E1CB6F6}"/>
          </ac:spMkLst>
        </pc:spChg>
        <pc:spChg chg="mod">
          <ac:chgData name="Oliver Manley" userId="a9df01b0-20a0-435c-99cd-c49f0f52c269" providerId="ADAL" clId="{DEAE6EB6-5261-4DC2-AA83-F2E19D50B5C8}" dt="2025-10-12T18:19:22.007" v="16202" actId="255"/>
          <ac:spMkLst>
            <pc:docMk/>
            <pc:sldMk cId="900138058" sldId="373"/>
            <ac:spMk id="3" creationId="{6ACCDEF3-1F72-F8BB-E84F-EEF8E3D88273}"/>
          </ac:spMkLst>
        </pc:spChg>
      </pc:sldChg>
      <pc:sldChg chg="modSp add mod">
        <pc:chgData name="Oliver Manley" userId="a9df01b0-20a0-435c-99cd-c49f0f52c269" providerId="ADAL" clId="{DEAE6EB6-5261-4DC2-AA83-F2E19D50B5C8}" dt="2025-10-12T18:06:44.555" v="16177" actId="20577"/>
        <pc:sldMkLst>
          <pc:docMk/>
          <pc:sldMk cId="2642225454" sldId="374"/>
        </pc:sldMkLst>
        <pc:spChg chg="mod">
          <ac:chgData name="Oliver Manley" userId="a9df01b0-20a0-435c-99cd-c49f0f52c269" providerId="ADAL" clId="{DEAE6EB6-5261-4DC2-AA83-F2E19D50B5C8}" dt="2025-10-09T22:55:26.480" v="6884" actId="313"/>
          <ac:spMkLst>
            <pc:docMk/>
            <pc:sldMk cId="2642225454" sldId="374"/>
            <ac:spMk id="2" creationId="{13F92989-54CE-0F58-CA0D-70B24E1CB6F6}"/>
          </ac:spMkLst>
        </pc:spChg>
        <pc:spChg chg="mod">
          <ac:chgData name="Oliver Manley" userId="a9df01b0-20a0-435c-99cd-c49f0f52c269" providerId="ADAL" clId="{DEAE6EB6-5261-4DC2-AA83-F2E19D50B5C8}" dt="2025-10-12T18:06:44.555" v="16177" actId="20577"/>
          <ac:spMkLst>
            <pc:docMk/>
            <pc:sldMk cId="2642225454" sldId="374"/>
            <ac:spMk id="3" creationId="{6ACCDEF3-1F72-F8BB-E84F-EEF8E3D88273}"/>
          </ac:spMkLst>
        </pc:spChg>
      </pc:sldChg>
      <pc:sldChg chg="modSp add mod">
        <pc:chgData name="Oliver Manley" userId="a9df01b0-20a0-435c-99cd-c49f0f52c269" providerId="ADAL" clId="{DEAE6EB6-5261-4DC2-AA83-F2E19D50B5C8}" dt="2025-10-12T18:19:32.538" v="16203" actId="115"/>
        <pc:sldMkLst>
          <pc:docMk/>
          <pc:sldMk cId="3011410518" sldId="375"/>
        </pc:sldMkLst>
        <pc:spChg chg="mod">
          <ac:chgData name="Oliver Manley" userId="a9df01b0-20a0-435c-99cd-c49f0f52c269" providerId="ADAL" clId="{DEAE6EB6-5261-4DC2-AA83-F2E19D50B5C8}" dt="2025-10-09T23:03:54.679" v="8286" actId="20577"/>
          <ac:spMkLst>
            <pc:docMk/>
            <pc:sldMk cId="3011410518" sldId="375"/>
            <ac:spMk id="2" creationId="{13F92989-54CE-0F58-CA0D-70B24E1CB6F6}"/>
          </ac:spMkLst>
        </pc:spChg>
        <pc:spChg chg="mod">
          <ac:chgData name="Oliver Manley" userId="a9df01b0-20a0-435c-99cd-c49f0f52c269" providerId="ADAL" clId="{DEAE6EB6-5261-4DC2-AA83-F2E19D50B5C8}" dt="2025-10-12T18:19:32.538" v="16203" actId="115"/>
          <ac:spMkLst>
            <pc:docMk/>
            <pc:sldMk cId="3011410518" sldId="375"/>
            <ac:spMk id="3" creationId="{6ACCDEF3-1F72-F8BB-E84F-EEF8E3D88273}"/>
          </ac:spMkLst>
        </pc:spChg>
      </pc:sldChg>
      <pc:sldChg chg="modSp add mod">
        <pc:chgData name="Oliver Manley" userId="a9df01b0-20a0-435c-99cd-c49f0f52c269" providerId="ADAL" clId="{DEAE6EB6-5261-4DC2-AA83-F2E19D50B5C8}" dt="2025-10-12T16:50:55.619" v="13950" actId="20577"/>
        <pc:sldMkLst>
          <pc:docMk/>
          <pc:sldMk cId="1913568934" sldId="376"/>
        </pc:sldMkLst>
        <pc:spChg chg="mod">
          <ac:chgData name="Oliver Manley" userId="a9df01b0-20a0-435c-99cd-c49f0f52c269" providerId="ADAL" clId="{DEAE6EB6-5261-4DC2-AA83-F2E19D50B5C8}" dt="2025-10-09T23:09:27.895" v="9226" actId="27636"/>
          <ac:spMkLst>
            <pc:docMk/>
            <pc:sldMk cId="1913568934" sldId="376"/>
            <ac:spMk id="2" creationId="{13F92989-54CE-0F58-CA0D-70B24E1CB6F6}"/>
          </ac:spMkLst>
        </pc:spChg>
        <pc:spChg chg="mod">
          <ac:chgData name="Oliver Manley" userId="a9df01b0-20a0-435c-99cd-c49f0f52c269" providerId="ADAL" clId="{DEAE6EB6-5261-4DC2-AA83-F2E19D50B5C8}" dt="2025-10-12T16:50:55.619" v="13950" actId="20577"/>
          <ac:spMkLst>
            <pc:docMk/>
            <pc:sldMk cId="1913568934" sldId="376"/>
            <ac:spMk id="3" creationId="{6ACCDEF3-1F72-F8BB-E84F-EEF8E3D88273}"/>
          </ac:spMkLst>
        </pc:spChg>
      </pc:sldChg>
      <pc:sldChg chg="modSp new mod">
        <pc:chgData name="Oliver Manley" userId="a9df01b0-20a0-435c-99cd-c49f0f52c269" providerId="ADAL" clId="{DEAE6EB6-5261-4DC2-AA83-F2E19D50B5C8}" dt="2025-10-12T18:19:50.194" v="16223" actId="20577"/>
        <pc:sldMkLst>
          <pc:docMk/>
          <pc:sldMk cId="3170290822" sldId="377"/>
        </pc:sldMkLst>
        <pc:spChg chg="mod">
          <ac:chgData name="Oliver Manley" userId="a9df01b0-20a0-435c-99cd-c49f0f52c269" providerId="ADAL" clId="{DEAE6EB6-5261-4DC2-AA83-F2E19D50B5C8}" dt="2025-10-09T23:16:41.490" v="10919" actId="20577"/>
          <ac:spMkLst>
            <pc:docMk/>
            <pc:sldMk cId="3170290822" sldId="377"/>
            <ac:spMk id="2" creationId="{6FBF91CF-74BA-1DFC-740B-461C77DD3ED2}"/>
          </ac:spMkLst>
        </pc:spChg>
        <pc:spChg chg="mod">
          <ac:chgData name="Oliver Manley" userId="a9df01b0-20a0-435c-99cd-c49f0f52c269" providerId="ADAL" clId="{DEAE6EB6-5261-4DC2-AA83-F2E19D50B5C8}" dt="2025-10-12T18:19:50.194" v="16223" actId="20577"/>
          <ac:spMkLst>
            <pc:docMk/>
            <pc:sldMk cId="3170290822" sldId="377"/>
            <ac:spMk id="3" creationId="{979DF732-1552-A2B0-DF13-7CF8744045F7}"/>
          </ac:spMkLst>
        </pc:spChg>
      </pc:sldChg>
      <pc:sldChg chg="modSp add mod">
        <pc:chgData name="Oliver Manley" userId="a9df01b0-20a0-435c-99cd-c49f0f52c269" providerId="ADAL" clId="{DEAE6EB6-5261-4DC2-AA83-F2E19D50B5C8}" dt="2025-10-12T17:22:48.537" v="14712" actId="20577"/>
        <pc:sldMkLst>
          <pc:docMk/>
          <pc:sldMk cId="1263413908" sldId="378"/>
        </pc:sldMkLst>
        <pc:spChg chg="mod">
          <ac:chgData name="Oliver Manley" userId="a9df01b0-20a0-435c-99cd-c49f0f52c269" providerId="ADAL" clId="{DEAE6EB6-5261-4DC2-AA83-F2E19D50B5C8}" dt="2025-10-09T23:20:25.264" v="11726" actId="20577"/>
          <ac:spMkLst>
            <pc:docMk/>
            <pc:sldMk cId="1263413908" sldId="378"/>
            <ac:spMk id="2" creationId="{6FBF91CF-74BA-1DFC-740B-461C77DD3ED2}"/>
          </ac:spMkLst>
        </pc:spChg>
        <pc:spChg chg="mod">
          <ac:chgData name="Oliver Manley" userId="a9df01b0-20a0-435c-99cd-c49f0f52c269" providerId="ADAL" clId="{DEAE6EB6-5261-4DC2-AA83-F2E19D50B5C8}" dt="2025-10-12T17:22:48.537" v="14712" actId="20577"/>
          <ac:spMkLst>
            <pc:docMk/>
            <pc:sldMk cId="1263413908" sldId="378"/>
            <ac:spMk id="3" creationId="{979DF732-1552-A2B0-DF13-7CF8744045F7}"/>
          </ac:spMkLst>
        </pc:spChg>
      </pc:sldChg>
      <pc:sldChg chg="modSp add mod">
        <pc:chgData name="Oliver Manley" userId="a9df01b0-20a0-435c-99cd-c49f0f52c269" providerId="ADAL" clId="{DEAE6EB6-5261-4DC2-AA83-F2E19D50B5C8}" dt="2025-10-12T17:24:06.878" v="14733" actId="20577"/>
        <pc:sldMkLst>
          <pc:docMk/>
          <pc:sldMk cId="2581793496" sldId="379"/>
        </pc:sldMkLst>
        <pc:spChg chg="mod">
          <ac:chgData name="Oliver Manley" userId="a9df01b0-20a0-435c-99cd-c49f0f52c269" providerId="ADAL" clId="{DEAE6EB6-5261-4DC2-AA83-F2E19D50B5C8}" dt="2025-10-09T23:36:13.179" v="12918" actId="20577"/>
          <ac:spMkLst>
            <pc:docMk/>
            <pc:sldMk cId="2581793496" sldId="379"/>
            <ac:spMk id="2" creationId="{6FBF91CF-74BA-1DFC-740B-461C77DD3ED2}"/>
          </ac:spMkLst>
        </pc:spChg>
        <pc:spChg chg="mod">
          <ac:chgData name="Oliver Manley" userId="a9df01b0-20a0-435c-99cd-c49f0f52c269" providerId="ADAL" clId="{DEAE6EB6-5261-4DC2-AA83-F2E19D50B5C8}" dt="2025-10-12T17:24:06.878" v="14733" actId="20577"/>
          <ac:spMkLst>
            <pc:docMk/>
            <pc:sldMk cId="2581793496" sldId="379"/>
            <ac:spMk id="3" creationId="{979DF732-1552-A2B0-DF13-7CF8744045F7}"/>
          </ac:spMkLst>
        </pc:spChg>
      </pc:sldChg>
      <pc:sldChg chg="modSp add mod">
        <pc:chgData name="Oliver Manley" userId="a9df01b0-20a0-435c-99cd-c49f0f52c269" providerId="ADAL" clId="{DEAE6EB6-5261-4DC2-AA83-F2E19D50B5C8}" dt="2025-10-12T16:44:49.024" v="13874" actId="20577"/>
        <pc:sldMkLst>
          <pc:docMk/>
          <pc:sldMk cId="1121864199" sldId="380"/>
        </pc:sldMkLst>
        <pc:spChg chg="mod">
          <ac:chgData name="Oliver Manley" userId="a9df01b0-20a0-435c-99cd-c49f0f52c269" providerId="ADAL" clId="{DEAE6EB6-5261-4DC2-AA83-F2E19D50B5C8}" dt="2025-10-12T16:44:49.024" v="13874" actId="20577"/>
          <ac:spMkLst>
            <pc:docMk/>
            <pc:sldMk cId="1121864199" sldId="380"/>
            <ac:spMk id="2" creationId="{13F92989-54CE-0F58-CA0D-70B24E1CB6F6}"/>
          </ac:spMkLst>
        </pc:spChg>
        <pc:spChg chg="mod">
          <ac:chgData name="Oliver Manley" userId="a9df01b0-20a0-435c-99cd-c49f0f52c269" providerId="ADAL" clId="{DEAE6EB6-5261-4DC2-AA83-F2E19D50B5C8}" dt="2025-10-12T16:44:33.134" v="13867" actId="20577"/>
          <ac:spMkLst>
            <pc:docMk/>
            <pc:sldMk cId="1121864199" sldId="380"/>
            <ac:spMk id="3" creationId="{6ACCDEF3-1F72-F8BB-E84F-EEF8E3D88273}"/>
          </ac:spMkLst>
        </pc:spChg>
      </pc:sldChg>
      <pc:sldChg chg="modSp add mod">
        <pc:chgData name="Oliver Manley" userId="a9df01b0-20a0-435c-99cd-c49f0f52c269" providerId="ADAL" clId="{DEAE6EB6-5261-4DC2-AA83-F2E19D50B5C8}" dt="2025-10-12T17:58:53.017" v="16143" actId="313"/>
        <pc:sldMkLst>
          <pc:docMk/>
          <pc:sldMk cId="880516480" sldId="381"/>
        </pc:sldMkLst>
        <pc:spChg chg="mod">
          <ac:chgData name="Oliver Manley" userId="a9df01b0-20a0-435c-99cd-c49f0f52c269" providerId="ADAL" clId="{DEAE6EB6-5261-4DC2-AA83-F2E19D50B5C8}" dt="2025-10-12T17:56:04.440" v="15692" actId="20577"/>
          <ac:spMkLst>
            <pc:docMk/>
            <pc:sldMk cId="880516480" sldId="381"/>
            <ac:spMk id="2" creationId="{13F92989-54CE-0F58-CA0D-70B24E1CB6F6}"/>
          </ac:spMkLst>
        </pc:spChg>
        <pc:spChg chg="mod">
          <ac:chgData name="Oliver Manley" userId="a9df01b0-20a0-435c-99cd-c49f0f52c269" providerId="ADAL" clId="{DEAE6EB6-5261-4DC2-AA83-F2E19D50B5C8}" dt="2025-10-12T17:58:53.017" v="16143" actId="313"/>
          <ac:spMkLst>
            <pc:docMk/>
            <pc:sldMk cId="880516480" sldId="381"/>
            <ac:spMk id="3" creationId="{6ACCDEF3-1F72-F8BB-E84F-EEF8E3D8827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Tx/>
              <a:buChar char="-"/>
            </a:pPr>
            <a:endParaRPr lang="en-GB" dirty="0"/>
          </a:p>
        </p:txBody>
      </p:sp>
    </p:spTree>
    <p:extLst>
      <p:ext uri="{BB962C8B-B14F-4D97-AF65-F5344CB8AC3E}">
        <p14:creationId xmlns:p14="http://schemas.microsoft.com/office/powerpoint/2010/main" val="2420677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1426aaf2d4_0_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1426aaf2d4_0_0:notes"/>
          <p:cNvSpPr txBox="1">
            <a:spLocks noGrp="1"/>
          </p:cNvSpPr>
          <p:nvPr>
            <p:ph type="body" idx="1"/>
          </p:nvPr>
        </p:nvSpPr>
        <p:spPr>
          <a:xfrm>
            <a:off x="914399" y="3257550"/>
            <a:ext cx="7366475" cy="32372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GB" i="0" dirty="0"/>
          </a:p>
        </p:txBody>
      </p:sp>
    </p:spTree>
    <p:extLst>
      <p:ext uri="{BB962C8B-B14F-4D97-AF65-F5344CB8AC3E}">
        <p14:creationId xmlns:p14="http://schemas.microsoft.com/office/powerpoint/2010/main" val="2782506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1426aaf2d4_0_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1426aaf2d4_0_0:notes"/>
          <p:cNvSpPr txBox="1">
            <a:spLocks noGrp="1"/>
          </p:cNvSpPr>
          <p:nvPr>
            <p:ph type="body" idx="1"/>
          </p:nvPr>
        </p:nvSpPr>
        <p:spPr>
          <a:xfrm>
            <a:off x="914399" y="3257550"/>
            <a:ext cx="7366475" cy="32372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GB" i="0" dirty="0"/>
          </a:p>
        </p:txBody>
      </p:sp>
    </p:spTree>
    <p:extLst>
      <p:ext uri="{BB962C8B-B14F-4D97-AF65-F5344CB8AC3E}">
        <p14:creationId xmlns:p14="http://schemas.microsoft.com/office/powerpoint/2010/main" val="3292936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1426aaf2d4_0_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1426aaf2d4_0_0:notes"/>
          <p:cNvSpPr txBox="1">
            <a:spLocks noGrp="1"/>
          </p:cNvSpPr>
          <p:nvPr>
            <p:ph type="body" idx="1"/>
          </p:nvPr>
        </p:nvSpPr>
        <p:spPr>
          <a:xfrm>
            <a:off x="914399" y="3257550"/>
            <a:ext cx="7366475" cy="32372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GB" i="0" dirty="0"/>
          </a:p>
        </p:txBody>
      </p:sp>
    </p:spTree>
    <p:extLst>
      <p:ext uri="{BB962C8B-B14F-4D97-AF65-F5344CB8AC3E}">
        <p14:creationId xmlns:p14="http://schemas.microsoft.com/office/powerpoint/2010/main" val="42490445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1426aaf2d4_0_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1426aaf2d4_0_0:notes"/>
          <p:cNvSpPr txBox="1">
            <a:spLocks noGrp="1"/>
          </p:cNvSpPr>
          <p:nvPr>
            <p:ph type="body" idx="1"/>
          </p:nvPr>
        </p:nvSpPr>
        <p:spPr>
          <a:xfrm>
            <a:off x="914399" y="3257550"/>
            <a:ext cx="7366475" cy="32372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GB" i="0" dirty="0"/>
          </a:p>
        </p:txBody>
      </p:sp>
    </p:spTree>
    <p:extLst>
      <p:ext uri="{BB962C8B-B14F-4D97-AF65-F5344CB8AC3E}">
        <p14:creationId xmlns:p14="http://schemas.microsoft.com/office/powerpoint/2010/main" val="860643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1426aaf2d4_0_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1426aaf2d4_0_0:notes"/>
          <p:cNvSpPr txBox="1">
            <a:spLocks noGrp="1"/>
          </p:cNvSpPr>
          <p:nvPr>
            <p:ph type="body" idx="1"/>
          </p:nvPr>
        </p:nvSpPr>
        <p:spPr>
          <a:xfrm>
            <a:off x="914399" y="3257550"/>
            <a:ext cx="7366475" cy="32372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GB" i="0" dirty="0"/>
          </a:p>
        </p:txBody>
      </p:sp>
    </p:spTree>
    <p:extLst>
      <p:ext uri="{BB962C8B-B14F-4D97-AF65-F5344CB8AC3E}">
        <p14:creationId xmlns:p14="http://schemas.microsoft.com/office/powerpoint/2010/main" val="1762905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1426aaf2d4_0_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1426aaf2d4_0_0:notes"/>
          <p:cNvSpPr txBox="1">
            <a:spLocks noGrp="1"/>
          </p:cNvSpPr>
          <p:nvPr>
            <p:ph type="body" idx="1"/>
          </p:nvPr>
        </p:nvSpPr>
        <p:spPr>
          <a:xfrm>
            <a:off x="914399" y="3257550"/>
            <a:ext cx="7366475" cy="32372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GB" i="0" dirty="0"/>
          </a:p>
        </p:txBody>
      </p:sp>
    </p:spTree>
    <p:extLst>
      <p:ext uri="{BB962C8B-B14F-4D97-AF65-F5344CB8AC3E}">
        <p14:creationId xmlns:p14="http://schemas.microsoft.com/office/powerpoint/2010/main" val="1698193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1426aaf2d4_0_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1426aaf2d4_0_0:notes"/>
          <p:cNvSpPr txBox="1">
            <a:spLocks noGrp="1"/>
          </p:cNvSpPr>
          <p:nvPr>
            <p:ph type="body" idx="1"/>
          </p:nvPr>
        </p:nvSpPr>
        <p:spPr>
          <a:xfrm>
            <a:off x="914399" y="3257550"/>
            <a:ext cx="7366475" cy="32372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GB" i="0" dirty="0"/>
          </a:p>
        </p:txBody>
      </p:sp>
    </p:spTree>
    <p:extLst>
      <p:ext uri="{BB962C8B-B14F-4D97-AF65-F5344CB8AC3E}">
        <p14:creationId xmlns:p14="http://schemas.microsoft.com/office/powerpoint/2010/main" val="3070109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1426aaf2d4_0_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1426aaf2d4_0_0:notes"/>
          <p:cNvSpPr txBox="1">
            <a:spLocks noGrp="1"/>
          </p:cNvSpPr>
          <p:nvPr>
            <p:ph type="body" idx="1"/>
          </p:nvPr>
        </p:nvSpPr>
        <p:spPr>
          <a:xfrm>
            <a:off x="914399" y="3257550"/>
            <a:ext cx="7366475" cy="32372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GB" i="0" dirty="0"/>
          </a:p>
        </p:txBody>
      </p:sp>
    </p:spTree>
    <p:extLst>
      <p:ext uri="{BB962C8B-B14F-4D97-AF65-F5344CB8AC3E}">
        <p14:creationId xmlns:p14="http://schemas.microsoft.com/office/powerpoint/2010/main" val="1709049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1426aaf2d4_0_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1426aaf2d4_0_0:notes"/>
          <p:cNvSpPr txBox="1">
            <a:spLocks noGrp="1"/>
          </p:cNvSpPr>
          <p:nvPr>
            <p:ph type="body" idx="1"/>
          </p:nvPr>
        </p:nvSpPr>
        <p:spPr>
          <a:xfrm>
            <a:off x="914399" y="3257550"/>
            <a:ext cx="7366475" cy="32372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GB" i="0" dirty="0"/>
          </a:p>
        </p:txBody>
      </p:sp>
    </p:spTree>
    <p:extLst>
      <p:ext uri="{BB962C8B-B14F-4D97-AF65-F5344CB8AC3E}">
        <p14:creationId xmlns:p14="http://schemas.microsoft.com/office/powerpoint/2010/main" val="40591492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1426aaf2d4_0_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1426aaf2d4_0_0:notes"/>
          <p:cNvSpPr txBox="1">
            <a:spLocks noGrp="1"/>
          </p:cNvSpPr>
          <p:nvPr>
            <p:ph type="body" idx="1"/>
          </p:nvPr>
        </p:nvSpPr>
        <p:spPr>
          <a:xfrm>
            <a:off x="914399" y="3257550"/>
            <a:ext cx="7366475" cy="32372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GB" i="0" dirty="0"/>
          </a:p>
        </p:txBody>
      </p:sp>
    </p:spTree>
    <p:extLst>
      <p:ext uri="{BB962C8B-B14F-4D97-AF65-F5344CB8AC3E}">
        <p14:creationId xmlns:p14="http://schemas.microsoft.com/office/powerpoint/2010/main" val="1722317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1426aaf2d4_0_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1426aaf2d4_0_0:notes"/>
          <p:cNvSpPr txBox="1">
            <a:spLocks noGrp="1"/>
          </p:cNvSpPr>
          <p:nvPr>
            <p:ph type="body" idx="1"/>
          </p:nvPr>
        </p:nvSpPr>
        <p:spPr>
          <a:xfrm>
            <a:off x="914399" y="3257550"/>
            <a:ext cx="7366475" cy="32372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GB" dirty="0"/>
          </a:p>
        </p:txBody>
      </p:sp>
    </p:spTree>
    <p:extLst>
      <p:ext uri="{BB962C8B-B14F-4D97-AF65-F5344CB8AC3E}">
        <p14:creationId xmlns:p14="http://schemas.microsoft.com/office/powerpoint/2010/main" val="1134878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1426aaf2d4_0_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1426aaf2d4_0_0:notes"/>
          <p:cNvSpPr txBox="1">
            <a:spLocks noGrp="1"/>
          </p:cNvSpPr>
          <p:nvPr>
            <p:ph type="body" idx="1"/>
          </p:nvPr>
        </p:nvSpPr>
        <p:spPr>
          <a:xfrm>
            <a:off x="914399" y="3257550"/>
            <a:ext cx="7366475" cy="32372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GB" dirty="0"/>
          </a:p>
        </p:txBody>
      </p:sp>
    </p:spTree>
    <p:extLst>
      <p:ext uri="{BB962C8B-B14F-4D97-AF65-F5344CB8AC3E}">
        <p14:creationId xmlns:p14="http://schemas.microsoft.com/office/powerpoint/2010/main" val="1835380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1426aaf2d4_0_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1426aaf2d4_0_0:notes"/>
          <p:cNvSpPr txBox="1">
            <a:spLocks noGrp="1"/>
          </p:cNvSpPr>
          <p:nvPr>
            <p:ph type="body" idx="1"/>
          </p:nvPr>
        </p:nvSpPr>
        <p:spPr>
          <a:xfrm>
            <a:off x="914399" y="3257550"/>
            <a:ext cx="7366475" cy="3237254"/>
          </a:xfrm>
          <a:prstGeom prst="rect">
            <a:avLst/>
          </a:prstGeom>
        </p:spPr>
        <p:txBody>
          <a:bodyPr spcFirstLastPara="1" wrap="square" lIns="91425" tIns="91425" rIns="91425" bIns="91425" anchor="t" anchorCtr="0">
            <a:noAutofit/>
          </a:bodyPr>
          <a:lstStyle/>
          <a:p>
            <a:pPr marL="158750" indent="0">
              <a:lnSpc>
                <a:spcPct val="107000"/>
              </a:lnSpc>
              <a:spcAft>
                <a:spcPts val="800"/>
              </a:spcAft>
              <a:buNone/>
            </a:pPr>
            <a:endParaRPr dirty="0"/>
          </a:p>
        </p:txBody>
      </p:sp>
    </p:spTree>
    <p:extLst>
      <p:ext uri="{BB962C8B-B14F-4D97-AF65-F5344CB8AC3E}">
        <p14:creationId xmlns:p14="http://schemas.microsoft.com/office/powerpoint/2010/main" val="617061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1426aaf2d4_0_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1426aaf2d4_0_0:notes"/>
          <p:cNvSpPr txBox="1">
            <a:spLocks noGrp="1"/>
          </p:cNvSpPr>
          <p:nvPr>
            <p:ph type="body" idx="1"/>
          </p:nvPr>
        </p:nvSpPr>
        <p:spPr>
          <a:xfrm>
            <a:off x="914399" y="3257550"/>
            <a:ext cx="7366475" cy="32372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42004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1426aaf2d4_0_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1426aaf2d4_0_0:notes"/>
          <p:cNvSpPr txBox="1">
            <a:spLocks noGrp="1"/>
          </p:cNvSpPr>
          <p:nvPr>
            <p:ph type="body" idx="1"/>
          </p:nvPr>
        </p:nvSpPr>
        <p:spPr>
          <a:xfrm>
            <a:off x="914399" y="3257550"/>
            <a:ext cx="7366475" cy="3237254"/>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Tx/>
              <a:buChar char="-"/>
            </a:pPr>
            <a:endParaRPr dirty="0"/>
          </a:p>
        </p:txBody>
      </p:sp>
    </p:spTree>
    <p:extLst>
      <p:ext uri="{BB962C8B-B14F-4D97-AF65-F5344CB8AC3E}">
        <p14:creationId xmlns:p14="http://schemas.microsoft.com/office/powerpoint/2010/main" val="2824223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1426aaf2d4_0_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1426aaf2d4_0_0:notes"/>
          <p:cNvSpPr txBox="1">
            <a:spLocks noGrp="1"/>
          </p:cNvSpPr>
          <p:nvPr>
            <p:ph type="body" idx="1"/>
          </p:nvPr>
        </p:nvSpPr>
        <p:spPr>
          <a:xfrm>
            <a:off x="914399" y="3257550"/>
            <a:ext cx="7366475" cy="32372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38301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1426aaf2d4_0_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1426aaf2d4_0_0:notes"/>
          <p:cNvSpPr txBox="1">
            <a:spLocks noGrp="1"/>
          </p:cNvSpPr>
          <p:nvPr>
            <p:ph type="body" idx="1"/>
          </p:nvPr>
        </p:nvSpPr>
        <p:spPr>
          <a:xfrm>
            <a:off x="914399" y="3257550"/>
            <a:ext cx="7366475" cy="32372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GB" i="1" dirty="0"/>
          </a:p>
        </p:txBody>
      </p:sp>
    </p:spTree>
    <p:extLst>
      <p:ext uri="{BB962C8B-B14F-4D97-AF65-F5344CB8AC3E}">
        <p14:creationId xmlns:p14="http://schemas.microsoft.com/office/powerpoint/2010/main" val="1981502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1426aaf2d4_0_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1426aaf2d4_0_0:notes"/>
          <p:cNvSpPr txBox="1">
            <a:spLocks noGrp="1"/>
          </p:cNvSpPr>
          <p:nvPr>
            <p:ph type="body" idx="1"/>
          </p:nvPr>
        </p:nvSpPr>
        <p:spPr>
          <a:xfrm>
            <a:off x="914399" y="3257550"/>
            <a:ext cx="7366475" cy="32372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GB" i="0" dirty="0"/>
          </a:p>
        </p:txBody>
      </p:sp>
    </p:spTree>
    <p:extLst>
      <p:ext uri="{BB962C8B-B14F-4D97-AF65-F5344CB8AC3E}">
        <p14:creationId xmlns:p14="http://schemas.microsoft.com/office/powerpoint/2010/main" val="4183549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C30338-6BC1-4EB4-BEDE-59033704298E}" type="datetimeFigureOut">
              <a:rPr lang="en-GB" smtClean="0"/>
              <a:t>12/10/2025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99032840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C30338-6BC1-4EB4-BEDE-59033704298E}" type="datetimeFigureOut">
              <a:rPr lang="en-GB" smtClean="0"/>
              <a:t>12/10/2025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30201460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C30338-6BC1-4EB4-BEDE-59033704298E}" type="datetimeFigureOut">
              <a:rPr lang="en-GB" smtClean="0"/>
              <a:t>12/10/2025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01918382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C30338-6BC1-4EB4-BEDE-59033704298E}" type="datetimeFigureOut">
              <a:rPr lang="en-GB" smtClean="0"/>
              <a:t>12/10/2025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88047386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C30338-6BC1-4EB4-BEDE-59033704298E}" type="datetimeFigureOut">
              <a:rPr lang="en-GB" smtClean="0"/>
              <a:t>12/10/2025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07166344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C30338-6BC1-4EB4-BEDE-59033704298E}" type="datetimeFigureOut">
              <a:rPr lang="en-GB" smtClean="0"/>
              <a:t>12/10/2025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93927099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C30338-6BC1-4EB4-BEDE-59033704298E}" type="datetimeFigureOut">
              <a:rPr lang="en-GB" smtClean="0"/>
              <a:t>12/10/2025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3390018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C30338-6BC1-4EB4-BEDE-59033704298E}" type="datetimeFigureOut">
              <a:rPr lang="en-GB" smtClean="0"/>
              <a:t>12/10/2025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52764180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C30338-6BC1-4EB4-BEDE-59033704298E}" type="datetimeFigureOut">
              <a:rPr lang="en-GB" smtClean="0"/>
              <a:t>12/10/2025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099088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5C30338-6BC1-4EB4-BEDE-59033704298E}" type="datetimeFigureOut">
              <a:rPr lang="en-GB" smtClean="0"/>
              <a:t>12/10/2025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413404094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5C30338-6BC1-4EB4-BEDE-59033704298E}" type="datetimeFigureOut">
              <a:rPr lang="en-GB" smtClean="0"/>
              <a:t>12/10/2025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421141818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5C30338-6BC1-4EB4-BEDE-59033704298E}" type="datetimeFigureOut">
              <a:rPr lang="en-GB" smtClean="0"/>
              <a:t>12/10/2025</a:t>
            </a:fld>
            <a:endParaRPr lang="en-GB"/>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69907396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8.xml"/><Relationship Id="rId5" Type="http://schemas.openxmlformats.org/officeDocument/2006/relationships/image" Target="../media/image4.jpg"/><Relationship Id="rId4" Type="http://schemas.openxmlformats.org/officeDocument/2006/relationships/hyperlink" Target="mailto:Oliver.manley@guildhallchambers.co.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1118754" y="631752"/>
            <a:ext cx="6906491" cy="1433100"/>
          </a:xfrm>
          <a:prstGeom prst="rect">
            <a:avLst/>
          </a:prstGeom>
          <a:ln>
            <a:noFill/>
          </a:ln>
        </p:spPr>
        <p:txBody>
          <a:bodyPr spcFirstLastPara="1" wrap="square" lIns="91425" tIns="91425" rIns="91425" bIns="91425" anchor="t" anchorCtr="0">
            <a:noAutofit/>
          </a:bodyPr>
          <a:lstStyle/>
          <a:p>
            <a:pPr algn="ctr">
              <a:lnSpc>
                <a:spcPct val="107000"/>
              </a:lnSpc>
              <a:spcAft>
                <a:spcPts val="800"/>
              </a:spcAft>
            </a:pPr>
            <a:r>
              <a:rPr lang="en-GB" sz="4000" dirty="0">
                <a:effectLst/>
                <a:latin typeface="Calibri" panose="020F0502020204030204" pitchFamily="34" charset="0"/>
                <a:ea typeface="Calibri" panose="020F0502020204030204" pitchFamily="34" charset="0"/>
                <a:cs typeface="Times New Roman" panose="02020603050405020304" pitchFamily="18" charset="0"/>
              </a:rPr>
              <a:t>A Pyrrhic Victory or Midas Touch?</a:t>
            </a:r>
            <a:br>
              <a:rPr lang="en-GB" sz="4000" dirty="0">
                <a:effectLst/>
                <a:latin typeface="Calibri" panose="020F0502020204030204" pitchFamily="34" charset="0"/>
                <a:ea typeface="Calibri" panose="020F0502020204030204" pitchFamily="34" charset="0"/>
                <a:cs typeface="Times New Roman" panose="02020603050405020304" pitchFamily="18" charset="0"/>
              </a:rPr>
            </a:br>
            <a:r>
              <a:rPr lang="en-GB" sz="40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55" name="Google Shape;55;p13"/>
          <p:cNvSpPr txBox="1">
            <a:spLocks noGrp="1"/>
          </p:cNvSpPr>
          <p:nvPr>
            <p:ph type="subTitle" idx="1"/>
          </p:nvPr>
        </p:nvSpPr>
        <p:spPr>
          <a:xfrm>
            <a:off x="1174160" y="2328960"/>
            <a:ext cx="7003500" cy="1018625"/>
          </a:xfrm>
          <a:prstGeom prst="rect">
            <a:avLst/>
          </a:prstGeom>
          <a:ln>
            <a:noFill/>
          </a:ln>
        </p:spPr>
        <p:txBody>
          <a:bodyPr spcFirstLastPara="1" wrap="square" lIns="91425" tIns="91425" rIns="91425" bIns="91425" anchor="t" anchorCtr="0">
            <a:normAutofit lnSpcReduction="10000"/>
          </a:bodyPr>
          <a:lstStyle/>
          <a:p>
            <a:pPr marL="0" lvl="0" indent="0" algn="l" rtl="0">
              <a:lnSpc>
                <a:spcPct val="95000"/>
              </a:lnSpc>
              <a:spcBef>
                <a:spcPts val="0"/>
              </a:spcBef>
              <a:spcAft>
                <a:spcPts val="1400"/>
              </a:spcAft>
              <a:buSzPts val="852"/>
              <a:buNone/>
            </a:pPr>
            <a:r>
              <a:rPr lang="en-GB" sz="2400" dirty="0">
                <a:solidFill>
                  <a:srgbClr val="163157"/>
                </a:solidFill>
                <a:latin typeface="Open Sans"/>
                <a:ea typeface="Open Sans"/>
                <a:cs typeface="Open Sans"/>
                <a:sym typeface="Open Sans"/>
              </a:rPr>
              <a:t>Evaluating the loss of a chance in professional negligence claims</a:t>
            </a:r>
          </a:p>
          <a:p>
            <a:pPr marL="0" lvl="0" indent="0" algn="l" rtl="0">
              <a:lnSpc>
                <a:spcPct val="95000"/>
              </a:lnSpc>
              <a:spcBef>
                <a:spcPts val="0"/>
              </a:spcBef>
              <a:spcAft>
                <a:spcPts val="1400"/>
              </a:spcAft>
              <a:buSzPts val="852"/>
              <a:buNone/>
            </a:pPr>
            <a:endParaRPr lang="en-GB" sz="2400" dirty="0">
              <a:solidFill>
                <a:srgbClr val="163157"/>
              </a:solidFill>
              <a:latin typeface="Open Sans"/>
              <a:ea typeface="Open Sans"/>
              <a:cs typeface="Open Sans"/>
              <a:sym typeface="Open Sans"/>
            </a:endParaRPr>
          </a:p>
          <a:p>
            <a:pPr marL="0" lvl="0" indent="0" algn="l" rtl="0">
              <a:lnSpc>
                <a:spcPct val="95000"/>
              </a:lnSpc>
              <a:spcBef>
                <a:spcPts val="0"/>
              </a:spcBef>
              <a:spcAft>
                <a:spcPts val="1400"/>
              </a:spcAft>
              <a:buSzPts val="852"/>
              <a:buNone/>
            </a:pPr>
            <a:endParaRPr sz="3200" dirty="0">
              <a:solidFill>
                <a:srgbClr val="163157"/>
              </a:solidFill>
              <a:latin typeface="Open Sans"/>
              <a:ea typeface="Open Sans"/>
              <a:cs typeface="Open Sans"/>
              <a:sym typeface="Open Sans"/>
            </a:endParaRPr>
          </a:p>
        </p:txBody>
      </p:sp>
      <p:pic>
        <p:nvPicPr>
          <p:cNvPr id="5" name="Picture 4" descr="Logo&#10;&#10;Description automatically generated">
            <a:extLst>
              <a:ext uri="{FF2B5EF4-FFF2-40B4-BE49-F238E27FC236}">
                <a16:creationId xmlns:a16="http://schemas.microsoft.com/office/drawing/2014/main" id="{795161D1-5209-4CA9-8ECE-12EFBA05A0EC}"/>
              </a:ext>
            </a:extLst>
          </p:cNvPr>
          <p:cNvPicPr>
            <a:picLocks noChangeAspect="1"/>
          </p:cNvPicPr>
          <p:nvPr/>
        </p:nvPicPr>
        <p:blipFill>
          <a:blip r:embed="rId4"/>
          <a:stretch>
            <a:fillRect/>
          </a:stretch>
        </p:blipFill>
        <p:spPr>
          <a:xfrm>
            <a:off x="6691746" y="3856898"/>
            <a:ext cx="2380055" cy="1137666"/>
          </a:xfrm>
          <a:prstGeom prst="rect">
            <a:avLst/>
          </a:prstGeom>
        </p:spPr>
      </p:pic>
      <p:sp>
        <p:nvSpPr>
          <p:cNvPr id="6" name="TextBox 5">
            <a:extLst>
              <a:ext uri="{FF2B5EF4-FFF2-40B4-BE49-F238E27FC236}">
                <a16:creationId xmlns:a16="http://schemas.microsoft.com/office/drawing/2014/main" id="{D83AC19B-3E8D-49BF-AAFE-30E8735297D9}"/>
              </a:ext>
            </a:extLst>
          </p:cNvPr>
          <p:cNvSpPr txBox="1"/>
          <p:nvPr/>
        </p:nvSpPr>
        <p:spPr>
          <a:xfrm>
            <a:off x="2182092" y="2838273"/>
            <a:ext cx="4987636" cy="138499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002060"/>
              </a:solidFill>
              <a:effectLst/>
              <a:uLnTx/>
              <a:uFillTx/>
              <a:latin typeface="Open Sans" pitchFamily="2" charset="0"/>
              <a:ea typeface="Open Sans" pitchFamily="2" charset="0"/>
              <a:cs typeface="Open Sans" pitchFamily="2"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effectLst/>
                <a:uLnTx/>
                <a:uFillTx/>
                <a:latin typeface="Open Sans" pitchFamily="2" charset="0"/>
                <a:ea typeface="Open Sans" pitchFamily="2" charset="0"/>
                <a:cs typeface="Open Sans" pitchFamily="2" charset="0"/>
              </a:rPr>
              <a:t>Oliver Manley</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002060"/>
              </a:solidFill>
              <a:effectLst/>
              <a:uLnTx/>
              <a:uFillTx/>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3916475888"/>
      </p:ext>
    </p:extLst>
  </p:cSld>
  <p:clrMapOvr>
    <a:masterClrMapping/>
  </p:clrMapOvr>
  <mc:AlternateContent xmlns:mc="http://schemas.openxmlformats.org/markup-compatibility/2006" xmlns:p14="http://schemas.microsoft.com/office/powerpoint/2010/main">
    <mc:Choice Requires="p14">
      <p:transition spd="slow" p14:dur="2000" advTm="42154"/>
    </mc:Choice>
    <mc:Fallback xmlns="">
      <p:transition spd="slow" advTm="4215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B70E4C05-CBDD-4BF2-8DAB-F433B6A16BD3}"/>
              </a:ext>
            </a:extLst>
          </p:cNvPr>
          <p:cNvPicPr>
            <a:picLocks noChangeAspect="1"/>
          </p:cNvPicPr>
          <p:nvPr/>
        </p:nvPicPr>
        <p:blipFill>
          <a:blip r:embed="rId3"/>
          <a:stretch>
            <a:fillRect/>
          </a:stretch>
        </p:blipFill>
        <p:spPr>
          <a:xfrm>
            <a:off x="6691746" y="3856898"/>
            <a:ext cx="2380055" cy="1137666"/>
          </a:xfrm>
          <a:prstGeom prst="rect">
            <a:avLst/>
          </a:prstGeom>
        </p:spPr>
      </p:pic>
      <p:sp>
        <p:nvSpPr>
          <p:cNvPr id="6" name="Title 1">
            <a:extLst>
              <a:ext uri="{FF2B5EF4-FFF2-40B4-BE49-F238E27FC236}">
                <a16:creationId xmlns:a16="http://schemas.microsoft.com/office/drawing/2014/main" id="{D3737D9F-2FC3-49DF-BDA6-7A303590E4EB}"/>
              </a:ext>
            </a:extLst>
          </p:cNvPr>
          <p:cNvSpPr txBox="1">
            <a:spLocks/>
          </p:cNvSpPr>
          <p:nvPr/>
        </p:nvSpPr>
        <p:spPr>
          <a:xfrm>
            <a:off x="311700" y="445025"/>
            <a:ext cx="8520600" cy="572700"/>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ctr">
              <a:lnSpc>
                <a:spcPct val="107000"/>
              </a:lnSpc>
              <a:spcAft>
                <a:spcPts val="800"/>
              </a:spcAft>
            </a:pPr>
            <a:endParaRPr lang="en-GB" sz="2400" dirty="0">
              <a:effectLst/>
              <a:latin typeface="Open Sans" pitchFamily="2" charset="0"/>
              <a:ea typeface="Open Sans" pitchFamily="2" charset="0"/>
              <a:cs typeface="Open Sans" pitchFamily="2" charset="0"/>
            </a:endParaRPr>
          </a:p>
        </p:txBody>
      </p:sp>
      <p:sp>
        <p:nvSpPr>
          <p:cNvPr id="7" name="Text Placeholder 2">
            <a:extLst>
              <a:ext uri="{FF2B5EF4-FFF2-40B4-BE49-F238E27FC236}">
                <a16:creationId xmlns:a16="http://schemas.microsoft.com/office/drawing/2014/main" id="{9C2B5E2A-F0FF-4AA4-A1DC-47D8E25A2F25}"/>
              </a:ext>
            </a:extLst>
          </p:cNvPr>
          <p:cNvSpPr txBox="1">
            <a:spLocks/>
          </p:cNvSpPr>
          <p:nvPr/>
        </p:nvSpPr>
        <p:spPr>
          <a:xfrm>
            <a:off x="550014" y="1358730"/>
            <a:ext cx="8282285" cy="3416400"/>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114300" algn="l"/>
            <a:endParaRPr lang="en-US" dirty="0"/>
          </a:p>
        </p:txBody>
      </p:sp>
      <p:sp>
        <p:nvSpPr>
          <p:cNvPr id="2" name="Title 1">
            <a:extLst>
              <a:ext uri="{FF2B5EF4-FFF2-40B4-BE49-F238E27FC236}">
                <a16:creationId xmlns:a16="http://schemas.microsoft.com/office/drawing/2014/main" id="{13F92989-54CE-0F58-CA0D-70B24E1CB6F6}"/>
              </a:ext>
            </a:extLst>
          </p:cNvPr>
          <p:cNvSpPr>
            <a:spLocks noGrp="1"/>
          </p:cNvSpPr>
          <p:nvPr>
            <p:ph type="title"/>
          </p:nvPr>
        </p:nvSpPr>
        <p:spPr/>
        <p:txBody>
          <a:bodyPr/>
          <a:lstStyle/>
          <a:p>
            <a:r>
              <a:rPr lang="en-GB" dirty="0"/>
              <a:t>What is ‘real and substantial? </a:t>
            </a:r>
          </a:p>
        </p:txBody>
      </p:sp>
      <p:sp>
        <p:nvSpPr>
          <p:cNvPr id="3" name="Content Placeholder 2">
            <a:extLst>
              <a:ext uri="{FF2B5EF4-FFF2-40B4-BE49-F238E27FC236}">
                <a16:creationId xmlns:a16="http://schemas.microsoft.com/office/drawing/2014/main" id="{6ACCDEF3-1F72-F8BB-E84F-EEF8E3D88273}"/>
              </a:ext>
            </a:extLst>
          </p:cNvPr>
          <p:cNvSpPr>
            <a:spLocks noGrp="1"/>
          </p:cNvSpPr>
          <p:nvPr>
            <p:ph idx="1"/>
          </p:nvPr>
        </p:nvSpPr>
        <p:spPr/>
        <p:txBody>
          <a:bodyPr>
            <a:normAutofit/>
          </a:bodyPr>
          <a:lstStyle/>
          <a:p>
            <a:pPr marL="0" indent="0">
              <a:buNone/>
            </a:pPr>
            <a:r>
              <a:rPr lang="en-GB" sz="2000" dirty="0"/>
              <a:t>In </a:t>
            </a:r>
            <a:r>
              <a:rPr lang="en-GB" sz="2000" i="1" u="sng" dirty="0"/>
              <a:t>Thomas v. </a:t>
            </a:r>
            <a:r>
              <a:rPr lang="en-GB" sz="2000" i="1" u="sng" dirty="0" err="1"/>
              <a:t>Albutt</a:t>
            </a:r>
            <a:r>
              <a:rPr lang="en-GB" sz="2000" i="1" u="sng" dirty="0"/>
              <a:t> [2015] EWHC 2187 (Ch), </a:t>
            </a:r>
            <a:r>
              <a:rPr lang="en-GB" sz="2000" dirty="0"/>
              <a:t>Morgan J held than anything less than a 10% chance was insufficient to justify an award of damages.</a:t>
            </a:r>
          </a:p>
          <a:p>
            <a:pPr marL="0" indent="0">
              <a:buNone/>
            </a:pPr>
            <a:r>
              <a:rPr lang="en-GB" sz="2000" dirty="0"/>
              <a:t> </a:t>
            </a:r>
          </a:p>
          <a:p>
            <a:pPr marL="0" indent="0">
              <a:buNone/>
            </a:pPr>
            <a:r>
              <a:rPr lang="en-GB" sz="2000" dirty="0"/>
              <a:t>At the other end of the spectrum in </a:t>
            </a:r>
            <a:r>
              <a:rPr lang="en-GB" sz="2000" i="1" u="sng" dirty="0"/>
              <a:t>Bacon v. Howard Kennedy (A firm) [1999] PNLR 1 </a:t>
            </a:r>
            <a:r>
              <a:rPr lang="en-GB" sz="2000" dirty="0"/>
              <a:t>the court refused to make any deduction for loss of chance based on what it found to be mere speculation that the deceased would have made further changes to her will before she died. </a:t>
            </a:r>
          </a:p>
          <a:p>
            <a:pPr marL="0" indent="0">
              <a:buNone/>
            </a:pPr>
            <a:endParaRPr lang="en-GB" sz="2000" dirty="0"/>
          </a:p>
          <a:p>
            <a:pPr marL="0" indent="0">
              <a:buNone/>
            </a:pPr>
            <a:endParaRPr lang="en-GB" dirty="0"/>
          </a:p>
        </p:txBody>
      </p:sp>
    </p:spTree>
    <p:extLst>
      <p:ext uri="{BB962C8B-B14F-4D97-AF65-F5344CB8AC3E}">
        <p14:creationId xmlns:p14="http://schemas.microsoft.com/office/powerpoint/2010/main" val="3638222906"/>
      </p:ext>
    </p:extLst>
  </p:cSld>
  <p:clrMapOvr>
    <a:masterClrMapping/>
  </p:clrMapOvr>
  <mc:AlternateContent xmlns:mc="http://schemas.openxmlformats.org/markup-compatibility/2006" xmlns:p14="http://schemas.microsoft.com/office/powerpoint/2010/main">
    <mc:Choice Requires="p14">
      <p:transition spd="slow" p14:dur="2000" advTm="140421"/>
    </mc:Choice>
    <mc:Fallback xmlns="">
      <p:transition spd="slow" advTm="14042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B70E4C05-CBDD-4BF2-8DAB-F433B6A16BD3}"/>
              </a:ext>
            </a:extLst>
          </p:cNvPr>
          <p:cNvPicPr>
            <a:picLocks noChangeAspect="1"/>
          </p:cNvPicPr>
          <p:nvPr/>
        </p:nvPicPr>
        <p:blipFill>
          <a:blip r:embed="rId3"/>
          <a:stretch>
            <a:fillRect/>
          </a:stretch>
        </p:blipFill>
        <p:spPr>
          <a:xfrm>
            <a:off x="6691746" y="3856898"/>
            <a:ext cx="2380055" cy="1137666"/>
          </a:xfrm>
          <a:prstGeom prst="rect">
            <a:avLst/>
          </a:prstGeom>
        </p:spPr>
      </p:pic>
      <p:sp>
        <p:nvSpPr>
          <p:cNvPr id="6" name="Title 1">
            <a:extLst>
              <a:ext uri="{FF2B5EF4-FFF2-40B4-BE49-F238E27FC236}">
                <a16:creationId xmlns:a16="http://schemas.microsoft.com/office/drawing/2014/main" id="{D3737D9F-2FC3-49DF-BDA6-7A303590E4EB}"/>
              </a:ext>
            </a:extLst>
          </p:cNvPr>
          <p:cNvSpPr txBox="1">
            <a:spLocks/>
          </p:cNvSpPr>
          <p:nvPr/>
        </p:nvSpPr>
        <p:spPr>
          <a:xfrm>
            <a:off x="311700" y="445025"/>
            <a:ext cx="8520600" cy="572700"/>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ctr">
              <a:lnSpc>
                <a:spcPct val="107000"/>
              </a:lnSpc>
              <a:spcAft>
                <a:spcPts val="800"/>
              </a:spcAft>
            </a:pPr>
            <a:endParaRPr lang="en-GB" sz="2400" dirty="0">
              <a:effectLst/>
              <a:latin typeface="Open Sans" pitchFamily="2" charset="0"/>
              <a:ea typeface="Open Sans" pitchFamily="2" charset="0"/>
              <a:cs typeface="Open Sans" pitchFamily="2" charset="0"/>
            </a:endParaRPr>
          </a:p>
        </p:txBody>
      </p:sp>
      <p:sp>
        <p:nvSpPr>
          <p:cNvPr id="7" name="Text Placeholder 2">
            <a:extLst>
              <a:ext uri="{FF2B5EF4-FFF2-40B4-BE49-F238E27FC236}">
                <a16:creationId xmlns:a16="http://schemas.microsoft.com/office/drawing/2014/main" id="{9C2B5E2A-F0FF-4AA4-A1DC-47D8E25A2F25}"/>
              </a:ext>
            </a:extLst>
          </p:cNvPr>
          <p:cNvSpPr txBox="1">
            <a:spLocks/>
          </p:cNvSpPr>
          <p:nvPr/>
        </p:nvSpPr>
        <p:spPr>
          <a:xfrm>
            <a:off x="550014" y="1358730"/>
            <a:ext cx="8282285" cy="3416400"/>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114300" algn="l"/>
            <a:endParaRPr lang="en-US" dirty="0"/>
          </a:p>
        </p:txBody>
      </p:sp>
      <p:sp>
        <p:nvSpPr>
          <p:cNvPr id="2" name="Title 1">
            <a:extLst>
              <a:ext uri="{FF2B5EF4-FFF2-40B4-BE49-F238E27FC236}">
                <a16:creationId xmlns:a16="http://schemas.microsoft.com/office/drawing/2014/main" id="{13F92989-54CE-0F58-CA0D-70B24E1CB6F6}"/>
              </a:ext>
            </a:extLst>
          </p:cNvPr>
          <p:cNvSpPr>
            <a:spLocks noGrp="1"/>
          </p:cNvSpPr>
          <p:nvPr>
            <p:ph type="title"/>
          </p:nvPr>
        </p:nvSpPr>
        <p:spPr/>
        <p:txBody>
          <a:bodyPr/>
          <a:lstStyle/>
          <a:p>
            <a:r>
              <a:rPr lang="en-GB" dirty="0"/>
              <a:t>Court’s approach to the assessment</a:t>
            </a:r>
          </a:p>
        </p:txBody>
      </p:sp>
      <p:sp>
        <p:nvSpPr>
          <p:cNvPr id="3" name="Content Placeholder 2">
            <a:extLst>
              <a:ext uri="{FF2B5EF4-FFF2-40B4-BE49-F238E27FC236}">
                <a16:creationId xmlns:a16="http://schemas.microsoft.com/office/drawing/2014/main" id="{6ACCDEF3-1F72-F8BB-E84F-EEF8E3D88273}"/>
              </a:ext>
            </a:extLst>
          </p:cNvPr>
          <p:cNvSpPr>
            <a:spLocks noGrp="1"/>
          </p:cNvSpPr>
          <p:nvPr>
            <p:ph idx="1"/>
          </p:nvPr>
        </p:nvSpPr>
        <p:spPr/>
        <p:txBody>
          <a:bodyPr>
            <a:normAutofit fontScale="92500" lnSpcReduction="10000"/>
          </a:bodyPr>
          <a:lstStyle/>
          <a:p>
            <a:r>
              <a:rPr lang="en-GB" dirty="0"/>
              <a:t>The burden of proving the percentage chances of the counterfactual remains on the Claimant but the court tend to adopt a favourable approach to Claimant’s in assessing the level of the same (</a:t>
            </a:r>
            <a:r>
              <a:rPr lang="en-GB" i="1" u="sng" dirty="0"/>
              <a:t>Wilshire v. East Essex AHA [1998] AC 1074).</a:t>
            </a:r>
          </a:p>
          <a:p>
            <a:r>
              <a:rPr lang="en-GB" dirty="0"/>
              <a:t>The ‘broad brush assessment’.  In </a:t>
            </a:r>
            <a:r>
              <a:rPr lang="en-GB" i="1" u="sng" dirty="0" err="1"/>
              <a:t>Stovold</a:t>
            </a:r>
            <a:r>
              <a:rPr lang="en-GB" i="1" u="sng" dirty="0"/>
              <a:t> v. </a:t>
            </a:r>
            <a:r>
              <a:rPr lang="en-GB" i="1" u="sng" dirty="0" err="1"/>
              <a:t>Barlows</a:t>
            </a:r>
            <a:r>
              <a:rPr lang="en-GB" i="1" u="sng" dirty="0"/>
              <a:t> [1995] EWCA </a:t>
            </a:r>
            <a:r>
              <a:rPr lang="en-GB" i="1" u="sng" dirty="0" err="1"/>
              <a:t>Civ</a:t>
            </a:r>
            <a:r>
              <a:rPr lang="en-GB" i="1" u="sng" dirty="0"/>
              <a:t> 34</a:t>
            </a:r>
            <a:r>
              <a:rPr lang="en-GB" i="1" dirty="0"/>
              <a:t>, conveyancing case where sols used DX to send deeds when buyers sols didn’t use DX leading to sale falling through.  50% loss of chance as buyer may have been tempted by other properties in any event. </a:t>
            </a:r>
          </a:p>
          <a:p>
            <a:r>
              <a:rPr lang="en-GB" i="1" dirty="0"/>
              <a:t>In </a:t>
            </a:r>
            <a:r>
              <a:rPr lang="en-GB" i="1" u="sng" dirty="0"/>
              <a:t>Channon v. Lindley Johnstone [2002] EWCA </a:t>
            </a:r>
            <a:r>
              <a:rPr lang="en-GB" i="1" u="sng" dirty="0" err="1"/>
              <a:t>Civ</a:t>
            </a:r>
            <a:r>
              <a:rPr lang="en-GB" i="1" u="sng" dirty="0"/>
              <a:t> 353</a:t>
            </a:r>
            <a:r>
              <a:rPr lang="en-GB" i="1" dirty="0"/>
              <a:t> the court found that the husband in an </a:t>
            </a:r>
            <a:r>
              <a:rPr lang="en-GB" i="1" dirty="0" err="1"/>
              <a:t>ancil</a:t>
            </a:r>
            <a:r>
              <a:rPr lang="en-GB" i="1" dirty="0"/>
              <a:t> case would have achieved a 50:50 split but for the negligence but applied a further deduction of 20% on the basis that he would have made a bad witness! </a:t>
            </a:r>
            <a:endParaRPr lang="en-GB" u="sng" dirty="0"/>
          </a:p>
        </p:txBody>
      </p:sp>
    </p:spTree>
    <p:extLst>
      <p:ext uri="{BB962C8B-B14F-4D97-AF65-F5344CB8AC3E}">
        <p14:creationId xmlns:p14="http://schemas.microsoft.com/office/powerpoint/2010/main" val="4281763179"/>
      </p:ext>
    </p:extLst>
  </p:cSld>
  <p:clrMapOvr>
    <a:masterClrMapping/>
  </p:clrMapOvr>
  <mc:AlternateContent xmlns:mc="http://schemas.openxmlformats.org/markup-compatibility/2006" xmlns:p14="http://schemas.microsoft.com/office/powerpoint/2010/main">
    <mc:Choice Requires="p14">
      <p:transition spd="slow" p14:dur="2000" advTm="140421"/>
    </mc:Choice>
    <mc:Fallback xmlns="">
      <p:transition spd="slow" advTm="140421"/>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B70E4C05-CBDD-4BF2-8DAB-F433B6A16BD3}"/>
              </a:ext>
            </a:extLst>
          </p:cNvPr>
          <p:cNvPicPr>
            <a:picLocks noChangeAspect="1"/>
          </p:cNvPicPr>
          <p:nvPr/>
        </p:nvPicPr>
        <p:blipFill>
          <a:blip r:embed="rId3"/>
          <a:stretch>
            <a:fillRect/>
          </a:stretch>
        </p:blipFill>
        <p:spPr>
          <a:xfrm>
            <a:off x="6691746" y="3856898"/>
            <a:ext cx="2380055" cy="1137666"/>
          </a:xfrm>
          <a:prstGeom prst="rect">
            <a:avLst/>
          </a:prstGeom>
        </p:spPr>
      </p:pic>
      <p:sp>
        <p:nvSpPr>
          <p:cNvPr id="6" name="Title 1">
            <a:extLst>
              <a:ext uri="{FF2B5EF4-FFF2-40B4-BE49-F238E27FC236}">
                <a16:creationId xmlns:a16="http://schemas.microsoft.com/office/drawing/2014/main" id="{D3737D9F-2FC3-49DF-BDA6-7A303590E4EB}"/>
              </a:ext>
            </a:extLst>
          </p:cNvPr>
          <p:cNvSpPr txBox="1">
            <a:spLocks/>
          </p:cNvSpPr>
          <p:nvPr/>
        </p:nvSpPr>
        <p:spPr>
          <a:xfrm>
            <a:off x="311700" y="445025"/>
            <a:ext cx="8520600" cy="572700"/>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ctr">
              <a:lnSpc>
                <a:spcPct val="107000"/>
              </a:lnSpc>
              <a:spcAft>
                <a:spcPts val="800"/>
              </a:spcAft>
            </a:pPr>
            <a:endParaRPr lang="en-GB" sz="2400" dirty="0">
              <a:effectLst/>
              <a:latin typeface="Open Sans" pitchFamily="2" charset="0"/>
              <a:ea typeface="Open Sans" pitchFamily="2" charset="0"/>
              <a:cs typeface="Open Sans" pitchFamily="2" charset="0"/>
            </a:endParaRPr>
          </a:p>
        </p:txBody>
      </p:sp>
      <p:sp>
        <p:nvSpPr>
          <p:cNvPr id="7" name="Text Placeholder 2">
            <a:extLst>
              <a:ext uri="{FF2B5EF4-FFF2-40B4-BE49-F238E27FC236}">
                <a16:creationId xmlns:a16="http://schemas.microsoft.com/office/drawing/2014/main" id="{9C2B5E2A-F0FF-4AA4-A1DC-47D8E25A2F25}"/>
              </a:ext>
            </a:extLst>
          </p:cNvPr>
          <p:cNvSpPr txBox="1">
            <a:spLocks/>
          </p:cNvSpPr>
          <p:nvPr/>
        </p:nvSpPr>
        <p:spPr>
          <a:xfrm>
            <a:off x="550014" y="1358730"/>
            <a:ext cx="8282285" cy="3416400"/>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114300" algn="l"/>
            <a:endParaRPr lang="en-US" dirty="0"/>
          </a:p>
        </p:txBody>
      </p:sp>
      <p:sp>
        <p:nvSpPr>
          <p:cNvPr id="2" name="Title 1">
            <a:extLst>
              <a:ext uri="{FF2B5EF4-FFF2-40B4-BE49-F238E27FC236}">
                <a16:creationId xmlns:a16="http://schemas.microsoft.com/office/drawing/2014/main" id="{13F92989-54CE-0F58-CA0D-70B24E1CB6F6}"/>
              </a:ext>
            </a:extLst>
          </p:cNvPr>
          <p:cNvSpPr>
            <a:spLocks noGrp="1"/>
          </p:cNvSpPr>
          <p:nvPr>
            <p:ph type="title"/>
          </p:nvPr>
        </p:nvSpPr>
        <p:spPr/>
        <p:txBody>
          <a:bodyPr/>
          <a:lstStyle/>
          <a:p>
            <a:r>
              <a:rPr lang="en-GB" dirty="0"/>
              <a:t>Court’s approach to the assessment </a:t>
            </a:r>
            <a:r>
              <a:rPr lang="en-GB" dirty="0" err="1"/>
              <a:t>cont</a:t>
            </a:r>
            <a:r>
              <a:rPr lang="en-GB" dirty="0"/>
              <a:t>…</a:t>
            </a:r>
          </a:p>
        </p:txBody>
      </p:sp>
      <p:sp>
        <p:nvSpPr>
          <p:cNvPr id="3" name="Content Placeholder 2">
            <a:extLst>
              <a:ext uri="{FF2B5EF4-FFF2-40B4-BE49-F238E27FC236}">
                <a16:creationId xmlns:a16="http://schemas.microsoft.com/office/drawing/2014/main" id="{6ACCDEF3-1F72-F8BB-E84F-EEF8E3D88273}"/>
              </a:ext>
            </a:extLst>
          </p:cNvPr>
          <p:cNvSpPr>
            <a:spLocks noGrp="1"/>
          </p:cNvSpPr>
          <p:nvPr>
            <p:ph idx="1"/>
          </p:nvPr>
        </p:nvSpPr>
        <p:spPr/>
        <p:txBody>
          <a:bodyPr>
            <a:normAutofit/>
          </a:bodyPr>
          <a:lstStyle/>
          <a:p>
            <a:r>
              <a:rPr lang="en-GB" sz="2600" i="1" u="sng" dirty="0"/>
              <a:t>Multiple contingency cases </a:t>
            </a:r>
            <a:r>
              <a:rPr lang="en-GB" sz="2600" i="1" dirty="0"/>
              <a:t>– should the court apply percentage upon percentage chances of a number of events occurring on the counterfactual. In </a:t>
            </a:r>
            <a:r>
              <a:rPr lang="en-GB" sz="2600" u="sng" dirty="0"/>
              <a:t>Tom Hoskins Plc v. EMW (A Firm) [2010] EWHC 479 (Ch)</a:t>
            </a:r>
            <a:r>
              <a:rPr lang="en-GB" sz="2600" dirty="0"/>
              <a:t> the court declined to adopt this approach as the overall result would not have reflected the overall chance of the particular deal being done.</a:t>
            </a:r>
          </a:p>
          <a:p>
            <a:pPr marL="0" indent="0">
              <a:buNone/>
            </a:pPr>
            <a:endParaRPr lang="en-GB" dirty="0"/>
          </a:p>
          <a:p>
            <a:endParaRPr lang="en-GB" i="1" dirty="0"/>
          </a:p>
        </p:txBody>
      </p:sp>
    </p:spTree>
    <p:extLst>
      <p:ext uri="{BB962C8B-B14F-4D97-AF65-F5344CB8AC3E}">
        <p14:creationId xmlns:p14="http://schemas.microsoft.com/office/powerpoint/2010/main" val="3670540649"/>
      </p:ext>
    </p:extLst>
  </p:cSld>
  <p:clrMapOvr>
    <a:masterClrMapping/>
  </p:clrMapOvr>
  <mc:AlternateContent xmlns:mc="http://schemas.openxmlformats.org/markup-compatibility/2006" xmlns:p14="http://schemas.microsoft.com/office/powerpoint/2010/main">
    <mc:Choice Requires="p14">
      <p:transition spd="slow" p14:dur="2000" advTm="140421"/>
    </mc:Choice>
    <mc:Fallback xmlns="">
      <p:transition spd="slow" advTm="140421"/>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B70E4C05-CBDD-4BF2-8DAB-F433B6A16BD3}"/>
              </a:ext>
            </a:extLst>
          </p:cNvPr>
          <p:cNvPicPr>
            <a:picLocks noChangeAspect="1"/>
          </p:cNvPicPr>
          <p:nvPr/>
        </p:nvPicPr>
        <p:blipFill>
          <a:blip r:embed="rId3"/>
          <a:stretch>
            <a:fillRect/>
          </a:stretch>
        </p:blipFill>
        <p:spPr>
          <a:xfrm>
            <a:off x="6691746" y="3856898"/>
            <a:ext cx="2380055" cy="1137666"/>
          </a:xfrm>
          <a:prstGeom prst="rect">
            <a:avLst/>
          </a:prstGeom>
        </p:spPr>
      </p:pic>
      <p:sp>
        <p:nvSpPr>
          <p:cNvPr id="6" name="Title 1">
            <a:extLst>
              <a:ext uri="{FF2B5EF4-FFF2-40B4-BE49-F238E27FC236}">
                <a16:creationId xmlns:a16="http://schemas.microsoft.com/office/drawing/2014/main" id="{D3737D9F-2FC3-49DF-BDA6-7A303590E4EB}"/>
              </a:ext>
            </a:extLst>
          </p:cNvPr>
          <p:cNvSpPr txBox="1">
            <a:spLocks/>
          </p:cNvSpPr>
          <p:nvPr/>
        </p:nvSpPr>
        <p:spPr>
          <a:xfrm>
            <a:off x="311700" y="445025"/>
            <a:ext cx="8520600" cy="572700"/>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ctr">
              <a:lnSpc>
                <a:spcPct val="107000"/>
              </a:lnSpc>
              <a:spcAft>
                <a:spcPts val="800"/>
              </a:spcAft>
            </a:pPr>
            <a:endParaRPr lang="en-GB" sz="2400" dirty="0">
              <a:effectLst/>
              <a:latin typeface="Open Sans" pitchFamily="2" charset="0"/>
              <a:ea typeface="Open Sans" pitchFamily="2" charset="0"/>
              <a:cs typeface="Open Sans" pitchFamily="2" charset="0"/>
            </a:endParaRPr>
          </a:p>
        </p:txBody>
      </p:sp>
      <p:sp>
        <p:nvSpPr>
          <p:cNvPr id="7" name="Text Placeholder 2">
            <a:extLst>
              <a:ext uri="{FF2B5EF4-FFF2-40B4-BE49-F238E27FC236}">
                <a16:creationId xmlns:a16="http://schemas.microsoft.com/office/drawing/2014/main" id="{9C2B5E2A-F0FF-4AA4-A1DC-47D8E25A2F25}"/>
              </a:ext>
            </a:extLst>
          </p:cNvPr>
          <p:cNvSpPr txBox="1">
            <a:spLocks/>
          </p:cNvSpPr>
          <p:nvPr/>
        </p:nvSpPr>
        <p:spPr>
          <a:xfrm>
            <a:off x="550014" y="1358730"/>
            <a:ext cx="8282285" cy="3416400"/>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114300" algn="l"/>
            <a:endParaRPr lang="en-US" dirty="0"/>
          </a:p>
        </p:txBody>
      </p:sp>
      <p:sp>
        <p:nvSpPr>
          <p:cNvPr id="2" name="Title 1">
            <a:extLst>
              <a:ext uri="{FF2B5EF4-FFF2-40B4-BE49-F238E27FC236}">
                <a16:creationId xmlns:a16="http://schemas.microsoft.com/office/drawing/2014/main" id="{13F92989-54CE-0F58-CA0D-70B24E1CB6F6}"/>
              </a:ext>
            </a:extLst>
          </p:cNvPr>
          <p:cNvSpPr>
            <a:spLocks noGrp="1"/>
          </p:cNvSpPr>
          <p:nvPr>
            <p:ph type="title"/>
          </p:nvPr>
        </p:nvSpPr>
        <p:spPr/>
        <p:txBody>
          <a:bodyPr/>
          <a:lstStyle/>
          <a:p>
            <a:r>
              <a:rPr lang="en-GB" dirty="0"/>
              <a:t>OR? </a:t>
            </a:r>
          </a:p>
        </p:txBody>
      </p:sp>
      <p:sp>
        <p:nvSpPr>
          <p:cNvPr id="3" name="Content Placeholder 2">
            <a:extLst>
              <a:ext uri="{FF2B5EF4-FFF2-40B4-BE49-F238E27FC236}">
                <a16:creationId xmlns:a16="http://schemas.microsoft.com/office/drawing/2014/main" id="{6ACCDEF3-1F72-F8BB-E84F-EEF8E3D88273}"/>
              </a:ext>
            </a:extLst>
          </p:cNvPr>
          <p:cNvSpPr>
            <a:spLocks noGrp="1"/>
          </p:cNvSpPr>
          <p:nvPr>
            <p:ph idx="1"/>
          </p:nvPr>
        </p:nvSpPr>
        <p:spPr/>
        <p:txBody>
          <a:bodyPr>
            <a:normAutofit fontScale="85000" lnSpcReduction="20000"/>
          </a:bodyPr>
          <a:lstStyle/>
          <a:p>
            <a:r>
              <a:rPr lang="en-GB" sz="2600" dirty="0"/>
              <a:t>But in </a:t>
            </a:r>
            <a:r>
              <a:rPr lang="en-GB" sz="2600" b="0" i="1" u="sng" dirty="0" err="1">
                <a:effectLst/>
                <a:highlight>
                  <a:srgbClr val="FFFFFF"/>
                </a:highlight>
              </a:rPr>
              <a:t>Bugsby</a:t>
            </a:r>
            <a:r>
              <a:rPr lang="en-GB" sz="2600" b="0" i="1" u="sng" dirty="0">
                <a:effectLst/>
                <a:highlight>
                  <a:srgbClr val="FFFFFF"/>
                </a:highlight>
              </a:rPr>
              <a:t> Property LLC v LGIM Commercial Lending Ltd</a:t>
            </a:r>
            <a:r>
              <a:rPr lang="en-GB" sz="2600" b="0" i="0" dirty="0">
                <a:effectLst/>
                <a:highlight>
                  <a:srgbClr val="FFFFFF"/>
                </a:highlight>
              </a:rPr>
              <a:t> [2022] EWHC 2001 (Comm) the court awarded damages of £14,980 to a claimant who had lost the chance of acquiring an exhibition centre when a commercial lending group which it had approached for funding breached an agreement giving exclusivity to the claimant in relation to the acquisition. Knowles J held that it was a near certainty (90%) that the seller would have been prepared to sell the exhibition centre to the claimant. It was also a near certainty that the claimant would have been able to finance its bid. However, there was a competing purchaser in the running. The chance that the claimant would have run the race was 40%,  Multiplying the percentages together produced a figure of 36%. </a:t>
            </a:r>
          </a:p>
          <a:p>
            <a:endParaRPr lang="en-GB" dirty="0"/>
          </a:p>
          <a:p>
            <a:endParaRPr lang="en-GB" i="1" dirty="0"/>
          </a:p>
        </p:txBody>
      </p:sp>
    </p:spTree>
    <p:extLst>
      <p:ext uri="{BB962C8B-B14F-4D97-AF65-F5344CB8AC3E}">
        <p14:creationId xmlns:p14="http://schemas.microsoft.com/office/powerpoint/2010/main" val="1121864199"/>
      </p:ext>
    </p:extLst>
  </p:cSld>
  <p:clrMapOvr>
    <a:masterClrMapping/>
  </p:clrMapOvr>
  <mc:AlternateContent xmlns:mc="http://schemas.openxmlformats.org/markup-compatibility/2006">
    <mc:Choice xmlns:p14="http://schemas.microsoft.com/office/powerpoint/2010/main" Requires="p14">
      <p:transition spd="slow" p14:dur="2000" advTm="140421"/>
    </mc:Choice>
    <mc:Fallback>
      <p:transition spd="slow" advTm="140421"/>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B70E4C05-CBDD-4BF2-8DAB-F433B6A16BD3}"/>
              </a:ext>
            </a:extLst>
          </p:cNvPr>
          <p:cNvPicPr>
            <a:picLocks noChangeAspect="1"/>
          </p:cNvPicPr>
          <p:nvPr/>
        </p:nvPicPr>
        <p:blipFill>
          <a:blip r:embed="rId3"/>
          <a:stretch>
            <a:fillRect/>
          </a:stretch>
        </p:blipFill>
        <p:spPr>
          <a:xfrm>
            <a:off x="6691746" y="3856898"/>
            <a:ext cx="2380055" cy="1137666"/>
          </a:xfrm>
          <a:prstGeom prst="rect">
            <a:avLst/>
          </a:prstGeom>
        </p:spPr>
      </p:pic>
      <p:sp>
        <p:nvSpPr>
          <p:cNvPr id="6" name="Title 1">
            <a:extLst>
              <a:ext uri="{FF2B5EF4-FFF2-40B4-BE49-F238E27FC236}">
                <a16:creationId xmlns:a16="http://schemas.microsoft.com/office/drawing/2014/main" id="{D3737D9F-2FC3-49DF-BDA6-7A303590E4EB}"/>
              </a:ext>
            </a:extLst>
          </p:cNvPr>
          <p:cNvSpPr txBox="1">
            <a:spLocks/>
          </p:cNvSpPr>
          <p:nvPr/>
        </p:nvSpPr>
        <p:spPr>
          <a:xfrm>
            <a:off x="311700" y="445025"/>
            <a:ext cx="8520600" cy="572700"/>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ctr">
              <a:lnSpc>
                <a:spcPct val="107000"/>
              </a:lnSpc>
              <a:spcAft>
                <a:spcPts val="800"/>
              </a:spcAft>
            </a:pPr>
            <a:endParaRPr lang="en-GB" sz="2400" dirty="0">
              <a:effectLst/>
              <a:latin typeface="Open Sans" pitchFamily="2" charset="0"/>
              <a:ea typeface="Open Sans" pitchFamily="2" charset="0"/>
              <a:cs typeface="Open Sans" pitchFamily="2" charset="0"/>
            </a:endParaRPr>
          </a:p>
        </p:txBody>
      </p:sp>
      <p:sp>
        <p:nvSpPr>
          <p:cNvPr id="7" name="Text Placeholder 2">
            <a:extLst>
              <a:ext uri="{FF2B5EF4-FFF2-40B4-BE49-F238E27FC236}">
                <a16:creationId xmlns:a16="http://schemas.microsoft.com/office/drawing/2014/main" id="{9C2B5E2A-F0FF-4AA4-A1DC-47D8E25A2F25}"/>
              </a:ext>
            </a:extLst>
          </p:cNvPr>
          <p:cNvSpPr txBox="1">
            <a:spLocks/>
          </p:cNvSpPr>
          <p:nvPr/>
        </p:nvSpPr>
        <p:spPr>
          <a:xfrm>
            <a:off x="550014" y="1358730"/>
            <a:ext cx="8282285" cy="3416400"/>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114300" algn="l"/>
            <a:endParaRPr lang="en-US" dirty="0"/>
          </a:p>
        </p:txBody>
      </p:sp>
      <p:sp>
        <p:nvSpPr>
          <p:cNvPr id="2" name="Title 1">
            <a:extLst>
              <a:ext uri="{FF2B5EF4-FFF2-40B4-BE49-F238E27FC236}">
                <a16:creationId xmlns:a16="http://schemas.microsoft.com/office/drawing/2014/main" id="{13F92989-54CE-0F58-CA0D-70B24E1CB6F6}"/>
              </a:ext>
            </a:extLst>
          </p:cNvPr>
          <p:cNvSpPr>
            <a:spLocks noGrp="1"/>
          </p:cNvSpPr>
          <p:nvPr>
            <p:ph type="title"/>
          </p:nvPr>
        </p:nvSpPr>
        <p:spPr/>
        <p:txBody>
          <a:bodyPr/>
          <a:lstStyle/>
          <a:p>
            <a:r>
              <a:rPr lang="en-GB" dirty="0"/>
              <a:t>Contractual or Tortious?</a:t>
            </a:r>
          </a:p>
        </p:txBody>
      </p:sp>
      <p:sp>
        <p:nvSpPr>
          <p:cNvPr id="3" name="Content Placeholder 2">
            <a:extLst>
              <a:ext uri="{FF2B5EF4-FFF2-40B4-BE49-F238E27FC236}">
                <a16:creationId xmlns:a16="http://schemas.microsoft.com/office/drawing/2014/main" id="{6ACCDEF3-1F72-F8BB-E84F-EEF8E3D88273}"/>
              </a:ext>
            </a:extLst>
          </p:cNvPr>
          <p:cNvSpPr>
            <a:spLocks noGrp="1"/>
          </p:cNvSpPr>
          <p:nvPr>
            <p:ph idx="1"/>
          </p:nvPr>
        </p:nvSpPr>
        <p:spPr/>
        <p:txBody>
          <a:bodyPr>
            <a:normAutofit/>
          </a:bodyPr>
          <a:lstStyle/>
          <a:p>
            <a:r>
              <a:rPr lang="en-GB" sz="2600" dirty="0"/>
              <a:t>Where both contractual and tortious duties are coextensive then the contractual measure of foreseeability will apply.  Namely whether at the time that the contract/retainer was entered into a reasonable person would have that sort of damage in mind (</a:t>
            </a:r>
            <a:r>
              <a:rPr lang="en-GB" sz="2600" i="1" u="sng" dirty="0"/>
              <a:t>Wellesley Partners v. Withers LLP [2015] EWCA </a:t>
            </a:r>
            <a:r>
              <a:rPr lang="en-GB" sz="2600" i="1" u="sng" dirty="0" err="1"/>
              <a:t>Civ</a:t>
            </a:r>
            <a:r>
              <a:rPr lang="en-GB" sz="2600" i="1" u="sng" dirty="0"/>
              <a:t> 1146). </a:t>
            </a:r>
            <a:endParaRPr lang="en-GB" dirty="0"/>
          </a:p>
          <a:p>
            <a:endParaRPr lang="en-GB" i="1" dirty="0"/>
          </a:p>
        </p:txBody>
      </p:sp>
    </p:spTree>
    <p:extLst>
      <p:ext uri="{BB962C8B-B14F-4D97-AF65-F5344CB8AC3E}">
        <p14:creationId xmlns:p14="http://schemas.microsoft.com/office/powerpoint/2010/main" val="880516480"/>
      </p:ext>
    </p:extLst>
  </p:cSld>
  <p:clrMapOvr>
    <a:masterClrMapping/>
  </p:clrMapOvr>
  <mc:AlternateContent xmlns:mc="http://schemas.openxmlformats.org/markup-compatibility/2006">
    <mc:Choice xmlns:p14="http://schemas.microsoft.com/office/powerpoint/2010/main" Requires="p14">
      <p:transition spd="slow" p14:dur="2000" advTm="140421"/>
    </mc:Choice>
    <mc:Fallback>
      <p:transition spd="slow" advTm="140421"/>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B70E4C05-CBDD-4BF2-8DAB-F433B6A16BD3}"/>
              </a:ext>
            </a:extLst>
          </p:cNvPr>
          <p:cNvPicPr>
            <a:picLocks noChangeAspect="1"/>
          </p:cNvPicPr>
          <p:nvPr/>
        </p:nvPicPr>
        <p:blipFill>
          <a:blip r:embed="rId3"/>
          <a:stretch>
            <a:fillRect/>
          </a:stretch>
        </p:blipFill>
        <p:spPr>
          <a:xfrm>
            <a:off x="6691746" y="3856898"/>
            <a:ext cx="2380055" cy="1137666"/>
          </a:xfrm>
          <a:prstGeom prst="rect">
            <a:avLst/>
          </a:prstGeom>
        </p:spPr>
      </p:pic>
      <p:sp>
        <p:nvSpPr>
          <p:cNvPr id="6" name="Title 1">
            <a:extLst>
              <a:ext uri="{FF2B5EF4-FFF2-40B4-BE49-F238E27FC236}">
                <a16:creationId xmlns:a16="http://schemas.microsoft.com/office/drawing/2014/main" id="{D3737D9F-2FC3-49DF-BDA6-7A303590E4EB}"/>
              </a:ext>
            </a:extLst>
          </p:cNvPr>
          <p:cNvSpPr txBox="1">
            <a:spLocks/>
          </p:cNvSpPr>
          <p:nvPr/>
        </p:nvSpPr>
        <p:spPr>
          <a:xfrm>
            <a:off x="311700" y="445025"/>
            <a:ext cx="8520600" cy="572700"/>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ctr">
              <a:lnSpc>
                <a:spcPct val="107000"/>
              </a:lnSpc>
              <a:spcAft>
                <a:spcPts val="800"/>
              </a:spcAft>
            </a:pPr>
            <a:endParaRPr lang="en-GB" sz="2400" dirty="0">
              <a:effectLst/>
              <a:latin typeface="Open Sans" pitchFamily="2" charset="0"/>
              <a:ea typeface="Open Sans" pitchFamily="2" charset="0"/>
              <a:cs typeface="Open Sans" pitchFamily="2" charset="0"/>
            </a:endParaRPr>
          </a:p>
        </p:txBody>
      </p:sp>
      <p:sp>
        <p:nvSpPr>
          <p:cNvPr id="7" name="Text Placeholder 2">
            <a:extLst>
              <a:ext uri="{FF2B5EF4-FFF2-40B4-BE49-F238E27FC236}">
                <a16:creationId xmlns:a16="http://schemas.microsoft.com/office/drawing/2014/main" id="{9C2B5E2A-F0FF-4AA4-A1DC-47D8E25A2F25}"/>
              </a:ext>
            </a:extLst>
          </p:cNvPr>
          <p:cNvSpPr txBox="1">
            <a:spLocks/>
          </p:cNvSpPr>
          <p:nvPr/>
        </p:nvSpPr>
        <p:spPr>
          <a:xfrm>
            <a:off x="550014" y="1358730"/>
            <a:ext cx="8282285" cy="3416400"/>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114300" algn="l"/>
            <a:endParaRPr lang="en-US" dirty="0"/>
          </a:p>
        </p:txBody>
      </p:sp>
      <p:sp>
        <p:nvSpPr>
          <p:cNvPr id="2" name="Title 1">
            <a:extLst>
              <a:ext uri="{FF2B5EF4-FFF2-40B4-BE49-F238E27FC236}">
                <a16:creationId xmlns:a16="http://schemas.microsoft.com/office/drawing/2014/main" id="{13F92989-54CE-0F58-CA0D-70B24E1CB6F6}"/>
              </a:ext>
            </a:extLst>
          </p:cNvPr>
          <p:cNvSpPr>
            <a:spLocks noGrp="1"/>
          </p:cNvSpPr>
          <p:nvPr>
            <p:ph type="title"/>
          </p:nvPr>
        </p:nvSpPr>
        <p:spPr/>
        <p:txBody>
          <a:bodyPr/>
          <a:lstStyle/>
          <a:p>
            <a:r>
              <a:rPr lang="en-GB" dirty="0"/>
              <a:t>Relevant Date for assessment? </a:t>
            </a:r>
          </a:p>
        </p:txBody>
      </p:sp>
      <p:sp>
        <p:nvSpPr>
          <p:cNvPr id="3" name="Content Placeholder 2">
            <a:extLst>
              <a:ext uri="{FF2B5EF4-FFF2-40B4-BE49-F238E27FC236}">
                <a16:creationId xmlns:a16="http://schemas.microsoft.com/office/drawing/2014/main" id="{6ACCDEF3-1F72-F8BB-E84F-EEF8E3D88273}"/>
              </a:ext>
            </a:extLst>
          </p:cNvPr>
          <p:cNvSpPr>
            <a:spLocks noGrp="1"/>
          </p:cNvSpPr>
          <p:nvPr>
            <p:ph idx="1"/>
          </p:nvPr>
        </p:nvSpPr>
        <p:spPr/>
        <p:txBody>
          <a:bodyPr>
            <a:normAutofit/>
          </a:bodyPr>
          <a:lstStyle/>
          <a:p>
            <a:endParaRPr lang="en-GB" dirty="0"/>
          </a:p>
          <a:p>
            <a:r>
              <a:rPr lang="en-GB" sz="2400" i="1" dirty="0"/>
              <a:t>Date of breach – see </a:t>
            </a:r>
            <a:r>
              <a:rPr lang="en-GB" sz="2400" i="1" dirty="0" err="1"/>
              <a:t>Amerena</a:t>
            </a:r>
            <a:r>
              <a:rPr lang="en-GB" sz="2400" i="1" dirty="0"/>
              <a:t> v. Barling [1995] 69 P &amp; CR 252 at the date when the cause of action arose. </a:t>
            </a:r>
          </a:p>
          <a:p>
            <a:r>
              <a:rPr lang="en-GB" sz="2400" i="1" dirty="0"/>
              <a:t>Date of notional trial – see Perry v. Raleys [2019] UKSC 5</a:t>
            </a:r>
          </a:p>
          <a:p>
            <a:r>
              <a:rPr lang="en-GB" sz="2400" i="1" dirty="0"/>
              <a:t>Date of possible earlier settlement – see Hanif v. </a:t>
            </a:r>
            <a:r>
              <a:rPr lang="en-GB" sz="2400" i="1" dirty="0" err="1"/>
              <a:t>Middleweeks</a:t>
            </a:r>
            <a:r>
              <a:rPr lang="en-GB" sz="2400" i="1" dirty="0"/>
              <a:t> [2000] Lloyds Rep PN 920.  The Court must assess the prospect of an earlier settlement being achieved. </a:t>
            </a:r>
          </a:p>
          <a:p>
            <a:pPr marL="0" indent="0">
              <a:buNone/>
            </a:pPr>
            <a:r>
              <a:rPr lang="en-GB" i="1" dirty="0"/>
              <a:t> </a:t>
            </a:r>
          </a:p>
        </p:txBody>
      </p:sp>
    </p:spTree>
    <p:extLst>
      <p:ext uri="{BB962C8B-B14F-4D97-AF65-F5344CB8AC3E}">
        <p14:creationId xmlns:p14="http://schemas.microsoft.com/office/powerpoint/2010/main" val="900138058"/>
      </p:ext>
    </p:extLst>
  </p:cSld>
  <p:clrMapOvr>
    <a:masterClrMapping/>
  </p:clrMapOvr>
  <mc:AlternateContent xmlns:mc="http://schemas.openxmlformats.org/markup-compatibility/2006" xmlns:p14="http://schemas.microsoft.com/office/powerpoint/2010/main">
    <mc:Choice Requires="p14">
      <p:transition spd="slow" p14:dur="2000" advTm="140421"/>
    </mc:Choice>
    <mc:Fallback xmlns="">
      <p:transition spd="slow" advTm="140421"/>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B70E4C05-CBDD-4BF2-8DAB-F433B6A16BD3}"/>
              </a:ext>
            </a:extLst>
          </p:cNvPr>
          <p:cNvPicPr>
            <a:picLocks noChangeAspect="1"/>
          </p:cNvPicPr>
          <p:nvPr/>
        </p:nvPicPr>
        <p:blipFill>
          <a:blip r:embed="rId3"/>
          <a:stretch>
            <a:fillRect/>
          </a:stretch>
        </p:blipFill>
        <p:spPr>
          <a:xfrm>
            <a:off x="6691746" y="3856898"/>
            <a:ext cx="2380055" cy="1137666"/>
          </a:xfrm>
          <a:prstGeom prst="rect">
            <a:avLst/>
          </a:prstGeom>
        </p:spPr>
      </p:pic>
      <p:sp>
        <p:nvSpPr>
          <p:cNvPr id="6" name="Title 1">
            <a:extLst>
              <a:ext uri="{FF2B5EF4-FFF2-40B4-BE49-F238E27FC236}">
                <a16:creationId xmlns:a16="http://schemas.microsoft.com/office/drawing/2014/main" id="{D3737D9F-2FC3-49DF-BDA6-7A303590E4EB}"/>
              </a:ext>
            </a:extLst>
          </p:cNvPr>
          <p:cNvSpPr txBox="1">
            <a:spLocks/>
          </p:cNvSpPr>
          <p:nvPr/>
        </p:nvSpPr>
        <p:spPr>
          <a:xfrm>
            <a:off x="311700" y="445025"/>
            <a:ext cx="8520600" cy="572700"/>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ctr">
              <a:lnSpc>
                <a:spcPct val="107000"/>
              </a:lnSpc>
              <a:spcAft>
                <a:spcPts val="800"/>
              </a:spcAft>
            </a:pPr>
            <a:endParaRPr lang="en-GB" sz="2400" dirty="0">
              <a:effectLst/>
              <a:latin typeface="Open Sans" pitchFamily="2" charset="0"/>
              <a:ea typeface="Open Sans" pitchFamily="2" charset="0"/>
              <a:cs typeface="Open Sans" pitchFamily="2" charset="0"/>
            </a:endParaRPr>
          </a:p>
        </p:txBody>
      </p:sp>
      <p:sp>
        <p:nvSpPr>
          <p:cNvPr id="7" name="Text Placeholder 2">
            <a:extLst>
              <a:ext uri="{FF2B5EF4-FFF2-40B4-BE49-F238E27FC236}">
                <a16:creationId xmlns:a16="http://schemas.microsoft.com/office/drawing/2014/main" id="{9C2B5E2A-F0FF-4AA4-A1DC-47D8E25A2F25}"/>
              </a:ext>
            </a:extLst>
          </p:cNvPr>
          <p:cNvSpPr txBox="1">
            <a:spLocks/>
          </p:cNvSpPr>
          <p:nvPr/>
        </p:nvSpPr>
        <p:spPr>
          <a:xfrm>
            <a:off x="550014" y="1358730"/>
            <a:ext cx="8282285" cy="3416400"/>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114300" algn="l"/>
            <a:endParaRPr lang="en-US" dirty="0"/>
          </a:p>
        </p:txBody>
      </p:sp>
      <p:sp>
        <p:nvSpPr>
          <p:cNvPr id="2" name="Title 1">
            <a:extLst>
              <a:ext uri="{FF2B5EF4-FFF2-40B4-BE49-F238E27FC236}">
                <a16:creationId xmlns:a16="http://schemas.microsoft.com/office/drawing/2014/main" id="{13F92989-54CE-0F58-CA0D-70B24E1CB6F6}"/>
              </a:ext>
            </a:extLst>
          </p:cNvPr>
          <p:cNvSpPr>
            <a:spLocks noGrp="1"/>
          </p:cNvSpPr>
          <p:nvPr>
            <p:ph type="title"/>
          </p:nvPr>
        </p:nvSpPr>
        <p:spPr/>
        <p:txBody>
          <a:bodyPr/>
          <a:lstStyle/>
          <a:p>
            <a:r>
              <a:rPr lang="en-GB" dirty="0"/>
              <a:t>Lost Litigation cases: </a:t>
            </a:r>
          </a:p>
        </p:txBody>
      </p:sp>
      <p:sp>
        <p:nvSpPr>
          <p:cNvPr id="3" name="Content Placeholder 2">
            <a:extLst>
              <a:ext uri="{FF2B5EF4-FFF2-40B4-BE49-F238E27FC236}">
                <a16:creationId xmlns:a16="http://schemas.microsoft.com/office/drawing/2014/main" id="{6ACCDEF3-1F72-F8BB-E84F-EEF8E3D88273}"/>
              </a:ext>
            </a:extLst>
          </p:cNvPr>
          <p:cNvSpPr>
            <a:spLocks noGrp="1"/>
          </p:cNvSpPr>
          <p:nvPr>
            <p:ph idx="1"/>
          </p:nvPr>
        </p:nvSpPr>
        <p:spPr/>
        <p:txBody>
          <a:bodyPr>
            <a:normAutofit fontScale="92500" lnSpcReduction="20000"/>
          </a:bodyPr>
          <a:lstStyle/>
          <a:p>
            <a:r>
              <a:rPr lang="en-GB" i="1" dirty="0"/>
              <a:t>Perry v. Raleys Solicitors [2019] UKSC 5 confirmed the approach taken in Kitchen v. RAF Association [1958] I WLR 563 </a:t>
            </a:r>
            <a:r>
              <a:rPr lang="en-GB" dirty="0"/>
              <a:t>that in lost litigation cases when assessing the chances of the underlying litigation having succeeded there is the potential for no deduction for loss of a chance, if the claim would have inevitably succeeded, and on the other end of the spectrum if the claim only had nuisance value due to its limited prospects of success this would attract nominal or no damages. </a:t>
            </a:r>
          </a:p>
          <a:p>
            <a:r>
              <a:rPr lang="en-GB" dirty="0"/>
              <a:t>Note rebuttable presumption that the fact that the solicitors were intending to bring the litigation will be evidence that the claim had reasonable prospects of success. </a:t>
            </a:r>
          </a:p>
          <a:p>
            <a:r>
              <a:rPr lang="en-GB" dirty="0"/>
              <a:t>If the court has difficulty in establishing the prospects it will be generous to the Claimant, and this will count against D. </a:t>
            </a:r>
          </a:p>
          <a:p>
            <a:r>
              <a:rPr lang="en-GB" dirty="0"/>
              <a:t>No trial within a trial – a broad-brush assessment of the underlying merits.</a:t>
            </a:r>
          </a:p>
        </p:txBody>
      </p:sp>
    </p:spTree>
    <p:extLst>
      <p:ext uri="{BB962C8B-B14F-4D97-AF65-F5344CB8AC3E}">
        <p14:creationId xmlns:p14="http://schemas.microsoft.com/office/powerpoint/2010/main" val="2642225454"/>
      </p:ext>
    </p:extLst>
  </p:cSld>
  <p:clrMapOvr>
    <a:masterClrMapping/>
  </p:clrMapOvr>
  <mc:AlternateContent xmlns:mc="http://schemas.openxmlformats.org/markup-compatibility/2006" xmlns:p14="http://schemas.microsoft.com/office/powerpoint/2010/main">
    <mc:Choice Requires="p14">
      <p:transition spd="slow" p14:dur="2000" advTm="140421"/>
    </mc:Choice>
    <mc:Fallback xmlns="">
      <p:transition spd="slow" advTm="140421"/>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B70E4C05-CBDD-4BF2-8DAB-F433B6A16BD3}"/>
              </a:ext>
            </a:extLst>
          </p:cNvPr>
          <p:cNvPicPr>
            <a:picLocks noChangeAspect="1"/>
          </p:cNvPicPr>
          <p:nvPr/>
        </p:nvPicPr>
        <p:blipFill>
          <a:blip r:embed="rId3"/>
          <a:stretch>
            <a:fillRect/>
          </a:stretch>
        </p:blipFill>
        <p:spPr>
          <a:xfrm>
            <a:off x="6691746" y="3856898"/>
            <a:ext cx="2380055" cy="1137666"/>
          </a:xfrm>
          <a:prstGeom prst="rect">
            <a:avLst/>
          </a:prstGeom>
        </p:spPr>
      </p:pic>
      <p:sp>
        <p:nvSpPr>
          <p:cNvPr id="6" name="Title 1">
            <a:extLst>
              <a:ext uri="{FF2B5EF4-FFF2-40B4-BE49-F238E27FC236}">
                <a16:creationId xmlns:a16="http://schemas.microsoft.com/office/drawing/2014/main" id="{D3737D9F-2FC3-49DF-BDA6-7A303590E4EB}"/>
              </a:ext>
            </a:extLst>
          </p:cNvPr>
          <p:cNvSpPr txBox="1">
            <a:spLocks/>
          </p:cNvSpPr>
          <p:nvPr/>
        </p:nvSpPr>
        <p:spPr>
          <a:xfrm>
            <a:off x="311700" y="445025"/>
            <a:ext cx="8520600" cy="572700"/>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ctr">
              <a:lnSpc>
                <a:spcPct val="107000"/>
              </a:lnSpc>
              <a:spcAft>
                <a:spcPts val="800"/>
              </a:spcAft>
            </a:pPr>
            <a:endParaRPr lang="en-GB" sz="2400" dirty="0">
              <a:effectLst/>
              <a:latin typeface="Open Sans" pitchFamily="2" charset="0"/>
              <a:ea typeface="Open Sans" pitchFamily="2" charset="0"/>
              <a:cs typeface="Open Sans" pitchFamily="2" charset="0"/>
            </a:endParaRPr>
          </a:p>
        </p:txBody>
      </p:sp>
      <p:sp>
        <p:nvSpPr>
          <p:cNvPr id="7" name="Text Placeholder 2">
            <a:extLst>
              <a:ext uri="{FF2B5EF4-FFF2-40B4-BE49-F238E27FC236}">
                <a16:creationId xmlns:a16="http://schemas.microsoft.com/office/drawing/2014/main" id="{9C2B5E2A-F0FF-4AA4-A1DC-47D8E25A2F25}"/>
              </a:ext>
            </a:extLst>
          </p:cNvPr>
          <p:cNvSpPr txBox="1">
            <a:spLocks/>
          </p:cNvSpPr>
          <p:nvPr/>
        </p:nvSpPr>
        <p:spPr>
          <a:xfrm>
            <a:off x="550014" y="1358730"/>
            <a:ext cx="8282285" cy="3416400"/>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114300" algn="l"/>
            <a:endParaRPr lang="en-US" dirty="0"/>
          </a:p>
        </p:txBody>
      </p:sp>
      <p:sp>
        <p:nvSpPr>
          <p:cNvPr id="2" name="Title 1">
            <a:extLst>
              <a:ext uri="{FF2B5EF4-FFF2-40B4-BE49-F238E27FC236}">
                <a16:creationId xmlns:a16="http://schemas.microsoft.com/office/drawing/2014/main" id="{13F92989-54CE-0F58-CA0D-70B24E1CB6F6}"/>
              </a:ext>
            </a:extLst>
          </p:cNvPr>
          <p:cNvSpPr>
            <a:spLocks noGrp="1"/>
          </p:cNvSpPr>
          <p:nvPr>
            <p:ph type="title"/>
          </p:nvPr>
        </p:nvSpPr>
        <p:spPr/>
        <p:txBody>
          <a:bodyPr/>
          <a:lstStyle/>
          <a:p>
            <a:r>
              <a:rPr lang="en-GB" dirty="0"/>
              <a:t>Commonly Deployed Defendant arguments: </a:t>
            </a:r>
          </a:p>
        </p:txBody>
      </p:sp>
      <p:sp>
        <p:nvSpPr>
          <p:cNvPr id="3" name="Content Placeholder 2">
            <a:extLst>
              <a:ext uri="{FF2B5EF4-FFF2-40B4-BE49-F238E27FC236}">
                <a16:creationId xmlns:a16="http://schemas.microsoft.com/office/drawing/2014/main" id="{6ACCDEF3-1F72-F8BB-E84F-EEF8E3D88273}"/>
              </a:ext>
            </a:extLst>
          </p:cNvPr>
          <p:cNvSpPr>
            <a:spLocks noGrp="1"/>
          </p:cNvSpPr>
          <p:nvPr>
            <p:ph idx="1"/>
          </p:nvPr>
        </p:nvSpPr>
        <p:spPr/>
        <p:txBody>
          <a:bodyPr>
            <a:normAutofit/>
          </a:bodyPr>
          <a:lstStyle/>
          <a:p>
            <a:r>
              <a:rPr lang="en-GB" dirty="0"/>
              <a:t>That C would have settled for a lesser sum than a court might subsequently have granted, due to C’s appetite for litigation risk.  In </a:t>
            </a:r>
            <a:r>
              <a:rPr lang="en-GB" i="1" dirty="0"/>
              <a:t>Dickenson v. James Alexander &amp; Co </a:t>
            </a:r>
            <a:r>
              <a:rPr lang="en-GB" dirty="0"/>
              <a:t>the court rejected this on the basis that they considered that C’s ex-husband was the sort who would not have settled and would have fought to trial. </a:t>
            </a:r>
          </a:p>
          <a:p>
            <a:r>
              <a:rPr lang="en-GB" dirty="0"/>
              <a:t>That C would have been unable to fund the underlying litigation through to trial – rejected in </a:t>
            </a:r>
            <a:r>
              <a:rPr lang="en-GB" i="1" u="sng" dirty="0"/>
              <a:t>Harrison v. Bloom </a:t>
            </a:r>
            <a:r>
              <a:rPr lang="en-GB" i="1" u="sng" dirty="0" err="1"/>
              <a:t>Camillon</a:t>
            </a:r>
            <a:r>
              <a:rPr lang="en-GB" i="1" u="sng" dirty="0"/>
              <a:t> [2000] Lloyds Rep PN 89 </a:t>
            </a:r>
            <a:r>
              <a:rPr lang="en-GB" i="1" dirty="0"/>
              <a:t>on the basis of evidence that C had been able to fund the prof neg claim. </a:t>
            </a:r>
          </a:p>
          <a:p>
            <a:r>
              <a:rPr lang="en-GB" i="1" dirty="0"/>
              <a:t>Insolvency of the original Defendant or other enforcement risks.</a:t>
            </a:r>
            <a:endParaRPr lang="en-GB" dirty="0"/>
          </a:p>
        </p:txBody>
      </p:sp>
    </p:spTree>
    <p:extLst>
      <p:ext uri="{BB962C8B-B14F-4D97-AF65-F5344CB8AC3E}">
        <p14:creationId xmlns:p14="http://schemas.microsoft.com/office/powerpoint/2010/main" val="3011410518"/>
      </p:ext>
    </p:extLst>
  </p:cSld>
  <p:clrMapOvr>
    <a:masterClrMapping/>
  </p:clrMapOvr>
  <mc:AlternateContent xmlns:mc="http://schemas.openxmlformats.org/markup-compatibility/2006" xmlns:p14="http://schemas.microsoft.com/office/powerpoint/2010/main">
    <mc:Choice Requires="p14">
      <p:transition spd="slow" p14:dur="2000" advTm="140421"/>
    </mc:Choice>
    <mc:Fallback xmlns="">
      <p:transition spd="slow" advTm="140421"/>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B70E4C05-CBDD-4BF2-8DAB-F433B6A16BD3}"/>
              </a:ext>
            </a:extLst>
          </p:cNvPr>
          <p:cNvPicPr>
            <a:picLocks noChangeAspect="1"/>
          </p:cNvPicPr>
          <p:nvPr/>
        </p:nvPicPr>
        <p:blipFill>
          <a:blip r:embed="rId3"/>
          <a:stretch>
            <a:fillRect/>
          </a:stretch>
        </p:blipFill>
        <p:spPr>
          <a:xfrm>
            <a:off x="6691746" y="3856898"/>
            <a:ext cx="2380055" cy="1137666"/>
          </a:xfrm>
          <a:prstGeom prst="rect">
            <a:avLst/>
          </a:prstGeom>
        </p:spPr>
      </p:pic>
      <p:sp>
        <p:nvSpPr>
          <p:cNvPr id="6" name="Title 1">
            <a:extLst>
              <a:ext uri="{FF2B5EF4-FFF2-40B4-BE49-F238E27FC236}">
                <a16:creationId xmlns:a16="http://schemas.microsoft.com/office/drawing/2014/main" id="{D3737D9F-2FC3-49DF-BDA6-7A303590E4EB}"/>
              </a:ext>
            </a:extLst>
          </p:cNvPr>
          <p:cNvSpPr txBox="1">
            <a:spLocks/>
          </p:cNvSpPr>
          <p:nvPr/>
        </p:nvSpPr>
        <p:spPr>
          <a:xfrm>
            <a:off x="311700" y="445025"/>
            <a:ext cx="8520600" cy="572700"/>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ctr">
              <a:lnSpc>
                <a:spcPct val="107000"/>
              </a:lnSpc>
              <a:spcAft>
                <a:spcPts val="800"/>
              </a:spcAft>
            </a:pPr>
            <a:endParaRPr lang="en-GB" sz="2400" dirty="0">
              <a:effectLst/>
              <a:latin typeface="Open Sans" pitchFamily="2" charset="0"/>
              <a:ea typeface="Open Sans" pitchFamily="2" charset="0"/>
              <a:cs typeface="Open Sans" pitchFamily="2" charset="0"/>
            </a:endParaRPr>
          </a:p>
        </p:txBody>
      </p:sp>
      <p:sp>
        <p:nvSpPr>
          <p:cNvPr id="7" name="Text Placeholder 2">
            <a:extLst>
              <a:ext uri="{FF2B5EF4-FFF2-40B4-BE49-F238E27FC236}">
                <a16:creationId xmlns:a16="http://schemas.microsoft.com/office/drawing/2014/main" id="{9C2B5E2A-F0FF-4AA4-A1DC-47D8E25A2F25}"/>
              </a:ext>
            </a:extLst>
          </p:cNvPr>
          <p:cNvSpPr txBox="1">
            <a:spLocks/>
          </p:cNvSpPr>
          <p:nvPr/>
        </p:nvSpPr>
        <p:spPr>
          <a:xfrm>
            <a:off x="550014" y="1358730"/>
            <a:ext cx="8282285" cy="3416400"/>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114300" algn="l"/>
            <a:endParaRPr lang="en-US" dirty="0"/>
          </a:p>
        </p:txBody>
      </p:sp>
      <p:sp>
        <p:nvSpPr>
          <p:cNvPr id="2" name="Title 1">
            <a:extLst>
              <a:ext uri="{FF2B5EF4-FFF2-40B4-BE49-F238E27FC236}">
                <a16:creationId xmlns:a16="http://schemas.microsoft.com/office/drawing/2014/main" id="{13F92989-54CE-0F58-CA0D-70B24E1CB6F6}"/>
              </a:ext>
            </a:extLst>
          </p:cNvPr>
          <p:cNvSpPr>
            <a:spLocks noGrp="1"/>
          </p:cNvSpPr>
          <p:nvPr>
            <p:ph type="title"/>
          </p:nvPr>
        </p:nvSpPr>
        <p:spPr/>
        <p:txBody>
          <a:bodyPr>
            <a:normAutofit fontScale="90000"/>
          </a:bodyPr>
          <a:lstStyle/>
          <a:p>
            <a:r>
              <a:rPr lang="en-GB" dirty="0"/>
              <a:t>Subsequent Developments and new evidence:</a:t>
            </a:r>
          </a:p>
        </p:txBody>
      </p:sp>
      <p:sp>
        <p:nvSpPr>
          <p:cNvPr id="3" name="Content Placeholder 2">
            <a:extLst>
              <a:ext uri="{FF2B5EF4-FFF2-40B4-BE49-F238E27FC236}">
                <a16:creationId xmlns:a16="http://schemas.microsoft.com/office/drawing/2014/main" id="{6ACCDEF3-1F72-F8BB-E84F-EEF8E3D88273}"/>
              </a:ext>
            </a:extLst>
          </p:cNvPr>
          <p:cNvSpPr>
            <a:spLocks noGrp="1"/>
          </p:cNvSpPr>
          <p:nvPr>
            <p:ph idx="1"/>
          </p:nvPr>
        </p:nvSpPr>
        <p:spPr/>
        <p:txBody>
          <a:bodyPr>
            <a:normAutofit fontScale="92500" lnSpcReduction="20000"/>
          </a:bodyPr>
          <a:lstStyle/>
          <a:p>
            <a:r>
              <a:rPr lang="en-GB" dirty="0"/>
              <a:t>In </a:t>
            </a:r>
            <a:r>
              <a:rPr lang="en-GB" i="1" dirty="0"/>
              <a:t>Charles v. Hugh James [2000] I WLR 1278 </a:t>
            </a:r>
            <a:r>
              <a:rPr lang="en-GB" dirty="0"/>
              <a:t>the court confirmed that it was possible to take into account evidence which had been obtained after the notional date of the trial so long as it was evidence that could have been obtainable at the time.  However, it would not take into account evidence of a wholly new of affairs.  In this case a later medical condition developing. </a:t>
            </a:r>
          </a:p>
          <a:p>
            <a:r>
              <a:rPr lang="en-GB" dirty="0"/>
              <a:t>However, in </a:t>
            </a:r>
            <a:r>
              <a:rPr lang="en-GB" i="1" dirty="0"/>
              <a:t>Whitehead v. Searle the court found that this rule should not apply in a case where a Claimant had subsequently committed suicide meaning that the original claim would be far less valuable could be taken into account or else there would be an unjustifiable windfall. </a:t>
            </a:r>
          </a:p>
          <a:p>
            <a:r>
              <a:rPr lang="en-GB" dirty="0"/>
              <a:t>The notional trial date might have substantial impact on damages, for example in </a:t>
            </a:r>
            <a:r>
              <a:rPr lang="en-GB" i="1" dirty="0"/>
              <a:t>Harrison v. Bloom </a:t>
            </a:r>
            <a:r>
              <a:rPr lang="en-GB" i="1" dirty="0" err="1"/>
              <a:t>Camillon</a:t>
            </a:r>
            <a:r>
              <a:rPr lang="en-GB" i="1" dirty="0"/>
              <a:t> </a:t>
            </a:r>
            <a:r>
              <a:rPr lang="en-GB" dirty="0"/>
              <a:t>it was accepted that the impact of SAAMCO being handed down would have reduced the damages recoverable.  In pi claims it will be the version of the JC guidelines that applied at the date of the notional trial. </a:t>
            </a:r>
          </a:p>
        </p:txBody>
      </p:sp>
    </p:spTree>
    <p:extLst>
      <p:ext uri="{BB962C8B-B14F-4D97-AF65-F5344CB8AC3E}">
        <p14:creationId xmlns:p14="http://schemas.microsoft.com/office/powerpoint/2010/main" val="1913568934"/>
      </p:ext>
    </p:extLst>
  </p:cSld>
  <p:clrMapOvr>
    <a:masterClrMapping/>
  </p:clrMapOvr>
  <mc:AlternateContent xmlns:mc="http://schemas.openxmlformats.org/markup-compatibility/2006" xmlns:p14="http://schemas.microsoft.com/office/powerpoint/2010/main">
    <mc:Choice Requires="p14">
      <p:transition spd="slow" p14:dur="2000" advTm="140421"/>
    </mc:Choice>
    <mc:Fallback xmlns="">
      <p:transition spd="slow" advTm="140421"/>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F91CF-74BA-1DFC-740B-461C77DD3ED2}"/>
              </a:ext>
            </a:extLst>
          </p:cNvPr>
          <p:cNvSpPr>
            <a:spLocks noGrp="1"/>
          </p:cNvSpPr>
          <p:nvPr>
            <p:ph type="title"/>
          </p:nvPr>
        </p:nvSpPr>
        <p:spPr/>
        <p:txBody>
          <a:bodyPr>
            <a:normAutofit fontScale="90000"/>
          </a:bodyPr>
          <a:lstStyle/>
          <a:p>
            <a:r>
              <a:rPr lang="en-GB" dirty="0"/>
              <a:t>Mitigation – duty to embark on fresh litigation? </a:t>
            </a:r>
          </a:p>
        </p:txBody>
      </p:sp>
      <p:sp>
        <p:nvSpPr>
          <p:cNvPr id="3" name="Content Placeholder 2">
            <a:extLst>
              <a:ext uri="{FF2B5EF4-FFF2-40B4-BE49-F238E27FC236}">
                <a16:creationId xmlns:a16="http://schemas.microsoft.com/office/drawing/2014/main" id="{979DF732-1552-A2B0-DF13-7CF8744045F7}"/>
              </a:ext>
            </a:extLst>
          </p:cNvPr>
          <p:cNvSpPr>
            <a:spLocks noGrp="1"/>
          </p:cNvSpPr>
          <p:nvPr>
            <p:ph idx="1"/>
          </p:nvPr>
        </p:nvSpPr>
        <p:spPr/>
        <p:txBody>
          <a:bodyPr/>
          <a:lstStyle/>
          <a:p>
            <a:r>
              <a:rPr lang="en-GB" i="1" u="sng" dirty="0"/>
              <a:t>Pilkington v. Wood </a:t>
            </a:r>
            <a:r>
              <a:rPr lang="en-GB" u="sng" dirty="0"/>
              <a:t>[1953] Ch 770</a:t>
            </a:r>
            <a:r>
              <a:rPr lang="en-GB" i="1" u="sng" dirty="0"/>
              <a:t> </a:t>
            </a:r>
            <a:r>
              <a:rPr lang="en-GB" dirty="0"/>
              <a:t>– no expectation to embark on a complicated and difficult bit of litigation against the third party. </a:t>
            </a:r>
          </a:p>
          <a:p>
            <a:r>
              <a:rPr lang="en-GB" dirty="0"/>
              <a:t>In </a:t>
            </a:r>
            <a:r>
              <a:rPr lang="en-GB" i="1" u="sng" dirty="0"/>
              <a:t>Dickinson v. James Alexander [1990] 6 PN 205 </a:t>
            </a:r>
            <a:r>
              <a:rPr lang="en-GB" dirty="0"/>
              <a:t>– it was held that C ought to have applied to vary an order made in ancillary relief proceedings in mitigation of her loss.</a:t>
            </a:r>
          </a:p>
          <a:p>
            <a:r>
              <a:rPr lang="en-GB" dirty="0"/>
              <a:t>In </a:t>
            </a:r>
            <a:r>
              <a:rPr lang="en-GB" i="1" u="sng" dirty="0"/>
              <a:t>Attard v. Samson [1966] 110 SJ 249 </a:t>
            </a:r>
            <a:r>
              <a:rPr lang="en-GB" dirty="0"/>
              <a:t>it was held that if a Claimant acts in accordance with the advice of the new solicitors, then any failure to embark on fresh litigation will be unlikely held as a failure to mitigate. </a:t>
            </a:r>
          </a:p>
        </p:txBody>
      </p:sp>
    </p:spTree>
    <p:extLst>
      <p:ext uri="{BB962C8B-B14F-4D97-AF65-F5344CB8AC3E}">
        <p14:creationId xmlns:p14="http://schemas.microsoft.com/office/powerpoint/2010/main" val="3170290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B70E4C05-CBDD-4BF2-8DAB-F433B6A16BD3}"/>
              </a:ext>
            </a:extLst>
          </p:cNvPr>
          <p:cNvPicPr>
            <a:picLocks noChangeAspect="1"/>
          </p:cNvPicPr>
          <p:nvPr/>
        </p:nvPicPr>
        <p:blipFill>
          <a:blip r:embed="rId4"/>
          <a:stretch>
            <a:fillRect/>
          </a:stretch>
        </p:blipFill>
        <p:spPr>
          <a:xfrm>
            <a:off x="6691746" y="3856898"/>
            <a:ext cx="2380055" cy="1137666"/>
          </a:xfrm>
          <a:prstGeom prst="rect">
            <a:avLst/>
          </a:prstGeom>
        </p:spPr>
      </p:pic>
      <p:sp>
        <p:nvSpPr>
          <p:cNvPr id="6" name="Title 1">
            <a:extLst>
              <a:ext uri="{FF2B5EF4-FFF2-40B4-BE49-F238E27FC236}">
                <a16:creationId xmlns:a16="http://schemas.microsoft.com/office/drawing/2014/main" id="{D3737D9F-2FC3-49DF-BDA6-7A303590E4EB}"/>
              </a:ext>
            </a:extLst>
          </p:cNvPr>
          <p:cNvSpPr txBox="1">
            <a:spLocks/>
          </p:cNvSpPr>
          <p:nvPr/>
        </p:nvSpPr>
        <p:spPr>
          <a:xfrm>
            <a:off x="311700" y="445025"/>
            <a:ext cx="8520600" cy="572700"/>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ctr">
              <a:lnSpc>
                <a:spcPct val="107000"/>
              </a:lnSpc>
              <a:spcAft>
                <a:spcPts val="800"/>
              </a:spcAft>
            </a:pPr>
            <a:endParaRPr lang="en-GB" sz="2400" i="1" dirty="0">
              <a:effectLst/>
              <a:latin typeface="Open Sans" pitchFamily="2" charset="0"/>
              <a:ea typeface="Open Sans" pitchFamily="2" charset="0"/>
              <a:cs typeface="Open Sans" pitchFamily="2" charset="0"/>
            </a:endParaRPr>
          </a:p>
        </p:txBody>
      </p:sp>
      <p:sp>
        <p:nvSpPr>
          <p:cNvPr id="7" name="Text Placeholder 2">
            <a:extLst>
              <a:ext uri="{FF2B5EF4-FFF2-40B4-BE49-F238E27FC236}">
                <a16:creationId xmlns:a16="http://schemas.microsoft.com/office/drawing/2014/main" id="{9C2B5E2A-F0FF-4AA4-A1DC-47D8E25A2F25}"/>
              </a:ext>
            </a:extLst>
          </p:cNvPr>
          <p:cNvSpPr txBox="1">
            <a:spLocks/>
          </p:cNvSpPr>
          <p:nvPr/>
        </p:nvSpPr>
        <p:spPr>
          <a:xfrm>
            <a:off x="550014" y="1358730"/>
            <a:ext cx="8282285" cy="3416400"/>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lgn="l">
              <a:lnSpc>
                <a:spcPct val="107000"/>
              </a:lnSpc>
              <a:spcAft>
                <a:spcPts val="800"/>
              </a:spcAft>
            </a:pPr>
            <a:endParaRPr lang="en-GB" sz="1600" dirty="0">
              <a:effectLst/>
              <a:latin typeface="Open Sans" panose="020B0606030504020204" pitchFamily="34" charset="0"/>
              <a:ea typeface="Open Sans" panose="020B0606030504020204" pitchFamily="34" charset="0"/>
              <a:cs typeface="Open Sans" panose="020B0606030504020204" pitchFamily="34" charset="0"/>
            </a:endParaRPr>
          </a:p>
          <a:p>
            <a:pPr lvl="0" algn="l">
              <a:lnSpc>
                <a:spcPct val="107000"/>
              </a:lnSpc>
              <a:spcAft>
                <a:spcPts val="800"/>
              </a:spcAft>
            </a:pPr>
            <a:endParaRPr lang="en-GB" sz="1600" dirty="0">
              <a:effectLst/>
              <a:latin typeface="Open Sans" panose="020B0606030504020204" pitchFamily="34" charset="0"/>
              <a:ea typeface="Open Sans" panose="020B0606030504020204" pitchFamily="34" charset="0"/>
              <a:cs typeface="Open Sans" panose="020B0606030504020204" pitchFamily="34" charset="0"/>
            </a:endParaRPr>
          </a:p>
          <a:p>
            <a:pPr marL="114300" algn="l"/>
            <a:endParaRPr lang="en-US" dirty="0"/>
          </a:p>
        </p:txBody>
      </p:sp>
      <p:sp>
        <p:nvSpPr>
          <p:cNvPr id="2" name="Text Placeholder 2">
            <a:extLst>
              <a:ext uri="{FF2B5EF4-FFF2-40B4-BE49-F238E27FC236}">
                <a16:creationId xmlns:a16="http://schemas.microsoft.com/office/drawing/2014/main" id="{55477F86-2A49-9D8C-D161-3DC0F8912E8C}"/>
              </a:ext>
            </a:extLst>
          </p:cNvPr>
          <p:cNvSpPr txBox="1">
            <a:spLocks/>
          </p:cNvSpPr>
          <p:nvPr/>
        </p:nvSpPr>
        <p:spPr>
          <a:xfrm>
            <a:off x="430857" y="1282075"/>
            <a:ext cx="8282285" cy="3416400"/>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114300" algn="l"/>
            <a:endParaRPr lang="en-US" dirty="0"/>
          </a:p>
        </p:txBody>
      </p:sp>
      <p:sp>
        <p:nvSpPr>
          <p:cNvPr id="10" name="Title 9">
            <a:extLst>
              <a:ext uri="{FF2B5EF4-FFF2-40B4-BE49-F238E27FC236}">
                <a16:creationId xmlns:a16="http://schemas.microsoft.com/office/drawing/2014/main" id="{C2C59CE5-5211-C72D-A05A-D1C6D2197822}"/>
              </a:ext>
            </a:extLst>
          </p:cNvPr>
          <p:cNvSpPr>
            <a:spLocks noGrp="1"/>
          </p:cNvSpPr>
          <p:nvPr>
            <p:ph type="title"/>
          </p:nvPr>
        </p:nvSpPr>
        <p:spPr/>
        <p:txBody>
          <a:bodyPr>
            <a:normAutofit/>
          </a:bodyPr>
          <a:lstStyle/>
          <a:p>
            <a:r>
              <a:rPr lang="en-GB" sz="2400" b="1" kern="0" dirty="0">
                <a:latin typeface="+mn-lt"/>
              </a:rPr>
              <a:t>Introduction</a:t>
            </a:r>
            <a:endParaRPr lang="en-GB" sz="2400" dirty="0">
              <a:latin typeface="+mn-lt"/>
            </a:endParaRPr>
          </a:p>
        </p:txBody>
      </p:sp>
      <p:sp>
        <p:nvSpPr>
          <p:cNvPr id="11" name="Content Placeholder 10">
            <a:extLst>
              <a:ext uri="{FF2B5EF4-FFF2-40B4-BE49-F238E27FC236}">
                <a16:creationId xmlns:a16="http://schemas.microsoft.com/office/drawing/2014/main" id="{11D28E37-5F49-5760-A391-82388C1AC42A}"/>
              </a:ext>
            </a:extLst>
          </p:cNvPr>
          <p:cNvSpPr>
            <a:spLocks noGrp="1"/>
          </p:cNvSpPr>
          <p:nvPr>
            <p:ph idx="1"/>
          </p:nvPr>
        </p:nvSpPr>
        <p:spPr/>
        <p:txBody>
          <a:bodyPr>
            <a:noAutofit/>
          </a:bodyPr>
          <a:lstStyle/>
          <a:p>
            <a:r>
              <a:rPr lang="en-GB" sz="1900" dirty="0"/>
              <a:t>Review of key issues of scope of duty, causation and remoteness in professional negligence claims – SAAMCO and Grant Thornton</a:t>
            </a:r>
          </a:p>
          <a:p>
            <a:r>
              <a:rPr lang="en-GB" sz="1900" dirty="0"/>
              <a:t>Allied Maples</a:t>
            </a:r>
          </a:p>
          <a:p>
            <a:r>
              <a:rPr lang="en-GB" sz="1900" dirty="0"/>
              <a:t>Third party cases and the loss of a chance – ‘real and substantial’</a:t>
            </a:r>
          </a:p>
          <a:p>
            <a:r>
              <a:rPr lang="en-GB" sz="1900" dirty="0"/>
              <a:t>Court’s approach to assessing the loss of chance</a:t>
            </a:r>
          </a:p>
          <a:p>
            <a:r>
              <a:rPr lang="en-GB" sz="1900" dirty="0"/>
              <a:t>What is the relevant date for assessment? </a:t>
            </a:r>
          </a:p>
          <a:p>
            <a:r>
              <a:rPr lang="en-GB" sz="1900" dirty="0"/>
              <a:t>Lost litigation cases </a:t>
            </a:r>
          </a:p>
          <a:p>
            <a:r>
              <a:rPr lang="en-GB" sz="1900"/>
              <a:t>Defendant arguments</a:t>
            </a:r>
            <a:endParaRPr lang="en-GB" sz="1900" dirty="0"/>
          </a:p>
          <a:p>
            <a:r>
              <a:rPr lang="en-GB" sz="1900" dirty="0"/>
              <a:t>Recent examples</a:t>
            </a:r>
          </a:p>
          <a:p>
            <a:endParaRPr lang="en-GB" sz="1900" dirty="0"/>
          </a:p>
        </p:txBody>
      </p:sp>
    </p:spTree>
    <p:extLst>
      <p:ext uri="{BB962C8B-B14F-4D97-AF65-F5344CB8AC3E}">
        <p14:creationId xmlns:p14="http://schemas.microsoft.com/office/powerpoint/2010/main" val="2982905995"/>
      </p:ext>
    </p:extLst>
  </p:cSld>
  <p:clrMapOvr>
    <a:overrideClrMapping bg1="lt1" tx1="dk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40421"/>
    </mc:Choice>
    <mc:Fallback xmlns="">
      <p:transition spd="slow" advTm="140421"/>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F91CF-74BA-1DFC-740B-461C77DD3ED2}"/>
              </a:ext>
            </a:extLst>
          </p:cNvPr>
          <p:cNvSpPr>
            <a:spLocks noGrp="1"/>
          </p:cNvSpPr>
          <p:nvPr>
            <p:ph type="title"/>
          </p:nvPr>
        </p:nvSpPr>
        <p:spPr/>
        <p:txBody>
          <a:bodyPr>
            <a:normAutofit/>
          </a:bodyPr>
          <a:lstStyle/>
          <a:p>
            <a:r>
              <a:rPr lang="en-GB" dirty="0"/>
              <a:t>A few recent cases: </a:t>
            </a:r>
          </a:p>
        </p:txBody>
      </p:sp>
      <p:sp>
        <p:nvSpPr>
          <p:cNvPr id="3" name="Content Placeholder 2">
            <a:extLst>
              <a:ext uri="{FF2B5EF4-FFF2-40B4-BE49-F238E27FC236}">
                <a16:creationId xmlns:a16="http://schemas.microsoft.com/office/drawing/2014/main" id="{979DF732-1552-A2B0-DF13-7CF8744045F7}"/>
              </a:ext>
            </a:extLst>
          </p:cNvPr>
          <p:cNvSpPr>
            <a:spLocks noGrp="1"/>
          </p:cNvSpPr>
          <p:nvPr>
            <p:ph idx="1"/>
          </p:nvPr>
        </p:nvSpPr>
        <p:spPr/>
        <p:txBody>
          <a:bodyPr>
            <a:normAutofit fontScale="70000" lnSpcReduction="20000"/>
          </a:bodyPr>
          <a:lstStyle/>
          <a:p>
            <a:r>
              <a:rPr lang="en-GB" i="1" u="sng" dirty="0"/>
              <a:t>Norman Hay Plc v. Marsh Ltd [2025] EWCA </a:t>
            </a:r>
            <a:r>
              <a:rPr lang="en-GB" i="1" u="sng" dirty="0" err="1"/>
              <a:t>Civ</a:t>
            </a:r>
            <a:r>
              <a:rPr lang="en-GB" i="1" u="sng" dirty="0"/>
              <a:t> 58 </a:t>
            </a:r>
            <a:r>
              <a:rPr lang="en-GB" dirty="0"/>
              <a:t>– no need to plead that there was an actual liability to the original Claimant which would have triggered an obligation for the insurer to indemnify and therefore the claim was not amendable to summary judgment.  The chance of an insurer deciding to offer indemnity would be assessed on the basis of the percentage chance of this occurring. </a:t>
            </a:r>
          </a:p>
          <a:p>
            <a:r>
              <a:rPr lang="en-GB" b="0" i="1" u="sng" dirty="0">
                <a:solidFill>
                  <a:srgbClr val="263035"/>
                </a:solidFill>
                <a:effectLst/>
                <a:highlight>
                  <a:srgbClr val="FFFFFF"/>
                </a:highlight>
              </a:rPr>
              <a:t>Brearley v Higgs &amp; Sons [2021] EWHC 2635 (Ch) </a:t>
            </a:r>
            <a:r>
              <a:rPr lang="en-GB" b="0" i="0" dirty="0">
                <a:solidFill>
                  <a:srgbClr val="263035"/>
                </a:solidFill>
                <a:effectLst/>
                <a:highlight>
                  <a:srgbClr val="FFFFFF"/>
                </a:highlight>
              </a:rPr>
              <a:t>a firm of solicitors had been negligent in failing to advise a senior executive that his pursuit of a business opportunity (a franchise) on his own account put him at risk of breaching his obligations in his contract of employment. However, that negligence had not caused the executive to lose the chance represented by the opportunity; </a:t>
            </a:r>
          </a:p>
          <a:p>
            <a:r>
              <a:rPr lang="en-GB" i="1" u="sng" dirty="0"/>
              <a:t>McCann v. Macleod [2025] CSOH 27 </a:t>
            </a:r>
            <a:r>
              <a:rPr lang="en-GB" dirty="0"/>
              <a:t>– the court of session found that negligent advice to settle a personal injury claim without having fully investigated quantum would still be assessed by reference to loss of a chance of the Claimant achieving more in a settlement or at trial.  D argued that on C’s pleaded case she was suggesting  this was negligent advice to settle, which the court could simply value the claim based on the true value on the balance of probabilities with no deduction for loss of a chance but that the pleadings were defective and should be struck out.  C argued enough was there to infer she was inviting the court to value the loss of a chance.  </a:t>
            </a:r>
          </a:p>
        </p:txBody>
      </p:sp>
    </p:spTree>
    <p:extLst>
      <p:ext uri="{BB962C8B-B14F-4D97-AF65-F5344CB8AC3E}">
        <p14:creationId xmlns:p14="http://schemas.microsoft.com/office/powerpoint/2010/main" val="1263413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F91CF-74BA-1DFC-740B-461C77DD3ED2}"/>
              </a:ext>
            </a:extLst>
          </p:cNvPr>
          <p:cNvSpPr>
            <a:spLocks noGrp="1"/>
          </p:cNvSpPr>
          <p:nvPr>
            <p:ph type="title"/>
          </p:nvPr>
        </p:nvSpPr>
        <p:spPr/>
        <p:txBody>
          <a:bodyPr>
            <a:normAutofit/>
          </a:bodyPr>
          <a:lstStyle/>
          <a:p>
            <a:r>
              <a:rPr lang="en-GB" dirty="0"/>
              <a:t>Parting comments: </a:t>
            </a:r>
          </a:p>
        </p:txBody>
      </p:sp>
      <p:sp>
        <p:nvSpPr>
          <p:cNvPr id="3" name="Content Placeholder 2">
            <a:extLst>
              <a:ext uri="{FF2B5EF4-FFF2-40B4-BE49-F238E27FC236}">
                <a16:creationId xmlns:a16="http://schemas.microsoft.com/office/drawing/2014/main" id="{979DF732-1552-A2B0-DF13-7CF8744045F7}"/>
              </a:ext>
            </a:extLst>
          </p:cNvPr>
          <p:cNvSpPr>
            <a:spLocks noGrp="1"/>
          </p:cNvSpPr>
          <p:nvPr>
            <p:ph idx="1"/>
          </p:nvPr>
        </p:nvSpPr>
        <p:spPr/>
        <p:txBody>
          <a:bodyPr>
            <a:normAutofit lnSpcReduction="10000"/>
          </a:bodyPr>
          <a:lstStyle/>
          <a:p>
            <a:r>
              <a:rPr lang="en-GB" dirty="0"/>
              <a:t>Identify scope of duty in order to determine whether loss is recoverable</a:t>
            </a:r>
          </a:p>
          <a:p>
            <a:r>
              <a:rPr lang="en-GB" dirty="0"/>
              <a:t>Identify whether this is a true loss of chance claim (</a:t>
            </a:r>
            <a:r>
              <a:rPr lang="en-GB" dirty="0" err="1"/>
              <a:t>ie</a:t>
            </a:r>
            <a:r>
              <a:rPr lang="en-GB" dirty="0"/>
              <a:t> outcome dependent on actions of a third party) or will it simply be proving the counterfactual on the balance of probabilities. </a:t>
            </a:r>
          </a:p>
          <a:p>
            <a:r>
              <a:rPr lang="en-GB" dirty="0"/>
              <a:t>Identify likely time for assessment – date of breach, or notional date of trial or earlier settlement. </a:t>
            </a:r>
          </a:p>
          <a:p>
            <a:r>
              <a:rPr lang="en-GB" dirty="0"/>
              <a:t>Can you evidence the likelihood of your counterfactual from evidence that would have been available if obtained at the relevant date. </a:t>
            </a:r>
          </a:p>
          <a:p>
            <a:r>
              <a:rPr lang="en-GB" dirty="0"/>
              <a:t>Avoid the pyrrhic victory!!</a:t>
            </a:r>
          </a:p>
        </p:txBody>
      </p:sp>
    </p:spTree>
    <p:extLst>
      <p:ext uri="{BB962C8B-B14F-4D97-AF65-F5344CB8AC3E}">
        <p14:creationId xmlns:p14="http://schemas.microsoft.com/office/powerpoint/2010/main" val="2581793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B70E4C05-CBDD-4BF2-8DAB-F433B6A16BD3}"/>
              </a:ext>
            </a:extLst>
          </p:cNvPr>
          <p:cNvPicPr>
            <a:picLocks noChangeAspect="1"/>
          </p:cNvPicPr>
          <p:nvPr/>
        </p:nvPicPr>
        <p:blipFill>
          <a:blip r:embed="rId3"/>
          <a:stretch>
            <a:fillRect/>
          </a:stretch>
        </p:blipFill>
        <p:spPr>
          <a:xfrm>
            <a:off x="6691746" y="3856898"/>
            <a:ext cx="2380055" cy="1137666"/>
          </a:xfrm>
          <a:prstGeom prst="rect">
            <a:avLst/>
          </a:prstGeom>
        </p:spPr>
      </p:pic>
      <p:sp>
        <p:nvSpPr>
          <p:cNvPr id="6" name="Title 1">
            <a:extLst>
              <a:ext uri="{FF2B5EF4-FFF2-40B4-BE49-F238E27FC236}">
                <a16:creationId xmlns:a16="http://schemas.microsoft.com/office/drawing/2014/main" id="{D3737D9F-2FC3-49DF-BDA6-7A303590E4EB}"/>
              </a:ext>
            </a:extLst>
          </p:cNvPr>
          <p:cNvSpPr txBox="1">
            <a:spLocks/>
          </p:cNvSpPr>
          <p:nvPr/>
        </p:nvSpPr>
        <p:spPr>
          <a:xfrm>
            <a:off x="311700" y="445025"/>
            <a:ext cx="8520600" cy="572700"/>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ctr">
              <a:lnSpc>
                <a:spcPct val="107000"/>
              </a:lnSpc>
              <a:spcAft>
                <a:spcPts val="800"/>
              </a:spcAft>
            </a:pPr>
            <a:endParaRPr lang="en-GB" sz="2400" dirty="0">
              <a:effectLst/>
              <a:latin typeface="Open Sans" pitchFamily="2" charset="0"/>
              <a:ea typeface="Open Sans" pitchFamily="2" charset="0"/>
              <a:cs typeface="Open Sans" pitchFamily="2" charset="0"/>
            </a:endParaRPr>
          </a:p>
        </p:txBody>
      </p:sp>
      <p:sp>
        <p:nvSpPr>
          <p:cNvPr id="7" name="Text Placeholder 2">
            <a:extLst>
              <a:ext uri="{FF2B5EF4-FFF2-40B4-BE49-F238E27FC236}">
                <a16:creationId xmlns:a16="http://schemas.microsoft.com/office/drawing/2014/main" id="{9C2B5E2A-F0FF-4AA4-A1DC-47D8E25A2F25}"/>
              </a:ext>
            </a:extLst>
          </p:cNvPr>
          <p:cNvSpPr txBox="1">
            <a:spLocks/>
          </p:cNvSpPr>
          <p:nvPr/>
        </p:nvSpPr>
        <p:spPr>
          <a:xfrm>
            <a:off x="550014" y="1358730"/>
            <a:ext cx="8282285" cy="3416400"/>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114300" algn="l"/>
            <a:endParaRPr lang="en-US" dirty="0"/>
          </a:p>
        </p:txBody>
      </p:sp>
      <p:sp>
        <p:nvSpPr>
          <p:cNvPr id="2" name="Title 1">
            <a:extLst>
              <a:ext uri="{FF2B5EF4-FFF2-40B4-BE49-F238E27FC236}">
                <a16:creationId xmlns:a16="http://schemas.microsoft.com/office/drawing/2014/main" id="{13F92989-54CE-0F58-CA0D-70B24E1CB6F6}"/>
              </a:ext>
            </a:extLst>
          </p:cNvPr>
          <p:cNvSpPr>
            <a:spLocks noGrp="1"/>
          </p:cNvSpPr>
          <p:nvPr>
            <p:ph type="title"/>
          </p:nvPr>
        </p:nvSpPr>
        <p:spPr/>
        <p:txBody>
          <a:bodyPr/>
          <a:lstStyle/>
          <a:p>
            <a:r>
              <a:rPr lang="en-GB" b="1" dirty="0"/>
              <a:t>Thank you for listening…….</a:t>
            </a:r>
          </a:p>
        </p:txBody>
      </p:sp>
      <p:sp>
        <p:nvSpPr>
          <p:cNvPr id="9" name="Text Placeholder 8">
            <a:extLst>
              <a:ext uri="{FF2B5EF4-FFF2-40B4-BE49-F238E27FC236}">
                <a16:creationId xmlns:a16="http://schemas.microsoft.com/office/drawing/2014/main" id="{B266076F-EEFD-2D97-B177-5B1AC4683C34}"/>
              </a:ext>
            </a:extLst>
          </p:cNvPr>
          <p:cNvSpPr>
            <a:spLocks noGrp="1"/>
          </p:cNvSpPr>
          <p:nvPr>
            <p:ph type="body" sz="half" idx="2"/>
          </p:nvPr>
        </p:nvSpPr>
        <p:spPr>
          <a:xfrm>
            <a:off x="629841" y="1543050"/>
            <a:ext cx="4211790" cy="2858691"/>
          </a:xfrm>
        </p:spPr>
        <p:txBody>
          <a:bodyPr>
            <a:normAutofit fontScale="92500" lnSpcReduction="10000"/>
          </a:bodyPr>
          <a:lstStyle/>
          <a:p>
            <a:endParaRPr lang="en-GB" sz="2000" dirty="0"/>
          </a:p>
          <a:p>
            <a:endParaRPr lang="en-GB" sz="2000" dirty="0"/>
          </a:p>
          <a:p>
            <a:r>
              <a:rPr lang="en-GB" sz="2000" dirty="0"/>
              <a:t>Please feel free to email me </a:t>
            </a:r>
          </a:p>
          <a:p>
            <a:r>
              <a:rPr lang="en-GB" sz="2000" dirty="0"/>
              <a:t>with any questions</a:t>
            </a:r>
          </a:p>
          <a:p>
            <a:endParaRPr lang="en-GB" sz="2000" dirty="0"/>
          </a:p>
          <a:p>
            <a:endParaRPr lang="en-GB" sz="2000" dirty="0">
              <a:hlinkClick r:id="rId4"/>
            </a:endParaRPr>
          </a:p>
          <a:p>
            <a:endParaRPr lang="en-GB" sz="2000" dirty="0">
              <a:hlinkClick r:id="rId4"/>
            </a:endParaRPr>
          </a:p>
          <a:p>
            <a:r>
              <a:rPr lang="en-GB" sz="2000" dirty="0">
                <a:hlinkClick r:id="rId4"/>
              </a:rPr>
              <a:t>Oliver.manley@guildhallchambers.co.uk</a:t>
            </a:r>
            <a:r>
              <a:rPr lang="en-GB" sz="2000" dirty="0"/>
              <a:t> </a:t>
            </a:r>
          </a:p>
        </p:txBody>
      </p:sp>
      <p:pic>
        <p:nvPicPr>
          <p:cNvPr id="15" name="Content Placeholder 14" descr="A drawing of a person riding a horse&#10;&#10;Description automatically generated">
            <a:extLst>
              <a:ext uri="{FF2B5EF4-FFF2-40B4-BE49-F238E27FC236}">
                <a16:creationId xmlns:a16="http://schemas.microsoft.com/office/drawing/2014/main" id="{5A48134E-22DB-3228-A379-8689762C315E}"/>
              </a:ext>
            </a:extLst>
          </p:cNvPr>
          <p:cNvPicPr>
            <a:picLocks noGrp="1" noChangeAspect="1"/>
          </p:cNvPicPr>
          <p:nvPr>
            <p:ph idx="1"/>
          </p:nvPr>
        </p:nvPicPr>
        <p:blipFill>
          <a:blip r:embed="rId5"/>
          <a:stretch>
            <a:fillRect/>
          </a:stretch>
        </p:blipFill>
        <p:spPr>
          <a:xfrm>
            <a:off x="4386896" y="416875"/>
            <a:ext cx="3494877" cy="3061512"/>
          </a:xfrm>
        </p:spPr>
      </p:pic>
    </p:spTree>
    <p:extLst>
      <p:ext uri="{BB962C8B-B14F-4D97-AF65-F5344CB8AC3E}">
        <p14:creationId xmlns:p14="http://schemas.microsoft.com/office/powerpoint/2010/main" val="1921801072"/>
      </p:ext>
    </p:extLst>
  </p:cSld>
  <p:clrMapOvr>
    <a:masterClrMapping/>
  </p:clrMapOvr>
  <mc:AlternateContent xmlns:mc="http://schemas.openxmlformats.org/markup-compatibility/2006" xmlns:p14="http://schemas.microsoft.com/office/powerpoint/2010/main">
    <mc:Choice Requires="p14">
      <p:transition spd="slow" p14:dur="2000" advTm="140421"/>
    </mc:Choice>
    <mc:Fallback xmlns="">
      <p:transition spd="slow" advTm="14042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B70E4C05-CBDD-4BF2-8DAB-F433B6A16BD3}"/>
              </a:ext>
            </a:extLst>
          </p:cNvPr>
          <p:cNvPicPr>
            <a:picLocks noChangeAspect="1"/>
          </p:cNvPicPr>
          <p:nvPr/>
        </p:nvPicPr>
        <p:blipFill>
          <a:blip r:embed="rId4"/>
          <a:stretch>
            <a:fillRect/>
          </a:stretch>
        </p:blipFill>
        <p:spPr>
          <a:xfrm>
            <a:off x="6691746" y="3856898"/>
            <a:ext cx="2380055" cy="1137666"/>
          </a:xfrm>
          <a:prstGeom prst="rect">
            <a:avLst/>
          </a:prstGeom>
        </p:spPr>
      </p:pic>
      <p:sp>
        <p:nvSpPr>
          <p:cNvPr id="6" name="Title 1">
            <a:extLst>
              <a:ext uri="{FF2B5EF4-FFF2-40B4-BE49-F238E27FC236}">
                <a16:creationId xmlns:a16="http://schemas.microsoft.com/office/drawing/2014/main" id="{D3737D9F-2FC3-49DF-BDA6-7A303590E4EB}"/>
              </a:ext>
            </a:extLst>
          </p:cNvPr>
          <p:cNvSpPr txBox="1">
            <a:spLocks/>
          </p:cNvSpPr>
          <p:nvPr/>
        </p:nvSpPr>
        <p:spPr>
          <a:xfrm>
            <a:off x="311700" y="445025"/>
            <a:ext cx="8520600" cy="572700"/>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ctr">
              <a:lnSpc>
                <a:spcPct val="107000"/>
              </a:lnSpc>
              <a:spcAft>
                <a:spcPts val="800"/>
              </a:spcAft>
            </a:pPr>
            <a:endParaRPr lang="en-GB" sz="2400" i="1" dirty="0">
              <a:effectLst/>
              <a:latin typeface="Open Sans" pitchFamily="2" charset="0"/>
              <a:ea typeface="Open Sans" pitchFamily="2" charset="0"/>
              <a:cs typeface="Open Sans" pitchFamily="2" charset="0"/>
            </a:endParaRPr>
          </a:p>
        </p:txBody>
      </p:sp>
      <p:sp>
        <p:nvSpPr>
          <p:cNvPr id="7" name="Text Placeholder 2">
            <a:extLst>
              <a:ext uri="{FF2B5EF4-FFF2-40B4-BE49-F238E27FC236}">
                <a16:creationId xmlns:a16="http://schemas.microsoft.com/office/drawing/2014/main" id="{9C2B5E2A-F0FF-4AA4-A1DC-47D8E25A2F25}"/>
              </a:ext>
            </a:extLst>
          </p:cNvPr>
          <p:cNvSpPr txBox="1">
            <a:spLocks/>
          </p:cNvSpPr>
          <p:nvPr/>
        </p:nvSpPr>
        <p:spPr>
          <a:xfrm>
            <a:off x="550014" y="1358730"/>
            <a:ext cx="8282285" cy="3416400"/>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lgn="l">
              <a:lnSpc>
                <a:spcPct val="107000"/>
              </a:lnSpc>
              <a:spcAft>
                <a:spcPts val="800"/>
              </a:spcAft>
            </a:pPr>
            <a:endParaRPr lang="en-GB" sz="1600" dirty="0">
              <a:effectLst/>
              <a:latin typeface="Open Sans" panose="020B0606030504020204" pitchFamily="34" charset="0"/>
              <a:ea typeface="Open Sans" panose="020B0606030504020204" pitchFamily="34" charset="0"/>
              <a:cs typeface="Open Sans" panose="020B0606030504020204" pitchFamily="34" charset="0"/>
            </a:endParaRPr>
          </a:p>
          <a:p>
            <a:pPr lvl="0" algn="l">
              <a:lnSpc>
                <a:spcPct val="107000"/>
              </a:lnSpc>
              <a:spcAft>
                <a:spcPts val="800"/>
              </a:spcAft>
            </a:pPr>
            <a:endParaRPr lang="en-GB" sz="1600" dirty="0">
              <a:effectLst/>
              <a:latin typeface="Open Sans" panose="020B0606030504020204" pitchFamily="34" charset="0"/>
              <a:ea typeface="Open Sans" panose="020B0606030504020204" pitchFamily="34" charset="0"/>
              <a:cs typeface="Open Sans" panose="020B0606030504020204" pitchFamily="34" charset="0"/>
            </a:endParaRPr>
          </a:p>
          <a:p>
            <a:pPr marL="114300" algn="l"/>
            <a:endParaRPr lang="en-US" dirty="0"/>
          </a:p>
        </p:txBody>
      </p:sp>
      <p:sp>
        <p:nvSpPr>
          <p:cNvPr id="2" name="Text Placeholder 2">
            <a:extLst>
              <a:ext uri="{FF2B5EF4-FFF2-40B4-BE49-F238E27FC236}">
                <a16:creationId xmlns:a16="http://schemas.microsoft.com/office/drawing/2014/main" id="{55477F86-2A49-9D8C-D161-3DC0F8912E8C}"/>
              </a:ext>
            </a:extLst>
          </p:cNvPr>
          <p:cNvSpPr txBox="1">
            <a:spLocks/>
          </p:cNvSpPr>
          <p:nvPr/>
        </p:nvSpPr>
        <p:spPr>
          <a:xfrm>
            <a:off x="430857" y="1282075"/>
            <a:ext cx="8282285" cy="3416400"/>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114300" algn="l"/>
            <a:endParaRPr lang="en-US" dirty="0"/>
          </a:p>
        </p:txBody>
      </p:sp>
      <p:sp>
        <p:nvSpPr>
          <p:cNvPr id="3" name="Title 2">
            <a:extLst>
              <a:ext uri="{FF2B5EF4-FFF2-40B4-BE49-F238E27FC236}">
                <a16:creationId xmlns:a16="http://schemas.microsoft.com/office/drawing/2014/main" id="{D39342C8-AE3C-58DE-3BBB-40E8F20A6B86}"/>
              </a:ext>
            </a:extLst>
          </p:cNvPr>
          <p:cNvSpPr>
            <a:spLocks noGrp="1"/>
          </p:cNvSpPr>
          <p:nvPr>
            <p:ph type="title"/>
          </p:nvPr>
        </p:nvSpPr>
        <p:spPr/>
        <p:txBody>
          <a:bodyPr/>
          <a:lstStyle/>
          <a:p>
            <a:r>
              <a:rPr lang="en-GB" b="1" dirty="0"/>
              <a:t>The Legal Principles </a:t>
            </a:r>
          </a:p>
        </p:txBody>
      </p:sp>
      <p:sp>
        <p:nvSpPr>
          <p:cNvPr id="4" name="Content Placeholder 3">
            <a:extLst>
              <a:ext uri="{FF2B5EF4-FFF2-40B4-BE49-F238E27FC236}">
                <a16:creationId xmlns:a16="http://schemas.microsoft.com/office/drawing/2014/main" id="{C6F79B58-1881-6EAF-711C-8178803221A4}"/>
              </a:ext>
            </a:extLst>
          </p:cNvPr>
          <p:cNvSpPr>
            <a:spLocks noGrp="1"/>
          </p:cNvSpPr>
          <p:nvPr>
            <p:ph idx="1"/>
          </p:nvPr>
        </p:nvSpPr>
        <p:spPr/>
        <p:txBody>
          <a:bodyPr>
            <a:normAutofit lnSpcReduction="10000"/>
          </a:bodyPr>
          <a:lstStyle/>
          <a:p>
            <a:r>
              <a:rPr lang="en-GB" dirty="0"/>
              <a:t>Was the loss within the scope of the duty?  </a:t>
            </a:r>
          </a:p>
          <a:p>
            <a:r>
              <a:rPr lang="en-GB" dirty="0"/>
              <a:t>Duty to Advice or provide information (</a:t>
            </a:r>
            <a:r>
              <a:rPr lang="en-GB" dirty="0" err="1"/>
              <a:t>Aneco</a:t>
            </a:r>
            <a:r>
              <a:rPr lang="en-GB" dirty="0"/>
              <a:t> Reinsurance Underwriting Ltd v. Johnson &amp; Higgins [2001] UKHL 51)</a:t>
            </a:r>
          </a:p>
          <a:p>
            <a:r>
              <a:rPr lang="en-GB" dirty="0"/>
              <a:t>If an advice case then D liable for all foreseeable loss which flows from C acting on that advice</a:t>
            </a:r>
          </a:p>
          <a:p>
            <a:r>
              <a:rPr lang="en-GB" dirty="0"/>
              <a:t>If information case then D only liable for all foreseeable consequences of the information being wrong (Banque </a:t>
            </a:r>
            <a:r>
              <a:rPr lang="en-GB" dirty="0" err="1"/>
              <a:t>Bruxelles</a:t>
            </a:r>
            <a:r>
              <a:rPr lang="en-GB" dirty="0"/>
              <a:t> Lambert SA v. Eagle Star Insurance Co Ltd [1997] AC 191) </a:t>
            </a:r>
          </a:p>
          <a:p>
            <a:r>
              <a:rPr lang="en-GB" dirty="0"/>
              <a:t>Even if C can prove that would not have entered the transaction had the information been correct. </a:t>
            </a:r>
          </a:p>
          <a:p>
            <a:endParaRPr lang="en-GB" i="1" dirty="0"/>
          </a:p>
          <a:p>
            <a:endParaRPr lang="en-GB" dirty="0"/>
          </a:p>
        </p:txBody>
      </p:sp>
    </p:spTree>
    <p:extLst>
      <p:ext uri="{BB962C8B-B14F-4D97-AF65-F5344CB8AC3E}">
        <p14:creationId xmlns:p14="http://schemas.microsoft.com/office/powerpoint/2010/main" val="1599400647"/>
      </p:ext>
    </p:extLst>
  </p:cSld>
  <p:clrMapOvr>
    <a:overrideClrMapping bg1="lt1" tx1="dk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40421"/>
    </mc:Choice>
    <mc:Fallback xmlns="">
      <p:transition spd="slow" advTm="14042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B70E4C05-CBDD-4BF2-8DAB-F433B6A16BD3}"/>
              </a:ext>
            </a:extLst>
          </p:cNvPr>
          <p:cNvPicPr>
            <a:picLocks noChangeAspect="1"/>
          </p:cNvPicPr>
          <p:nvPr/>
        </p:nvPicPr>
        <p:blipFill>
          <a:blip r:embed="rId4"/>
          <a:stretch>
            <a:fillRect/>
          </a:stretch>
        </p:blipFill>
        <p:spPr>
          <a:xfrm>
            <a:off x="6691746" y="3856898"/>
            <a:ext cx="2380055" cy="1137666"/>
          </a:xfrm>
          <a:prstGeom prst="rect">
            <a:avLst/>
          </a:prstGeom>
        </p:spPr>
      </p:pic>
      <p:sp>
        <p:nvSpPr>
          <p:cNvPr id="6" name="Title 1">
            <a:extLst>
              <a:ext uri="{FF2B5EF4-FFF2-40B4-BE49-F238E27FC236}">
                <a16:creationId xmlns:a16="http://schemas.microsoft.com/office/drawing/2014/main" id="{D3737D9F-2FC3-49DF-BDA6-7A303590E4EB}"/>
              </a:ext>
            </a:extLst>
          </p:cNvPr>
          <p:cNvSpPr txBox="1">
            <a:spLocks/>
          </p:cNvSpPr>
          <p:nvPr/>
        </p:nvSpPr>
        <p:spPr>
          <a:xfrm>
            <a:off x="311699" y="368370"/>
            <a:ext cx="8520600" cy="572700"/>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ctr">
              <a:lnSpc>
                <a:spcPct val="107000"/>
              </a:lnSpc>
              <a:spcAft>
                <a:spcPts val="800"/>
              </a:spcAft>
            </a:pPr>
            <a:endParaRPr lang="en-GB" sz="2400" dirty="0">
              <a:effectLst/>
              <a:latin typeface="Open Sans" pitchFamily="2" charset="0"/>
              <a:ea typeface="Open Sans" pitchFamily="2" charset="0"/>
              <a:cs typeface="Open Sans" pitchFamily="2" charset="0"/>
            </a:endParaRPr>
          </a:p>
        </p:txBody>
      </p:sp>
      <p:sp>
        <p:nvSpPr>
          <p:cNvPr id="7" name="Text Placeholder 2">
            <a:extLst>
              <a:ext uri="{FF2B5EF4-FFF2-40B4-BE49-F238E27FC236}">
                <a16:creationId xmlns:a16="http://schemas.microsoft.com/office/drawing/2014/main" id="{9C2B5E2A-F0FF-4AA4-A1DC-47D8E25A2F25}"/>
              </a:ext>
            </a:extLst>
          </p:cNvPr>
          <p:cNvSpPr txBox="1">
            <a:spLocks/>
          </p:cNvSpPr>
          <p:nvPr/>
        </p:nvSpPr>
        <p:spPr>
          <a:xfrm>
            <a:off x="550014" y="1358730"/>
            <a:ext cx="8282285" cy="3416400"/>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114300" algn="l"/>
            <a:endParaRPr lang="en-US" dirty="0"/>
          </a:p>
        </p:txBody>
      </p:sp>
      <p:sp>
        <p:nvSpPr>
          <p:cNvPr id="3" name="Content Placeholder 2">
            <a:extLst>
              <a:ext uri="{FF2B5EF4-FFF2-40B4-BE49-F238E27FC236}">
                <a16:creationId xmlns:a16="http://schemas.microsoft.com/office/drawing/2014/main" id="{0A03D22F-30B1-38C2-A669-80938683D546}"/>
              </a:ext>
            </a:extLst>
          </p:cNvPr>
          <p:cNvSpPr>
            <a:spLocks noGrp="1"/>
          </p:cNvSpPr>
          <p:nvPr>
            <p:ph idx="1"/>
          </p:nvPr>
        </p:nvSpPr>
        <p:spPr/>
        <p:txBody>
          <a:bodyPr>
            <a:normAutofit lnSpcReduction="10000"/>
          </a:bodyPr>
          <a:lstStyle/>
          <a:p>
            <a:r>
              <a:rPr lang="en-GB" dirty="0"/>
              <a:t>SAAMCO – the so called ‘SAAMCO cap’ requires that all losses which would have arisen even if the information provided had been correct to be stripped out.  This meant that the valuer in this case was not liable for the losses which flowed from the subsequent decline in property prices caused by market conditions but only the difference between the negligent and non-negligent value.  This would be the case even if the lender shows that they would not have entered the transaction had they known the true value. </a:t>
            </a:r>
          </a:p>
          <a:p>
            <a:r>
              <a:rPr lang="en-GB" dirty="0"/>
              <a:t>The big three that followed: Holland v BPE Solicitors [2017] UKSC 21, Manchester Building Society v. Grant Thornton LLP [2021] UKSC 21 and Khan v. Meadows [2021] UKSC 21.</a:t>
            </a:r>
          </a:p>
        </p:txBody>
      </p:sp>
      <p:sp>
        <p:nvSpPr>
          <p:cNvPr id="11" name="TextBox 10">
            <a:extLst>
              <a:ext uri="{FF2B5EF4-FFF2-40B4-BE49-F238E27FC236}">
                <a16:creationId xmlns:a16="http://schemas.microsoft.com/office/drawing/2014/main" id="{8C330768-D8C2-6CAB-EFDA-68F5A3528C35}"/>
              </a:ext>
            </a:extLst>
          </p:cNvPr>
          <p:cNvSpPr txBox="1"/>
          <p:nvPr/>
        </p:nvSpPr>
        <p:spPr>
          <a:xfrm>
            <a:off x="820615" y="642942"/>
            <a:ext cx="4572000" cy="584775"/>
          </a:xfrm>
          <a:prstGeom prst="rect">
            <a:avLst/>
          </a:prstGeom>
          <a:noFill/>
        </p:spPr>
        <p:txBody>
          <a:bodyPr wrap="square">
            <a:spAutoFit/>
          </a:bodyPr>
          <a:lstStyle/>
          <a:p>
            <a:r>
              <a:rPr lang="en-GB" sz="3200" dirty="0"/>
              <a:t>Legal Principles </a:t>
            </a:r>
            <a:r>
              <a:rPr lang="en-GB" sz="3200" dirty="0" err="1"/>
              <a:t>cont</a:t>
            </a:r>
            <a:r>
              <a:rPr lang="en-GB" sz="3200" dirty="0"/>
              <a:t>…..</a:t>
            </a:r>
          </a:p>
        </p:txBody>
      </p:sp>
    </p:spTree>
    <p:extLst>
      <p:ext uri="{BB962C8B-B14F-4D97-AF65-F5344CB8AC3E}">
        <p14:creationId xmlns:p14="http://schemas.microsoft.com/office/powerpoint/2010/main" val="2571717667"/>
      </p:ext>
    </p:extLst>
  </p:cSld>
  <p:clrMapOvr>
    <a:overrideClrMapping bg1="lt1" tx1="dk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40421"/>
    </mc:Choice>
    <mc:Fallback xmlns="">
      <p:transition spd="slow" advTm="14042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B70E4C05-CBDD-4BF2-8DAB-F433B6A16BD3}"/>
              </a:ext>
            </a:extLst>
          </p:cNvPr>
          <p:cNvPicPr>
            <a:picLocks noChangeAspect="1"/>
          </p:cNvPicPr>
          <p:nvPr/>
        </p:nvPicPr>
        <p:blipFill>
          <a:blip r:embed="rId4"/>
          <a:stretch>
            <a:fillRect/>
          </a:stretch>
        </p:blipFill>
        <p:spPr>
          <a:xfrm>
            <a:off x="6691746" y="3856898"/>
            <a:ext cx="2380055" cy="1137666"/>
          </a:xfrm>
          <a:prstGeom prst="rect">
            <a:avLst/>
          </a:prstGeom>
        </p:spPr>
      </p:pic>
      <p:sp>
        <p:nvSpPr>
          <p:cNvPr id="6" name="Title 1">
            <a:extLst>
              <a:ext uri="{FF2B5EF4-FFF2-40B4-BE49-F238E27FC236}">
                <a16:creationId xmlns:a16="http://schemas.microsoft.com/office/drawing/2014/main" id="{D3737D9F-2FC3-49DF-BDA6-7A303590E4EB}"/>
              </a:ext>
            </a:extLst>
          </p:cNvPr>
          <p:cNvSpPr txBox="1">
            <a:spLocks/>
          </p:cNvSpPr>
          <p:nvPr/>
        </p:nvSpPr>
        <p:spPr>
          <a:xfrm>
            <a:off x="311700" y="445025"/>
            <a:ext cx="8520600" cy="572700"/>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ctr">
              <a:lnSpc>
                <a:spcPct val="107000"/>
              </a:lnSpc>
              <a:spcAft>
                <a:spcPts val="800"/>
              </a:spcAft>
            </a:pPr>
            <a:endParaRPr lang="en-GB" sz="2400" dirty="0">
              <a:effectLst/>
              <a:latin typeface="Open Sans" pitchFamily="2" charset="0"/>
              <a:ea typeface="Open Sans" pitchFamily="2" charset="0"/>
              <a:cs typeface="Open Sans" pitchFamily="2" charset="0"/>
            </a:endParaRPr>
          </a:p>
        </p:txBody>
      </p:sp>
      <p:sp>
        <p:nvSpPr>
          <p:cNvPr id="7" name="Text Placeholder 2">
            <a:extLst>
              <a:ext uri="{FF2B5EF4-FFF2-40B4-BE49-F238E27FC236}">
                <a16:creationId xmlns:a16="http://schemas.microsoft.com/office/drawing/2014/main" id="{9C2B5E2A-F0FF-4AA4-A1DC-47D8E25A2F25}"/>
              </a:ext>
            </a:extLst>
          </p:cNvPr>
          <p:cNvSpPr txBox="1">
            <a:spLocks/>
          </p:cNvSpPr>
          <p:nvPr/>
        </p:nvSpPr>
        <p:spPr>
          <a:xfrm>
            <a:off x="550014" y="1358730"/>
            <a:ext cx="8282285" cy="3416400"/>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lgn="l">
              <a:lnSpc>
                <a:spcPct val="107000"/>
              </a:lnSpc>
              <a:spcAft>
                <a:spcPts val="800"/>
              </a:spcAft>
            </a:pPr>
            <a:endParaRPr lang="en-GB" sz="1600" dirty="0">
              <a:effectLst/>
              <a:latin typeface="Open Sans" panose="020B0606030504020204" pitchFamily="34" charset="0"/>
              <a:ea typeface="Open Sans" panose="020B0606030504020204" pitchFamily="34" charset="0"/>
              <a:cs typeface="Open Sans" panose="020B0606030504020204" pitchFamily="34" charset="0"/>
            </a:endParaRPr>
          </a:p>
          <a:p>
            <a:pPr lvl="0" algn="l">
              <a:lnSpc>
                <a:spcPct val="107000"/>
              </a:lnSpc>
              <a:spcAft>
                <a:spcPts val="800"/>
              </a:spcAft>
            </a:pPr>
            <a:endParaRPr lang="en-US" dirty="0"/>
          </a:p>
        </p:txBody>
      </p:sp>
      <p:sp>
        <p:nvSpPr>
          <p:cNvPr id="2" name="Title 1">
            <a:extLst>
              <a:ext uri="{FF2B5EF4-FFF2-40B4-BE49-F238E27FC236}">
                <a16:creationId xmlns:a16="http://schemas.microsoft.com/office/drawing/2014/main" id="{7E97FDE1-ABCF-CA08-BFEB-CCC0060D6D34}"/>
              </a:ext>
            </a:extLst>
          </p:cNvPr>
          <p:cNvSpPr>
            <a:spLocks noGrp="1"/>
          </p:cNvSpPr>
          <p:nvPr>
            <p:ph type="title"/>
          </p:nvPr>
        </p:nvSpPr>
        <p:spPr/>
        <p:txBody>
          <a:bodyPr/>
          <a:lstStyle/>
          <a:p>
            <a:r>
              <a:rPr lang="en-GB" dirty="0"/>
              <a:t>Post SAAMCO and Grant Thornton</a:t>
            </a:r>
          </a:p>
        </p:txBody>
      </p:sp>
      <p:sp>
        <p:nvSpPr>
          <p:cNvPr id="3" name="Content Placeholder 2">
            <a:extLst>
              <a:ext uri="{FF2B5EF4-FFF2-40B4-BE49-F238E27FC236}">
                <a16:creationId xmlns:a16="http://schemas.microsoft.com/office/drawing/2014/main" id="{ECAB8A44-E15B-E746-78EA-12FF839A5C1B}"/>
              </a:ext>
            </a:extLst>
          </p:cNvPr>
          <p:cNvSpPr>
            <a:spLocks noGrp="1"/>
          </p:cNvSpPr>
          <p:nvPr>
            <p:ph idx="1"/>
          </p:nvPr>
        </p:nvSpPr>
        <p:spPr>
          <a:xfrm>
            <a:off x="628650" y="1108439"/>
            <a:ext cx="7886700" cy="3524284"/>
          </a:xfrm>
        </p:spPr>
        <p:txBody>
          <a:bodyPr>
            <a:normAutofit/>
          </a:bodyPr>
          <a:lstStyle/>
          <a:p>
            <a:r>
              <a:rPr lang="en-GB" sz="2000" dirty="0"/>
              <a:t>Full reliance on the information does not turn the case into an ‘advice’ case. </a:t>
            </a:r>
          </a:p>
          <a:p>
            <a:r>
              <a:rPr lang="en-GB" sz="2000" dirty="0"/>
              <a:t>The key issue is to determine the whether the loss sustained was within the scope of the duty of the professional concerned. </a:t>
            </a:r>
          </a:p>
          <a:p>
            <a:r>
              <a:rPr lang="en-GB" sz="2000" dirty="0"/>
              <a:t>Even if the information provided by the Professional is critical to C’s assessment of whether to enter the transaction this does not make them liable for all the consequences of the decision to enter the same. </a:t>
            </a:r>
          </a:p>
          <a:p>
            <a:r>
              <a:rPr lang="en-GB" sz="2000" dirty="0"/>
              <a:t>Whilst the counterfactual cross check is a useful tool it should not replace the enquiry into scope of duty, which should centre on the purpose of the information given and whether it covered the risk which materialised.</a:t>
            </a:r>
          </a:p>
        </p:txBody>
      </p:sp>
    </p:spTree>
    <p:extLst>
      <p:ext uri="{BB962C8B-B14F-4D97-AF65-F5344CB8AC3E}">
        <p14:creationId xmlns:p14="http://schemas.microsoft.com/office/powerpoint/2010/main" val="506703632"/>
      </p:ext>
    </p:extLst>
  </p:cSld>
  <p:clrMapOvr>
    <a:overrideClrMapping bg1="lt1" tx1="dk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40421"/>
    </mc:Choice>
    <mc:Fallback xmlns="">
      <p:transition spd="slow" advTm="14042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B70E4C05-CBDD-4BF2-8DAB-F433B6A16BD3}"/>
              </a:ext>
            </a:extLst>
          </p:cNvPr>
          <p:cNvPicPr>
            <a:picLocks noChangeAspect="1"/>
          </p:cNvPicPr>
          <p:nvPr/>
        </p:nvPicPr>
        <p:blipFill>
          <a:blip r:embed="rId4"/>
          <a:stretch>
            <a:fillRect/>
          </a:stretch>
        </p:blipFill>
        <p:spPr>
          <a:xfrm>
            <a:off x="6691746" y="3856898"/>
            <a:ext cx="2380055" cy="1137666"/>
          </a:xfrm>
          <a:prstGeom prst="rect">
            <a:avLst/>
          </a:prstGeom>
        </p:spPr>
      </p:pic>
      <p:sp>
        <p:nvSpPr>
          <p:cNvPr id="6" name="Title 1">
            <a:extLst>
              <a:ext uri="{FF2B5EF4-FFF2-40B4-BE49-F238E27FC236}">
                <a16:creationId xmlns:a16="http://schemas.microsoft.com/office/drawing/2014/main" id="{D3737D9F-2FC3-49DF-BDA6-7A303590E4EB}"/>
              </a:ext>
            </a:extLst>
          </p:cNvPr>
          <p:cNvSpPr txBox="1">
            <a:spLocks/>
          </p:cNvSpPr>
          <p:nvPr/>
        </p:nvSpPr>
        <p:spPr>
          <a:xfrm>
            <a:off x="311700" y="368370"/>
            <a:ext cx="8520600" cy="572700"/>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ctr">
              <a:lnSpc>
                <a:spcPct val="107000"/>
              </a:lnSpc>
              <a:spcAft>
                <a:spcPts val="800"/>
              </a:spcAft>
            </a:pPr>
            <a:endParaRPr lang="en-GB" sz="2400" dirty="0">
              <a:effectLst/>
              <a:latin typeface="Open Sans" pitchFamily="2" charset="0"/>
              <a:ea typeface="Open Sans" pitchFamily="2" charset="0"/>
              <a:cs typeface="Open Sans" pitchFamily="2" charset="0"/>
            </a:endParaRPr>
          </a:p>
        </p:txBody>
      </p:sp>
      <p:sp>
        <p:nvSpPr>
          <p:cNvPr id="7" name="Text Placeholder 2">
            <a:extLst>
              <a:ext uri="{FF2B5EF4-FFF2-40B4-BE49-F238E27FC236}">
                <a16:creationId xmlns:a16="http://schemas.microsoft.com/office/drawing/2014/main" id="{9C2B5E2A-F0FF-4AA4-A1DC-47D8E25A2F25}"/>
              </a:ext>
            </a:extLst>
          </p:cNvPr>
          <p:cNvSpPr txBox="1">
            <a:spLocks/>
          </p:cNvSpPr>
          <p:nvPr/>
        </p:nvSpPr>
        <p:spPr>
          <a:xfrm>
            <a:off x="550014" y="1286602"/>
            <a:ext cx="8282285" cy="3488528"/>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285750" lvl="0" indent="-285750" algn="just">
              <a:lnSpc>
                <a:spcPct val="107000"/>
              </a:lnSpc>
              <a:spcAft>
                <a:spcPts val="800"/>
              </a:spcAft>
              <a:buFontTx/>
              <a:buChar char="-"/>
            </a:pPr>
            <a:endParaRPr lang="en-GB" sz="1600" dirty="0">
              <a:effectLst/>
              <a:latin typeface="Open Sans" panose="020B0606030504020204" pitchFamily="34" charset="0"/>
              <a:ea typeface="Open Sans" panose="020B0606030504020204" pitchFamily="34" charset="0"/>
              <a:cs typeface="Open Sans" panose="020B0606030504020204" pitchFamily="34" charset="0"/>
            </a:endParaRPr>
          </a:p>
          <a:p>
            <a:pPr marL="114300" algn="l"/>
            <a:endParaRPr lang="en-US" dirty="0"/>
          </a:p>
        </p:txBody>
      </p:sp>
      <p:sp>
        <p:nvSpPr>
          <p:cNvPr id="2" name="Title 1">
            <a:extLst>
              <a:ext uri="{FF2B5EF4-FFF2-40B4-BE49-F238E27FC236}">
                <a16:creationId xmlns:a16="http://schemas.microsoft.com/office/drawing/2014/main" id="{A2063571-67C8-A39B-1874-33D6A1F413E9}"/>
              </a:ext>
            </a:extLst>
          </p:cNvPr>
          <p:cNvSpPr>
            <a:spLocks noGrp="1"/>
          </p:cNvSpPr>
          <p:nvPr>
            <p:ph type="title"/>
          </p:nvPr>
        </p:nvSpPr>
        <p:spPr/>
        <p:txBody>
          <a:bodyPr>
            <a:normAutofit fontScale="90000"/>
          </a:bodyPr>
          <a:lstStyle/>
          <a:p>
            <a:r>
              <a:rPr lang="en-GB" sz="3600" dirty="0">
                <a:effectLst/>
                <a:latin typeface="Open Sans" pitchFamily="2" charset="0"/>
                <a:ea typeface="Open Sans" pitchFamily="2" charset="0"/>
                <a:cs typeface="Open Sans" pitchFamily="2" charset="0"/>
              </a:rPr>
              <a:t>Or in the words of Lord Hodge and Lord Sales:  </a:t>
            </a:r>
            <a:br>
              <a:rPr lang="en-GB" sz="3600" dirty="0">
                <a:effectLst/>
                <a:latin typeface="Open Sans" pitchFamily="2" charset="0"/>
                <a:ea typeface="Open Sans" pitchFamily="2" charset="0"/>
                <a:cs typeface="Open Sans" pitchFamily="2" charset="0"/>
              </a:rPr>
            </a:br>
            <a:endParaRPr lang="en-GB" dirty="0"/>
          </a:p>
        </p:txBody>
      </p:sp>
      <p:sp>
        <p:nvSpPr>
          <p:cNvPr id="3" name="Content Placeholder 2">
            <a:extLst>
              <a:ext uri="{FF2B5EF4-FFF2-40B4-BE49-F238E27FC236}">
                <a16:creationId xmlns:a16="http://schemas.microsoft.com/office/drawing/2014/main" id="{000748AB-1A7F-B3BD-E34C-528F2F157210}"/>
              </a:ext>
            </a:extLst>
          </p:cNvPr>
          <p:cNvSpPr>
            <a:spLocks noGrp="1"/>
          </p:cNvSpPr>
          <p:nvPr>
            <p:ph idx="1"/>
          </p:nvPr>
        </p:nvSpPr>
        <p:spPr/>
        <p:txBody>
          <a:bodyPr>
            <a:normAutofit lnSpcReduction="10000"/>
          </a:bodyPr>
          <a:lstStyle/>
          <a:p>
            <a:pPr marL="0" indent="0">
              <a:lnSpc>
                <a:spcPct val="115000"/>
              </a:lnSpc>
              <a:spcAft>
                <a:spcPts val="800"/>
              </a:spcAft>
              <a:buNone/>
            </a:pPr>
            <a:r>
              <a:rPr lang="en-GB" sz="2800" i="1" kern="100" dirty="0">
                <a:solidFill>
                  <a:srgbClr val="1F1F1F"/>
                </a:solidFill>
                <a:effectLst/>
                <a:highlight>
                  <a:srgbClr val="FFFFFF"/>
                </a:highlight>
                <a:latin typeface="Source Sans Pro" panose="020B0503030403020204" pitchFamily="34" charset="0"/>
                <a:ea typeface="Aptos" panose="020B0004020202020204" pitchFamily="34" charset="0"/>
                <a:cs typeface="Times New Roman" panose="02020603050405020304" pitchFamily="18" charset="0"/>
              </a:rPr>
              <a:t>“the counterfactual test may be regarded as a useful cross-check in most cases, but it should not be regarded as replacing the decision that needs to be made as to the scope of the duty of care</a:t>
            </a:r>
            <a:r>
              <a:rPr lang="en-GB" sz="2800" i="1" kern="100" dirty="0">
                <a:effectLst/>
                <a:latin typeface="Aptos" panose="020B0004020202020204" pitchFamily="34" charset="0"/>
                <a:ea typeface="Aptos" panose="020B0004020202020204" pitchFamily="34" charset="0"/>
                <a:cs typeface="Times New Roman" panose="02020603050405020304" pitchFamily="18" charset="0"/>
              </a:rPr>
              <a:t>” </a:t>
            </a:r>
            <a:r>
              <a:rPr lang="en-GB" sz="2800" kern="100" dirty="0">
                <a:effectLst/>
                <a:latin typeface="Aptos" panose="020B0004020202020204" pitchFamily="34" charset="0"/>
                <a:ea typeface="Aptos" panose="020B0004020202020204" pitchFamily="34" charset="0"/>
                <a:cs typeface="Times New Roman" panose="02020603050405020304" pitchFamily="18" charset="0"/>
              </a:rPr>
              <a:t>(Manchester Building Society v Grant Thornton UK LLP [2021] UKSC 20)</a:t>
            </a:r>
          </a:p>
          <a:p>
            <a:pPr marL="0" indent="0">
              <a:buNone/>
            </a:pPr>
            <a:r>
              <a:rPr lang="en-GB" dirty="0"/>
              <a:t> </a:t>
            </a:r>
          </a:p>
        </p:txBody>
      </p:sp>
    </p:spTree>
    <p:extLst>
      <p:ext uri="{BB962C8B-B14F-4D97-AF65-F5344CB8AC3E}">
        <p14:creationId xmlns:p14="http://schemas.microsoft.com/office/powerpoint/2010/main" val="2650772889"/>
      </p:ext>
    </p:extLst>
  </p:cSld>
  <p:clrMapOvr>
    <a:overrideClrMapping bg1="lt1" tx1="dk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40421"/>
    </mc:Choice>
    <mc:Fallback xmlns="">
      <p:transition spd="slow" advTm="140421"/>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B70E4C05-CBDD-4BF2-8DAB-F433B6A16BD3}"/>
              </a:ext>
            </a:extLst>
          </p:cNvPr>
          <p:cNvPicPr>
            <a:picLocks noChangeAspect="1"/>
          </p:cNvPicPr>
          <p:nvPr/>
        </p:nvPicPr>
        <p:blipFill>
          <a:blip r:embed="rId4"/>
          <a:stretch>
            <a:fillRect/>
          </a:stretch>
        </p:blipFill>
        <p:spPr>
          <a:xfrm>
            <a:off x="6691746" y="3856898"/>
            <a:ext cx="2380055" cy="1137666"/>
          </a:xfrm>
          <a:prstGeom prst="rect">
            <a:avLst/>
          </a:prstGeom>
        </p:spPr>
      </p:pic>
      <p:sp>
        <p:nvSpPr>
          <p:cNvPr id="6" name="Title 1">
            <a:extLst>
              <a:ext uri="{FF2B5EF4-FFF2-40B4-BE49-F238E27FC236}">
                <a16:creationId xmlns:a16="http://schemas.microsoft.com/office/drawing/2014/main" id="{D3737D9F-2FC3-49DF-BDA6-7A303590E4EB}"/>
              </a:ext>
            </a:extLst>
          </p:cNvPr>
          <p:cNvSpPr txBox="1">
            <a:spLocks/>
          </p:cNvSpPr>
          <p:nvPr/>
        </p:nvSpPr>
        <p:spPr>
          <a:xfrm>
            <a:off x="311700" y="445025"/>
            <a:ext cx="8520600" cy="572700"/>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ctr">
              <a:lnSpc>
                <a:spcPct val="107000"/>
              </a:lnSpc>
              <a:spcAft>
                <a:spcPts val="800"/>
              </a:spcAft>
            </a:pPr>
            <a:endParaRPr lang="en-GB" sz="2400" dirty="0">
              <a:effectLst/>
              <a:latin typeface="Open Sans" pitchFamily="2" charset="0"/>
              <a:ea typeface="Open Sans" pitchFamily="2" charset="0"/>
              <a:cs typeface="Open Sans" pitchFamily="2" charset="0"/>
            </a:endParaRPr>
          </a:p>
        </p:txBody>
      </p:sp>
      <p:sp>
        <p:nvSpPr>
          <p:cNvPr id="7" name="Text Placeholder 2">
            <a:extLst>
              <a:ext uri="{FF2B5EF4-FFF2-40B4-BE49-F238E27FC236}">
                <a16:creationId xmlns:a16="http://schemas.microsoft.com/office/drawing/2014/main" id="{9C2B5E2A-F0FF-4AA4-A1DC-47D8E25A2F25}"/>
              </a:ext>
            </a:extLst>
          </p:cNvPr>
          <p:cNvSpPr txBox="1">
            <a:spLocks/>
          </p:cNvSpPr>
          <p:nvPr/>
        </p:nvSpPr>
        <p:spPr>
          <a:xfrm>
            <a:off x="550014" y="1358730"/>
            <a:ext cx="8282285" cy="3416400"/>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114300" algn="l"/>
            <a:endParaRPr lang="en-US" dirty="0"/>
          </a:p>
        </p:txBody>
      </p:sp>
      <p:sp>
        <p:nvSpPr>
          <p:cNvPr id="2" name="Title 1">
            <a:extLst>
              <a:ext uri="{FF2B5EF4-FFF2-40B4-BE49-F238E27FC236}">
                <a16:creationId xmlns:a16="http://schemas.microsoft.com/office/drawing/2014/main" id="{0C7C2AD2-2CC6-A821-BA46-746A7C30E18A}"/>
              </a:ext>
            </a:extLst>
          </p:cNvPr>
          <p:cNvSpPr>
            <a:spLocks noGrp="1"/>
          </p:cNvSpPr>
          <p:nvPr>
            <p:ph type="title"/>
          </p:nvPr>
        </p:nvSpPr>
        <p:spPr/>
        <p:txBody>
          <a:bodyPr>
            <a:normAutofit fontScale="90000"/>
          </a:bodyPr>
          <a:lstStyle/>
          <a:p>
            <a:br>
              <a:rPr lang="en-GB" b="1" i="0" dirty="0">
                <a:effectLst/>
                <a:latin typeface="Source Sans Pro" panose="020B0503030403020204" pitchFamily="34" charset="0"/>
              </a:rPr>
            </a:br>
            <a:r>
              <a:rPr lang="en-GB" i="0" dirty="0">
                <a:effectLst/>
                <a:latin typeface="+mn-lt"/>
              </a:rPr>
              <a:t>Allied Maples Group Ltd. v Simmons &amp; Simmons (a firm) [1995] 1WLR 1602</a:t>
            </a:r>
            <a:br>
              <a:rPr lang="en-GB" b="1" i="0" dirty="0">
                <a:solidFill>
                  <a:srgbClr val="3D3D3D"/>
                </a:solidFill>
                <a:effectLst/>
                <a:highlight>
                  <a:srgbClr val="FFFFFF"/>
                </a:highlight>
                <a:latin typeface="Source Sans Pro" panose="020B0503030403020204" pitchFamily="34" charset="0"/>
              </a:rPr>
            </a:br>
            <a:endParaRPr lang="en-GB" dirty="0"/>
          </a:p>
        </p:txBody>
      </p:sp>
      <p:sp>
        <p:nvSpPr>
          <p:cNvPr id="3" name="Content Placeholder 2">
            <a:extLst>
              <a:ext uri="{FF2B5EF4-FFF2-40B4-BE49-F238E27FC236}">
                <a16:creationId xmlns:a16="http://schemas.microsoft.com/office/drawing/2014/main" id="{35C43887-B656-3EDB-D77A-A8E071FD5ED8}"/>
              </a:ext>
            </a:extLst>
          </p:cNvPr>
          <p:cNvSpPr>
            <a:spLocks noGrp="1"/>
          </p:cNvSpPr>
          <p:nvPr>
            <p:ph idx="1"/>
          </p:nvPr>
        </p:nvSpPr>
        <p:spPr/>
        <p:txBody>
          <a:bodyPr/>
          <a:lstStyle/>
          <a:p>
            <a:pPr marL="0" indent="0">
              <a:buNone/>
            </a:pPr>
            <a:r>
              <a:rPr lang="en-GB" b="0" i="1" dirty="0">
                <a:solidFill>
                  <a:srgbClr val="1F1F1F"/>
                </a:solidFill>
                <a:effectLst/>
                <a:highlight>
                  <a:srgbClr val="FFFFFF"/>
                </a:highlight>
                <a:latin typeface="Source Sans Pro" panose="020B0503030403020204" pitchFamily="34" charset="0"/>
              </a:rPr>
              <a:t>“it is necessary to consider as a matter of law what is necessary to establish as a matter of causation, and where causation ends and quantification of damage begins”.</a:t>
            </a:r>
          </a:p>
          <a:p>
            <a:pPr marL="0" indent="0">
              <a:buNone/>
            </a:pPr>
            <a:r>
              <a:rPr lang="en-GB" b="0" i="1" dirty="0">
                <a:solidFill>
                  <a:srgbClr val="1F1F1F"/>
                </a:solidFill>
                <a:effectLst/>
                <a:highlight>
                  <a:srgbClr val="FFFFFF"/>
                </a:highlight>
                <a:latin typeface="Source Sans Pro" panose="020B0503030403020204" pitchFamily="34" charset="0"/>
              </a:rPr>
              <a:t>“The court has to determine on the balance of probability whether the defendant's act, for example the careless driving, caused the plaintiff's loss consisting of his broken leg. Once established on balance of probability, that fact is taken as true and the plaintiff recovers his damage in full. There is no discount because the judge considers that the balance is only just tipped in favour of the plaintiff”</a:t>
            </a:r>
            <a:endParaRPr lang="en-GB" i="1" dirty="0"/>
          </a:p>
        </p:txBody>
      </p:sp>
    </p:spTree>
    <p:extLst>
      <p:ext uri="{BB962C8B-B14F-4D97-AF65-F5344CB8AC3E}">
        <p14:creationId xmlns:p14="http://schemas.microsoft.com/office/powerpoint/2010/main" val="528642135"/>
      </p:ext>
    </p:extLst>
  </p:cSld>
  <p:clrMapOvr>
    <a:overrideClrMapping bg1="lt1" tx1="dk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40421"/>
    </mc:Choice>
    <mc:Fallback xmlns="">
      <p:transition spd="slow" advTm="140421"/>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B70E4C05-CBDD-4BF2-8DAB-F433B6A16BD3}"/>
              </a:ext>
            </a:extLst>
          </p:cNvPr>
          <p:cNvPicPr>
            <a:picLocks noChangeAspect="1"/>
          </p:cNvPicPr>
          <p:nvPr/>
        </p:nvPicPr>
        <p:blipFill>
          <a:blip r:embed="rId4"/>
          <a:stretch>
            <a:fillRect/>
          </a:stretch>
        </p:blipFill>
        <p:spPr>
          <a:xfrm>
            <a:off x="6691746" y="3856898"/>
            <a:ext cx="2380055" cy="1137666"/>
          </a:xfrm>
          <a:prstGeom prst="rect">
            <a:avLst/>
          </a:prstGeom>
        </p:spPr>
      </p:pic>
      <p:sp>
        <p:nvSpPr>
          <p:cNvPr id="6" name="Title 1">
            <a:extLst>
              <a:ext uri="{FF2B5EF4-FFF2-40B4-BE49-F238E27FC236}">
                <a16:creationId xmlns:a16="http://schemas.microsoft.com/office/drawing/2014/main" id="{D3737D9F-2FC3-49DF-BDA6-7A303590E4EB}"/>
              </a:ext>
            </a:extLst>
          </p:cNvPr>
          <p:cNvSpPr txBox="1">
            <a:spLocks/>
          </p:cNvSpPr>
          <p:nvPr/>
        </p:nvSpPr>
        <p:spPr>
          <a:xfrm>
            <a:off x="311700" y="445025"/>
            <a:ext cx="8520600" cy="572700"/>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ctr">
              <a:lnSpc>
                <a:spcPct val="107000"/>
              </a:lnSpc>
              <a:spcAft>
                <a:spcPts val="800"/>
              </a:spcAft>
            </a:pPr>
            <a:endParaRPr lang="en-GB" sz="2400" dirty="0">
              <a:effectLst/>
              <a:latin typeface="Open Sans" pitchFamily="2" charset="0"/>
              <a:ea typeface="Open Sans" pitchFamily="2" charset="0"/>
              <a:cs typeface="Open Sans" pitchFamily="2" charset="0"/>
            </a:endParaRPr>
          </a:p>
        </p:txBody>
      </p:sp>
      <p:sp>
        <p:nvSpPr>
          <p:cNvPr id="7" name="Text Placeholder 2">
            <a:extLst>
              <a:ext uri="{FF2B5EF4-FFF2-40B4-BE49-F238E27FC236}">
                <a16:creationId xmlns:a16="http://schemas.microsoft.com/office/drawing/2014/main" id="{9C2B5E2A-F0FF-4AA4-A1DC-47D8E25A2F25}"/>
              </a:ext>
            </a:extLst>
          </p:cNvPr>
          <p:cNvSpPr txBox="1">
            <a:spLocks/>
          </p:cNvSpPr>
          <p:nvPr/>
        </p:nvSpPr>
        <p:spPr>
          <a:xfrm>
            <a:off x="550014" y="1358730"/>
            <a:ext cx="8282285" cy="3416400"/>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114300" algn="l"/>
            <a:endParaRPr lang="en-US" dirty="0"/>
          </a:p>
        </p:txBody>
      </p:sp>
      <p:sp>
        <p:nvSpPr>
          <p:cNvPr id="2" name="Title 1">
            <a:extLst>
              <a:ext uri="{FF2B5EF4-FFF2-40B4-BE49-F238E27FC236}">
                <a16:creationId xmlns:a16="http://schemas.microsoft.com/office/drawing/2014/main" id="{D2AB2AC1-30FB-C71A-3420-D2FD0392E93F}"/>
              </a:ext>
            </a:extLst>
          </p:cNvPr>
          <p:cNvSpPr>
            <a:spLocks noGrp="1"/>
          </p:cNvSpPr>
          <p:nvPr>
            <p:ph type="title"/>
          </p:nvPr>
        </p:nvSpPr>
        <p:spPr/>
        <p:txBody>
          <a:bodyPr/>
          <a:lstStyle/>
          <a:p>
            <a:r>
              <a:rPr lang="en-GB" dirty="0"/>
              <a:t>Allied Maples </a:t>
            </a:r>
            <a:r>
              <a:rPr lang="en-GB" dirty="0" err="1"/>
              <a:t>cont</a:t>
            </a:r>
            <a:r>
              <a:rPr lang="en-GB" dirty="0"/>
              <a:t>….</a:t>
            </a:r>
          </a:p>
        </p:txBody>
      </p:sp>
      <p:sp>
        <p:nvSpPr>
          <p:cNvPr id="3" name="Content Placeholder 2">
            <a:extLst>
              <a:ext uri="{FF2B5EF4-FFF2-40B4-BE49-F238E27FC236}">
                <a16:creationId xmlns:a16="http://schemas.microsoft.com/office/drawing/2014/main" id="{1E2CFF22-E293-3232-BBF5-B931F470CEB6}"/>
              </a:ext>
            </a:extLst>
          </p:cNvPr>
          <p:cNvSpPr>
            <a:spLocks noGrp="1"/>
          </p:cNvSpPr>
          <p:nvPr>
            <p:ph idx="1"/>
          </p:nvPr>
        </p:nvSpPr>
        <p:spPr/>
        <p:txBody>
          <a:bodyPr>
            <a:normAutofit lnSpcReduction="10000"/>
          </a:bodyPr>
          <a:lstStyle/>
          <a:p>
            <a:pPr marL="0" indent="0">
              <a:buNone/>
            </a:pPr>
            <a:r>
              <a:rPr lang="en-GB" b="0" i="1" dirty="0">
                <a:solidFill>
                  <a:srgbClr val="1F1F1F"/>
                </a:solidFill>
                <a:effectLst/>
                <a:highlight>
                  <a:srgbClr val="FFFFFF"/>
                </a:highlight>
                <a:latin typeface="Source Sans Pro" panose="020B0503030403020204" pitchFamily="34" charset="0"/>
              </a:rPr>
              <a:t>“it is well established that the plaintiff must prove on balance of probability that he would have taken action to obtain the benefit or avoid the risk. But again, if he does establish that, there is no discount because the balance is only just tipped in his favour”. </a:t>
            </a:r>
          </a:p>
          <a:p>
            <a:pPr marL="0" indent="0">
              <a:buNone/>
            </a:pPr>
            <a:r>
              <a:rPr lang="en-GB" b="0" i="1" dirty="0">
                <a:solidFill>
                  <a:srgbClr val="1F1F1F"/>
                </a:solidFill>
                <a:effectLst/>
                <a:highlight>
                  <a:srgbClr val="FFFFFF"/>
                </a:highlight>
                <a:latin typeface="Source Sans Pro" panose="020B0503030403020204" pitchFamily="34" charset="0"/>
              </a:rPr>
              <a:t>“In many cases the plaintiff's loss depends on the hypothetical action of a third party, either in addition to action by the plaintiff, as in this case, or independently of it. In such a case…….”</a:t>
            </a:r>
            <a:endParaRPr lang="en-GB" i="1" dirty="0">
              <a:solidFill>
                <a:srgbClr val="1F1F1F"/>
              </a:solidFill>
              <a:highlight>
                <a:srgbClr val="FFFFFF"/>
              </a:highlight>
              <a:latin typeface="Source Sans Pro" panose="020B0503030403020204" pitchFamily="34" charset="0"/>
            </a:endParaRPr>
          </a:p>
          <a:p>
            <a:pPr marL="0" indent="0">
              <a:buNone/>
            </a:pPr>
            <a:r>
              <a:rPr lang="en-GB" b="0" i="1" dirty="0">
                <a:solidFill>
                  <a:srgbClr val="1F1F1F"/>
                </a:solidFill>
                <a:effectLst/>
                <a:highlight>
                  <a:srgbClr val="FFFFFF"/>
                </a:highlight>
                <a:latin typeface="Source Sans Pro" panose="020B0503030403020204" pitchFamily="34" charset="0"/>
              </a:rPr>
              <a:t>“the plaintiff must prove as a matter of causation that </a:t>
            </a:r>
            <a:r>
              <a:rPr lang="en-GB" b="1" i="1" dirty="0">
                <a:solidFill>
                  <a:srgbClr val="1F1F1F"/>
                </a:solidFill>
                <a:effectLst/>
                <a:highlight>
                  <a:srgbClr val="FFFFFF"/>
                </a:highlight>
                <a:latin typeface="Source Sans Pro" panose="020B0503030403020204" pitchFamily="34" charset="0"/>
              </a:rPr>
              <a:t>he has a real or substantial chance as opposed to a speculative one</a:t>
            </a:r>
            <a:r>
              <a:rPr lang="en-GB" b="0" i="1" dirty="0">
                <a:solidFill>
                  <a:srgbClr val="1F1F1F"/>
                </a:solidFill>
                <a:effectLst/>
                <a:highlight>
                  <a:srgbClr val="FFFFFF"/>
                </a:highlight>
                <a:latin typeface="Source Sans Pro" panose="020B0503030403020204" pitchFamily="34" charset="0"/>
              </a:rPr>
              <a:t>. If he succeeds in doing so, the evaluation of the chance is part of the assessment of the quantum of damage”, </a:t>
            </a:r>
            <a:endParaRPr lang="en-GB" i="1" dirty="0"/>
          </a:p>
        </p:txBody>
      </p:sp>
    </p:spTree>
    <p:extLst>
      <p:ext uri="{BB962C8B-B14F-4D97-AF65-F5344CB8AC3E}">
        <p14:creationId xmlns:p14="http://schemas.microsoft.com/office/powerpoint/2010/main" val="2545639379"/>
      </p:ext>
    </p:extLst>
  </p:cSld>
  <p:clrMapOvr>
    <a:overrideClrMapping bg1="lt1" tx1="dk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40421"/>
    </mc:Choice>
    <mc:Fallback xmlns="">
      <p:transition spd="slow" advTm="14042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B70E4C05-CBDD-4BF2-8DAB-F433B6A16BD3}"/>
              </a:ext>
            </a:extLst>
          </p:cNvPr>
          <p:cNvPicPr>
            <a:picLocks noChangeAspect="1"/>
          </p:cNvPicPr>
          <p:nvPr/>
        </p:nvPicPr>
        <p:blipFill>
          <a:blip r:embed="rId3"/>
          <a:stretch>
            <a:fillRect/>
          </a:stretch>
        </p:blipFill>
        <p:spPr>
          <a:xfrm>
            <a:off x="6691746" y="3856898"/>
            <a:ext cx="2380055" cy="1137666"/>
          </a:xfrm>
          <a:prstGeom prst="rect">
            <a:avLst/>
          </a:prstGeom>
        </p:spPr>
      </p:pic>
      <p:sp>
        <p:nvSpPr>
          <p:cNvPr id="6" name="Title 1">
            <a:extLst>
              <a:ext uri="{FF2B5EF4-FFF2-40B4-BE49-F238E27FC236}">
                <a16:creationId xmlns:a16="http://schemas.microsoft.com/office/drawing/2014/main" id="{D3737D9F-2FC3-49DF-BDA6-7A303590E4EB}"/>
              </a:ext>
            </a:extLst>
          </p:cNvPr>
          <p:cNvSpPr txBox="1">
            <a:spLocks/>
          </p:cNvSpPr>
          <p:nvPr/>
        </p:nvSpPr>
        <p:spPr>
          <a:xfrm>
            <a:off x="311700" y="445025"/>
            <a:ext cx="8520600" cy="572700"/>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ctr">
              <a:lnSpc>
                <a:spcPct val="107000"/>
              </a:lnSpc>
              <a:spcAft>
                <a:spcPts val="800"/>
              </a:spcAft>
            </a:pPr>
            <a:endParaRPr lang="en-GB" sz="2400" dirty="0">
              <a:effectLst/>
              <a:latin typeface="Open Sans" pitchFamily="2" charset="0"/>
              <a:ea typeface="Open Sans" pitchFamily="2" charset="0"/>
              <a:cs typeface="Open Sans" pitchFamily="2" charset="0"/>
            </a:endParaRPr>
          </a:p>
        </p:txBody>
      </p:sp>
      <p:sp>
        <p:nvSpPr>
          <p:cNvPr id="7" name="Text Placeholder 2">
            <a:extLst>
              <a:ext uri="{FF2B5EF4-FFF2-40B4-BE49-F238E27FC236}">
                <a16:creationId xmlns:a16="http://schemas.microsoft.com/office/drawing/2014/main" id="{9C2B5E2A-F0FF-4AA4-A1DC-47D8E25A2F25}"/>
              </a:ext>
            </a:extLst>
          </p:cNvPr>
          <p:cNvSpPr txBox="1">
            <a:spLocks/>
          </p:cNvSpPr>
          <p:nvPr/>
        </p:nvSpPr>
        <p:spPr>
          <a:xfrm>
            <a:off x="550014" y="1358730"/>
            <a:ext cx="8282285" cy="3416400"/>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114300" algn="l"/>
            <a:endParaRPr lang="en-US" dirty="0"/>
          </a:p>
          <a:p>
            <a:pPr marL="114300" algn="l"/>
            <a:endParaRPr lang="en-US" dirty="0"/>
          </a:p>
          <a:p>
            <a:pPr marL="114300" algn="l"/>
            <a:endParaRPr lang="en-US" dirty="0"/>
          </a:p>
          <a:p>
            <a:pPr marL="114300" algn="l"/>
            <a:endParaRPr lang="en-US" dirty="0"/>
          </a:p>
        </p:txBody>
      </p:sp>
      <p:sp>
        <p:nvSpPr>
          <p:cNvPr id="2" name="Title 1">
            <a:extLst>
              <a:ext uri="{FF2B5EF4-FFF2-40B4-BE49-F238E27FC236}">
                <a16:creationId xmlns:a16="http://schemas.microsoft.com/office/drawing/2014/main" id="{13F92989-54CE-0F58-CA0D-70B24E1CB6F6}"/>
              </a:ext>
            </a:extLst>
          </p:cNvPr>
          <p:cNvSpPr>
            <a:spLocks noGrp="1"/>
          </p:cNvSpPr>
          <p:nvPr>
            <p:ph type="title"/>
          </p:nvPr>
        </p:nvSpPr>
        <p:spPr/>
        <p:txBody>
          <a:bodyPr>
            <a:normAutofit fontScale="90000"/>
          </a:bodyPr>
          <a:lstStyle/>
          <a:p>
            <a:r>
              <a:rPr lang="en-GB" dirty="0"/>
              <a:t>Can you avoid the loss of a chance assessment?</a:t>
            </a:r>
          </a:p>
        </p:txBody>
      </p:sp>
      <p:sp>
        <p:nvSpPr>
          <p:cNvPr id="3" name="Content Placeholder 2">
            <a:extLst>
              <a:ext uri="{FF2B5EF4-FFF2-40B4-BE49-F238E27FC236}">
                <a16:creationId xmlns:a16="http://schemas.microsoft.com/office/drawing/2014/main" id="{6ACCDEF3-1F72-F8BB-E84F-EEF8E3D88273}"/>
              </a:ext>
            </a:extLst>
          </p:cNvPr>
          <p:cNvSpPr>
            <a:spLocks noGrp="1"/>
          </p:cNvSpPr>
          <p:nvPr>
            <p:ph idx="1"/>
          </p:nvPr>
        </p:nvSpPr>
        <p:spPr/>
        <p:txBody>
          <a:bodyPr/>
          <a:lstStyle/>
          <a:p>
            <a:pPr marL="0" indent="0">
              <a:buNone/>
            </a:pPr>
            <a:endParaRPr lang="en-GB" dirty="0"/>
          </a:p>
          <a:p>
            <a:pPr marL="0" indent="0">
              <a:buNone/>
            </a:pPr>
            <a:r>
              <a:rPr lang="en-GB" dirty="0"/>
              <a:t>In </a:t>
            </a:r>
            <a:r>
              <a:rPr lang="en-GB" i="1" u="sng" dirty="0"/>
              <a:t>Moda International v. Gateley LLP [2019] EWHC 1326</a:t>
            </a:r>
            <a:r>
              <a:rPr lang="en-GB" i="1" dirty="0"/>
              <a:t>, </a:t>
            </a:r>
            <a:endParaRPr lang="en-GB" dirty="0"/>
          </a:p>
          <a:p>
            <a:pPr marL="0" indent="0">
              <a:buNone/>
            </a:pPr>
            <a:r>
              <a:rPr lang="en-GB" dirty="0"/>
              <a:t>evidence from the third party as to what it would have done in the event that D had not acted negligently did not circumvent the obligation of the court to assess the percentage chanced of the third party acting differently on a loss of a chance basis. </a:t>
            </a:r>
          </a:p>
        </p:txBody>
      </p:sp>
    </p:spTree>
    <p:extLst>
      <p:ext uri="{BB962C8B-B14F-4D97-AF65-F5344CB8AC3E}">
        <p14:creationId xmlns:p14="http://schemas.microsoft.com/office/powerpoint/2010/main" val="950243447"/>
      </p:ext>
    </p:extLst>
  </p:cSld>
  <p:clrMapOvr>
    <a:masterClrMapping/>
  </p:clrMapOvr>
  <mc:AlternateContent xmlns:mc="http://schemas.openxmlformats.org/markup-compatibility/2006" xmlns:p14="http://schemas.microsoft.com/office/powerpoint/2010/main">
    <mc:Choice Requires="p14">
      <p:transition spd="slow" p14:dur="2000" advTm="140421"/>
    </mc:Choice>
    <mc:Fallback xmlns="">
      <p:transition spd="slow" advTm="140421"/>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E232E9DD75094182BD83B7F18DDF88" ma:contentTypeVersion="15" ma:contentTypeDescription="Create a new document." ma:contentTypeScope="" ma:versionID="0af75c8f70d8adf8a9c593ce604de78f">
  <xsd:schema xmlns:xsd="http://www.w3.org/2001/XMLSchema" xmlns:xs="http://www.w3.org/2001/XMLSchema" xmlns:p="http://schemas.microsoft.com/office/2006/metadata/properties" xmlns:ns2="3fb168fa-fc27-422e-8f8f-45341d353547" xmlns:ns3="34e02924-d4b4-43de-b578-3943917ebf15" targetNamespace="http://schemas.microsoft.com/office/2006/metadata/properties" ma:root="true" ma:fieldsID="3b98a09f3cd4f25fde934699d7f2956c" ns2:_="" ns3:_="">
    <xsd:import namespace="3fb168fa-fc27-422e-8f8f-45341d353547"/>
    <xsd:import namespace="34e02924-d4b4-43de-b578-3943917ebf15"/>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b168fa-fc27-422e-8f8f-45341d3535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5938bf28-da9d-4df6-a5d0-9480a0fa2907"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descriptio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4e02924-d4b4-43de-b578-3943917ebf1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29e90b5-8682-4bf9-9ead-5c939ba0ca37}" ma:internalName="TaxCatchAll" ma:showField="CatchAllData" ma:web="34e02924-d4b4-43de-b578-3943917ebf15">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fb168fa-fc27-422e-8f8f-45341d353547">
      <Terms xmlns="http://schemas.microsoft.com/office/infopath/2007/PartnerControls"/>
    </lcf76f155ced4ddcb4097134ff3c332f>
    <TaxCatchAll xmlns="34e02924-d4b4-43de-b578-3943917ebf15" xsi:nil="true"/>
  </documentManagement>
</p:properties>
</file>

<file path=customXml/itemProps1.xml><?xml version="1.0" encoding="utf-8"?>
<ds:datastoreItem xmlns:ds="http://schemas.openxmlformats.org/officeDocument/2006/customXml" ds:itemID="{591A05CD-2E7C-4946-9A3D-A0A32A1F7A3D}"/>
</file>

<file path=customXml/itemProps2.xml><?xml version="1.0" encoding="utf-8"?>
<ds:datastoreItem xmlns:ds="http://schemas.openxmlformats.org/officeDocument/2006/customXml" ds:itemID="{A06FF53E-29A4-4A34-BEEB-D18C35FDCFCD}"/>
</file>

<file path=customXml/itemProps3.xml><?xml version="1.0" encoding="utf-8"?>
<ds:datastoreItem xmlns:ds="http://schemas.openxmlformats.org/officeDocument/2006/customXml" ds:itemID="{74F4F42A-D588-40F5-AA37-97AAE1E2D74C}"/>
</file>

<file path=docProps/app.xml><?xml version="1.0" encoding="utf-8"?>
<Properties xmlns="http://schemas.openxmlformats.org/officeDocument/2006/extended-properties" xmlns:vt="http://schemas.openxmlformats.org/officeDocument/2006/docPropsVTypes">
  <Template>Office Theme</Template>
  <TotalTime>2730</TotalTime>
  <Words>2464</Words>
  <Application>Microsoft Office PowerPoint</Application>
  <PresentationFormat>On-screen Show (16:9)</PresentationFormat>
  <Paragraphs>101</Paragraphs>
  <Slides>22</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Calibri</vt:lpstr>
      <vt:lpstr>Arial</vt:lpstr>
      <vt:lpstr>Aptos</vt:lpstr>
      <vt:lpstr>Source Sans Pro</vt:lpstr>
      <vt:lpstr>Open Sans</vt:lpstr>
      <vt:lpstr>Calibri Light</vt:lpstr>
      <vt:lpstr>Office Theme</vt:lpstr>
      <vt:lpstr>A Pyrrhic Victory or Midas Touch?  </vt:lpstr>
      <vt:lpstr>Introduction</vt:lpstr>
      <vt:lpstr>The Legal Principles </vt:lpstr>
      <vt:lpstr>PowerPoint Presentation</vt:lpstr>
      <vt:lpstr>Post SAAMCO and Grant Thornton</vt:lpstr>
      <vt:lpstr>Or in the words of Lord Hodge and Lord Sales:   </vt:lpstr>
      <vt:lpstr> Allied Maples Group Ltd. v Simmons &amp; Simmons (a firm) [1995] 1WLR 1602 </vt:lpstr>
      <vt:lpstr>Allied Maples cont….</vt:lpstr>
      <vt:lpstr>Can you avoid the loss of a chance assessment?</vt:lpstr>
      <vt:lpstr>What is ‘real and substantial? </vt:lpstr>
      <vt:lpstr>Court’s approach to the assessment</vt:lpstr>
      <vt:lpstr>Court’s approach to the assessment cont…</vt:lpstr>
      <vt:lpstr>OR? </vt:lpstr>
      <vt:lpstr>Contractual or Tortious?</vt:lpstr>
      <vt:lpstr>Relevant Date for assessment? </vt:lpstr>
      <vt:lpstr>Lost Litigation cases: </vt:lpstr>
      <vt:lpstr>Commonly Deployed Defendant arguments: </vt:lpstr>
      <vt:lpstr>Subsequent Developments and new evidence:</vt:lpstr>
      <vt:lpstr>Mitigation – duty to embark on fresh litigation? </vt:lpstr>
      <vt:lpstr>A few recent cases: </vt:lpstr>
      <vt:lpstr>Parting comments: </vt:lpstr>
      <vt:lpstr>Thank you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Approachable, professional, specialists</dc:title>
  <dc:creator>Stephanie Evans</dc:creator>
  <cp:lastModifiedBy>Oliver Manley</cp:lastModifiedBy>
  <cp:revision>21</cp:revision>
  <cp:lastPrinted>2022-03-13T10:23:14Z</cp:lastPrinted>
  <dcterms:modified xsi:type="dcterms:W3CDTF">2025-10-12T18:24:30Z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0x01010027E232E9DD75094182BD83B7F18DDF88</vt:lpwstr>
  </property>
</Properties>
</file>