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56" r:id="rId5"/>
    <p:sldId id="259" r:id="rId6"/>
    <p:sldId id="260" r:id="rId7"/>
    <p:sldId id="262" r:id="rId8"/>
    <p:sldId id="263" r:id="rId9"/>
    <p:sldId id="268" r:id="rId10"/>
    <p:sldId id="264" r:id="rId11"/>
    <p:sldId id="274" r:id="rId12"/>
    <p:sldId id="265" r:id="rId13"/>
    <p:sldId id="266" r:id="rId14"/>
    <p:sldId id="267" r:id="rId15"/>
    <p:sldId id="269" r:id="rId16"/>
    <p:sldId id="270" r:id="rId17"/>
    <p:sldId id="271" r:id="rId18"/>
    <p:sldId id="272" r:id="rId19"/>
    <p:sldId id="273" r:id="rId20"/>
    <p:sldId id="275" r:id="rId21"/>
    <p:sldId id="276" r:id="rId22"/>
    <p:sldId id="277" r:id="rId23"/>
    <p:sldId id="278" r:id="rId24"/>
    <p:sldId id="26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89ACF-B96A-4240-88E8-AD44E52B150A}" v="17" dt="2025-10-13T20:56:54.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4" autoAdjust="0"/>
    <p:restoredTop sz="94741"/>
  </p:normalViewPr>
  <p:slideViewPr>
    <p:cSldViewPr snapToGrid="0">
      <p:cViewPr varScale="1">
        <p:scale>
          <a:sx n="79" d="100"/>
          <a:sy n="79" d="100"/>
        </p:scale>
        <p:origin x="5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43A41-BC7B-4D0A-A723-B52A582CAC6E}" type="datetimeFigureOut">
              <a:rPr lang="en-GB" smtClean="0"/>
              <a:t>14/10/2025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1204C-D869-44D5-9745-5D44540DAFDE}" type="slidenum">
              <a:rPr lang="en-GB" smtClean="0"/>
              <a:t>‹#›</a:t>
            </a:fld>
            <a:endParaRPr lang="en-GB" dirty="0"/>
          </a:p>
        </p:txBody>
      </p:sp>
    </p:spTree>
    <p:extLst>
      <p:ext uri="{BB962C8B-B14F-4D97-AF65-F5344CB8AC3E}">
        <p14:creationId xmlns:p14="http://schemas.microsoft.com/office/powerpoint/2010/main" val="183198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1204C-D869-44D5-9745-5D44540DAFDE}" type="slidenum">
              <a:rPr lang="en-GB" smtClean="0"/>
              <a:t>11</a:t>
            </a:fld>
            <a:endParaRPr lang="en-GB" dirty="0"/>
          </a:p>
        </p:txBody>
      </p:sp>
    </p:spTree>
    <p:extLst>
      <p:ext uri="{BB962C8B-B14F-4D97-AF65-F5344CB8AC3E}">
        <p14:creationId xmlns:p14="http://schemas.microsoft.com/office/powerpoint/2010/main" val="3887172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screen shot of a computer&#10;&#10;Description automatically generated">
            <a:extLst>
              <a:ext uri="{FF2B5EF4-FFF2-40B4-BE49-F238E27FC236}">
                <a16:creationId xmlns:a16="http://schemas.microsoft.com/office/drawing/2014/main" id="{27F23128-3DE4-DE72-BE0F-12A015D5203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40874" y="1767686"/>
            <a:ext cx="6482763" cy="2387600"/>
          </a:xfrm>
        </p:spPr>
        <p:txBody>
          <a:bodyPr anchor="ctr"/>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40874" y="4155287"/>
            <a:ext cx="6482763" cy="485868"/>
          </a:xfrm>
        </p:spPr>
        <p:txBody>
          <a:bodyP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a:off x="2010655" y="4652418"/>
            <a:ext cx="2743200" cy="365125"/>
          </a:xfrm>
          <a:prstGeom prst="rect">
            <a:avLst/>
          </a:prstGeom>
        </p:spPr>
        <p:txBody>
          <a:bodyPr/>
          <a:lstStyle>
            <a:lvl1pPr algn="ctr">
              <a:defRPr>
                <a:latin typeface="Open Sans" panose="020B0606030504020204" pitchFamily="34" charset="0"/>
                <a:ea typeface="Open Sans" panose="020B0606030504020204" pitchFamily="34" charset="0"/>
                <a:cs typeface="Open Sans" panose="020B0606030504020204" pitchFamily="34" charset="0"/>
              </a:defRPr>
            </a:lvl1pPr>
          </a:lstStyle>
          <a:p>
            <a:fld id="{A7ED5054-075D-48AB-B353-D061F60C3E42}" type="datetimeFigureOut">
              <a:rPr lang="en-GB" smtClean="0"/>
              <a:pPr/>
              <a:t>14/10/2025</a:t>
            </a:fld>
            <a:endParaRPr lang="en-GB" dirty="0"/>
          </a:p>
        </p:txBody>
      </p:sp>
    </p:spTree>
    <p:extLst>
      <p:ext uri="{BB962C8B-B14F-4D97-AF65-F5344CB8AC3E}">
        <p14:creationId xmlns:p14="http://schemas.microsoft.com/office/powerpoint/2010/main" val="988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73BFB3D1-B0D6-38CA-D43D-BA356D5178C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7567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D903944D-4E87-D6C7-8EA3-51189A6B37C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89354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screen shot of a computer&#10;&#10;Description automatically generated">
            <a:extLst>
              <a:ext uri="{FF2B5EF4-FFF2-40B4-BE49-F238E27FC236}">
                <a16:creationId xmlns:a16="http://schemas.microsoft.com/office/drawing/2014/main" id="{8E5FED35-FACF-F661-2BD1-9216D2D2CA8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676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EB5B6CC2-9F9C-6DBC-5EF7-FA1A2D1A1CD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3753" y="1540690"/>
            <a:ext cx="5031068" cy="2852737"/>
          </a:xfrm>
        </p:spPr>
        <p:txBody>
          <a:bodyPr anchor="ctr"/>
          <a:lstStyle>
            <a:lvl1pPr algn="ct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493753" y="4393428"/>
            <a:ext cx="5031068" cy="793296"/>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1637687" y="5186724"/>
            <a:ext cx="2743200" cy="365125"/>
          </a:xfrm>
          <a:prstGeom prst="rect">
            <a:avLst/>
          </a:prstGeom>
        </p:spPr>
        <p:txBody>
          <a:bodyPr/>
          <a:lstStyle>
            <a:lvl1pPr algn="ctr">
              <a:defRPr/>
            </a:lvl1pPr>
          </a:lstStyle>
          <a:p>
            <a:fld id="{A7ED5054-075D-48AB-B353-D061F60C3E42}" type="datetimeFigureOut">
              <a:rPr lang="en-GB" smtClean="0"/>
              <a:pPr/>
              <a:t>14/10/2025</a:t>
            </a:fld>
            <a:endParaRPr lang="en-GB" dirty="0"/>
          </a:p>
        </p:txBody>
      </p:sp>
    </p:spTree>
    <p:extLst>
      <p:ext uri="{BB962C8B-B14F-4D97-AF65-F5344CB8AC3E}">
        <p14:creationId xmlns:p14="http://schemas.microsoft.com/office/powerpoint/2010/main" val="81745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5FA62C25-2418-83BA-BC05-0CD23C07BCC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513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screen shot of a computer&#10;&#10;Description automatically generated">
            <a:extLst>
              <a:ext uri="{FF2B5EF4-FFF2-40B4-BE49-F238E27FC236}">
                <a16:creationId xmlns:a16="http://schemas.microsoft.com/office/drawing/2014/main" id="{D86CE7B9-F5BA-9DA7-C80D-E32B2DEE665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9809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581BB5B7-0015-5811-A64A-27F499B1A36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98762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AC6FCE69-42FE-A582-BF2D-9D983CE3A20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Qr code with text on it&#10;&#10;AI-generated content may be incorrect.">
            <a:extLst>
              <a:ext uri="{FF2B5EF4-FFF2-40B4-BE49-F238E27FC236}">
                <a16:creationId xmlns:a16="http://schemas.microsoft.com/office/drawing/2014/main" id="{5F797405-E604-2729-6DC8-B276378FE4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310" y="4651304"/>
            <a:ext cx="3373514" cy="2073974"/>
          </a:xfrm>
          <a:prstGeom prst="rect">
            <a:avLst/>
          </a:prstGeom>
        </p:spPr>
      </p:pic>
    </p:spTree>
    <p:extLst>
      <p:ext uri="{BB962C8B-B14F-4D97-AF65-F5344CB8AC3E}">
        <p14:creationId xmlns:p14="http://schemas.microsoft.com/office/powerpoint/2010/main" val="27927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622DECEC-9D77-5622-57CF-2D5525F884B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6742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40DA38C1-1002-A3EA-D9F9-218763F8B93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21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screen shot of a computer&#10;&#10;Description automatically generated">
            <a:extLst>
              <a:ext uri="{FF2B5EF4-FFF2-40B4-BE49-F238E27FC236}">
                <a16:creationId xmlns:a16="http://schemas.microsoft.com/office/drawing/2014/main" id="{7BD5D694-DDFE-BFB6-79F8-0F4FA724CA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76746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CE71-6800-2DE8-1F72-E2F6D253FF1F}"/>
              </a:ext>
            </a:extLst>
          </p:cNvPr>
          <p:cNvSpPr>
            <a:spLocks noGrp="1"/>
          </p:cNvSpPr>
          <p:nvPr>
            <p:ph type="ctrTitle"/>
          </p:nvPr>
        </p:nvSpPr>
        <p:spPr>
          <a:xfrm>
            <a:off x="140873" y="315113"/>
            <a:ext cx="8947709" cy="2387600"/>
          </a:xfrm>
        </p:spPr>
        <p:txBody>
          <a:bodyPr>
            <a:normAutofit/>
          </a:bodyPr>
          <a:lstStyle/>
          <a:p>
            <a:pPr algn="l"/>
            <a:r>
              <a:rPr lang="en-GB" sz="4000" b="1" dirty="0"/>
              <a:t>SPA WARRANTY CLAIMS: NOTIFICATION CLAUSES AND CONTRACTUAL TIME LIMITS</a:t>
            </a:r>
          </a:p>
        </p:txBody>
      </p:sp>
      <p:sp>
        <p:nvSpPr>
          <p:cNvPr id="3" name="Subtitle 2">
            <a:extLst>
              <a:ext uri="{FF2B5EF4-FFF2-40B4-BE49-F238E27FC236}">
                <a16:creationId xmlns:a16="http://schemas.microsoft.com/office/drawing/2014/main" id="{ACD94A62-A5C7-C88E-1186-9EAB905A3AD3}"/>
              </a:ext>
            </a:extLst>
          </p:cNvPr>
          <p:cNvSpPr>
            <a:spLocks noGrp="1"/>
          </p:cNvSpPr>
          <p:nvPr>
            <p:ph type="subTitle" idx="1"/>
          </p:nvPr>
        </p:nvSpPr>
        <p:spPr>
          <a:xfrm>
            <a:off x="140874" y="4155287"/>
            <a:ext cx="7553705" cy="485868"/>
          </a:xfrm>
        </p:spPr>
        <p:txBody>
          <a:bodyPr>
            <a:noAutofit/>
          </a:bodyPr>
          <a:lstStyle/>
          <a:p>
            <a:r>
              <a:rPr lang="en-GB" sz="3600" dirty="0"/>
              <a:t>Richard Ascroft and Saisha Bacon</a:t>
            </a:r>
          </a:p>
        </p:txBody>
      </p:sp>
    </p:spTree>
    <p:extLst>
      <p:ext uri="{BB962C8B-B14F-4D97-AF65-F5344CB8AC3E}">
        <p14:creationId xmlns:p14="http://schemas.microsoft.com/office/powerpoint/2010/main" val="16330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AB9A4-F64C-7F3F-1D61-C0A03B3EAB78}"/>
              </a:ext>
            </a:extLst>
          </p:cNvPr>
          <p:cNvSpPr>
            <a:spLocks noGrp="1"/>
          </p:cNvSpPr>
          <p:nvPr>
            <p:ph type="title"/>
          </p:nvPr>
        </p:nvSpPr>
        <p:spPr/>
        <p:txBody>
          <a:bodyPr/>
          <a:lstStyle/>
          <a:p>
            <a:r>
              <a:rPr lang="en-US" b="1" dirty="0"/>
              <a:t>Requirement for notice to specify claim “in reasonable detail” cont’</a:t>
            </a:r>
          </a:p>
        </p:txBody>
      </p:sp>
      <p:sp>
        <p:nvSpPr>
          <p:cNvPr id="3" name="Content Placeholder 2">
            <a:extLst>
              <a:ext uri="{FF2B5EF4-FFF2-40B4-BE49-F238E27FC236}">
                <a16:creationId xmlns:a16="http://schemas.microsoft.com/office/drawing/2014/main" id="{D23C0BF6-28E4-E702-1A2E-20043B092060}"/>
              </a:ext>
            </a:extLst>
          </p:cNvPr>
          <p:cNvSpPr>
            <a:spLocks noGrp="1"/>
          </p:cNvSpPr>
          <p:nvPr>
            <p:ph idx="1"/>
          </p:nvPr>
        </p:nvSpPr>
        <p:spPr/>
        <p:txBody>
          <a:bodyPr/>
          <a:lstStyle/>
          <a:p>
            <a:pPr marL="0" indent="0">
              <a:buNone/>
            </a:pPr>
            <a:endParaRPr lang="en-US" dirty="0"/>
          </a:p>
          <a:p>
            <a:pPr marL="0" indent="0" algn="just">
              <a:buNone/>
            </a:pPr>
            <a:r>
              <a:rPr lang="en-US" sz="3200" dirty="0"/>
              <a:t>What is reasonable depends on all the circumstances, including what is already known to the recipient: </a:t>
            </a:r>
            <a:r>
              <a:rPr lang="en-US" sz="3200" i="1" dirty="0"/>
              <a:t>Dodika</a:t>
            </a:r>
            <a:r>
              <a:rPr lang="en-US" sz="3200" dirty="0"/>
              <a:t> at [35] per Nugee LJ</a:t>
            </a:r>
          </a:p>
          <a:p>
            <a:pPr marL="0" indent="0" algn="just">
              <a:buNone/>
            </a:pPr>
            <a:endParaRPr lang="en-US" sz="3200" dirty="0"/>
          </a:p>
          <a:p>
            <a:pPr marL="0" indent="0" algn="just">
              <a:buNone/>
            </a:pPr>
            <a:r>
              <a:rPr lang="en-US" sz="3200" dirty="0"/>
              <a:t>The level of detail will be informed by the purpose of the notice: </a:t>
            </a:r>
            <a:r>
              <a:rPr lang="en-US" sz="3200" i="1" dirty="0"/>
              <a:t>Dodika</a:t>
            </a:r>
            <a:r>
              <a:rPr lang="en-US" sz="3200" dirty="0"/>
              <a:t> at [46] per Popplewell LJ</a:t>
            </a:r>
          </a:p>
        </p:txBody>
      </p:sp>
    </p:spTree>
    <p:extLst>
      <p:ext uri="{BB962C8B-B14F-4D97-AF65-F5344CB8AC3E}">
        <p14:creationId xmlns:p14="http://schemas.microsoft.com/office/powerpoint/2010/main" val="348102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3898-48D0-55BC-21A4-2EC271E890D5}"/>
              </a:ext>
            </a:extLst>
          </p:cNvPr>
          <p:cNvSpPr>
            <a:spLocks noGrp="1"/>
          </p:cNvSpPr>
          <p:nvPr>
            <p:ph type="title"/>
          </p:nvPr>
        </p:nvSpPr>
        <p:spPr/>
        <p:txBody>
          <a:bodyPr/>
          <a:lstStyle/>
          <a:p>
            <a:pPr algn="just"/>
            <a:r>
              <a:rPr lang="en-US" b="1" dirty="0"/>
              <a:t>Is it necessary to identify the specific warranties said to have been breached?</a:t>
            </a:r>
          </a:p>
        </p:txBody>
      </p:sp>
      <p:sp>
        <p:nvSpPr>
          <p:cNvPr id="3" name="Content Placeholder 2">
            <a:extLst>
              <a:ext uri="{FF2B5EF4-FFF2-40B4-BE49-F238E27FC236}">
                <a16:creationId xmlns:a16="http://schemas.microsoft.com/office/drawing/2014/main" id="{49D52374-CD4A-805D-EC73-3DF7EB463C69}"/>
              </a:ext>
            </a:extLst>
          </p:cNvPr>
          <p:cNvSpPr>
            <a:spLocks noGrp="1"/>
          </p:cNvSpPr>
          <p:nvPr>
            <p:ph idx="1"/>
          </p:nvPr>
        </p:nvSpPr>
        <p:spPr>
          <a:xfrm>
            <a:off x="838200" y="1690688"/>
            <a:ext cx="10515600" cy="4486275"/>
          </a:xfrm>
        </p:spPr>
        <p:txBody>
          <a:bodyPr>
            <a:normAutofit/>
          </a:bodyPr>
          <a:lstStyle/>
          <a:p>
            <a:pPr marL="0" indent="0" algn="just">
              <a:buNone/>
            </a:pPr>
            <a:r>
              <a:rPr lang="en-US" sz="2400" dirty="0"/>
              <a:t>A failure to identify the warranties alleged to have been breached was fatal in </a:t>
            </a:r>
            <a:r>
              <a:rPr lang="en-US" sz="2400" i="1" dirty="0"/>
              <a:t>Teoco UK Ltd v Aircom Jersey 4 Ltd  </a:t>
            </a:r>
            <a:r>
              <a:rPr lang="en-US" sz="2400" dirty="0"/>
              <a:t>(where the notice was required to set out ”reasonable details of the claim (</a:t>
            </a:r>
            <a:r>
              <a:rPr lang="en-US" sz="2400" i="1" dirty="0"/>
              <a:t>including the grounds upon which it is based </a:t>
            </a:r>
            <a:r>
              <a:rPr lang="en-US" sz="2400" dirty="0"/>
              <a:t>. . . “)</a:t>
            </a:r>
          </a:p>
          <a:p>
            <a:pPr marL="0" indent="0" algn="just">
              <a:buNone/>
            </a:pPr>
            <a:endParaRPr lang="en-US" sz="2400" i="1" dirty="0"/>
          </a:p>
          <a:p>
            <a:pPr marL="0" indent="0" algn="just">
              <a:buNone/>
            </a:pPr>
            <a:r>
              <a:rPr lang="en-US" sz="2400" i="1" dirty="0"/>
              <a:t>But compare:</a:t>
            </a:r>
          </a:p>
          <a:p>
            <a:pPr marL="0" indent="0" algn="just">
              <a:buNone/>
            </a:pPr>
            <a:endParaRPr lang="en-US" sz="2400" i="1" dirty="0"/>
          </a:p>
          <a:p>
            <a:pPr marL="0" indent="0" algn="just">
              <a:buNone/>
            </a:pPr>
            <a:r>
              <a:rPr lang="en-US" sz="2400" i="1" dirty="0"/>
              <a:t>Drax Smart Generation Holdco Ltd v Scottish Power Retail Holdings </a:t>
            </a:r>
            <a:r>
              <a:rPr lang="en-US" sz="2400" dirty="0"/>
              <a:t>[2024] EWCA Civ 477; [2024] 2 All ER (Comm) 1062 at [54] per Males LJ (Buyer required to notify Seller “of the claim, stating in reasonable detail the nature of the claim and the amount claimed”)</a:t>
            </a:r>
          </a:p>
          <a:p>
            <a:pPr marL="0" indent="0" algn="just">
              <a:buNone/>
            </a:pPr>
            <a:endParaRPr lang="en-US" sz="2000" i="1" dirty="0"/>
          </a:p>
          <a:p>
            <a:pPr marL="0" indent="0" algn="just">
              <a:buNone/>
            </a:pPr>
            <a:endParaRPr lang="en-US" i="1" dirty="0"/>
          </a:p>
        </p:txBody>
      </p:sp>
    </p:spTree>
    <p:extLst>
      <p:ext uri="{BB962C8B-B14F-4D97-AF65-F5344CB8AC3E}">
        <p14:creationId xmlns:p14="http://schemas.microsoft.com/office/powerpoint/2010/main" val="262132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81292-0BB3-451A-5A1C-EED72B9BAF54}"/>
              </a:ext>
            </a:extLst>
          </p:cNvPr>
          <p:cNvSpPr>
            <a:spLocks noGrp="1"/>
          </p:cNvSpPr>
          <p:nvPr>
            <p:ph type="title"/>
          </p:nvPr>
        </p:nvSpPr>
        <p:spPr/>
        <p:txBody>
          <a:bodyPr/>
          <a:lstStyle/>
          <a:p>
            <a:r>
              <a:rPr lang="en-US" b="1" dirty="0"/>
              <a:t>Necessity to refer to specific warranties breached</a:t>
            </a:r>
          </a:p>
        </p:txBody>
      </p:sp>
      <p:sp>
        <p:nvSpPr>
          <p:cNvPr id="3" name="Content Placeholder 2">
            <a:extLst>
              <a:ext uri="{FF2B5EF4-FFF2-40B4-BE49-F238E27FC236}">
                <a16:creationId xmlns:a16="http://schemas.microsoft.com/office/drawing/2014/main" id="{AEEB7025-F067-286E-E0C5-88C80AC44085}"/>
              </a:ext>
            </a:extLst>
          </p:cNvPr>
          <p:cNvSpPr>
            <a:spLocks noGrp="1"/>
          </p:cNvSpPr>
          <p:nvPr>
            <p:ph idx="1"/>
          </p:nvPr>
        </p:nvSpPr>
        <p:spPr/>
        <p:txBody>
          <a:bodyPr/>
          <a:lstStyle/>
          <a:p>
            <a:pPr marL="0" indent="0" algn="just">
              <a:buNone/>
            </a:pPr>
            <a:r>
              <a:rPr lang="en-US" i="1" dirty="0"/>
              <a:t>Learning Curve (NE) Group Ltd v Lewis </a:t>
            </a:r>
            <a:r>
              <a:rPr lang="en-US" dirty="0"/>
              <a:t>[2025] EWHC 1889 (Comm) at [229]-[244] per HHJ Russen KC </a:t>
            </a:r>
          </a:p>
          <a:p>
            <a:pPr marL="0" indent="0" algn="just">
              <a:buNone/>
            </a:pPr>
            <a:r>
              <a:rPr lang="en-US" dirty="0"/>
              <a:t>(Notice of warranty claim to “</a:t>
            </a:r>
            <a:r>
              <a:rPr lang="en-US" i="1" dirty="0"/>
              <a:t>give details (in such detail as is reasonably available to the purchaser at the time) of the nature of the claim, the facts and circumstances giving rise to it, and the Purchaser’s bona fide estimate of alleged loss”</a:t>
            </a:r>
            <a:r>
              <a:rPr lang="en-US" dirty="0"/>
              <a:t>)</a:t>
            </a:r>
          </a:p>
          <a:p>
            <a:pPr marL="0" indent="0">
              <a:buNone/>
            </a:pPr>
            <a:endParaRPr lang="en-US" dirty="0"/>
          </a:p>
        </p:txBody>
      </p:sp>
    </p:spTree>
    <p:extLst>
      <p:ext uri="{BB962C8B-B14F-4D97-AF65-F5344CB8AC3E}">
        <p14:creationId xmlns:p14="http://schemas.microsoft.com/office/powerpoint/2010/main" val="210819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B984-2B29-58CE-E946-82EA55B1A280}"/>
              </a:ext>
            </a:extLst>
          </p:cNvPr>
          <p:cNvSpPr>
            <a:spLocks noGrp="1"/>
          </p:cNvSpPr>
          <p:nvPr>
            <p:ph type="title"/>
          </p:nvPr>
        </p:nvSpPr>
        <p:spPr>
          <a:xfrm>
            <a:off x="0" y="360221"/>
            <a:ext cx="12004964" cy="1898506"/>
          </a:xfrm>
        </p:spPr>
        <p:txBody>
          <a:bodyPr>
            <a:normAutofit/>
          </a:bodyPr>
          <a:lstStyle/>
          <a:p>
            <a:r>
              <a:rPr lang="en-US" b="1" dirty="0"/>
              <a:t>“As soon as possible and in any event on or before the seventh anniversary of the date of the SPA”</a:t>
            </a:r>
          </a:p>
        </p:txBody>
      </p:sp>
      <p:sp>
        <p:nvSpPr>
          <p:cNvPr id="3" name="Content Placeholder 2">
            <a:extLst>
              <a:ext uri="{FF2B5EF4-FFF2-40B4-BE49-F238E27FC236}">
                <a16:creationId xmlns:a16="http://schemas.microsoft.com/office/drawing/2014/main" id="{CC07A8CB-422F-CF61-63E1-140DAA0C6232}"/>
              </a:ext>
            </a:extLst>
          </p:cNvPr>
          <p:cNvSpPr>
            <a:spLocks noGrp="1"/>
          </p:cNvSpPr>
          <p:nvPr>
            <p:ph idx="1"/>
          </p:nvPr>
        </p:nvSpPr>
        <p:spPr>
          <a:xfrm>
            <a:off x="187036" y="1825625"/>
            <a:ext cx="11166764" cy="4351338"/>
          </a:xfrm>
        </p:spPr>
        <p:txBody>
          <a:bodyPr>
            <a:normAutofit/>
          </a:bodyPr>
          <a:lstStyle/>
          <a:p>
            <a:pPr marL="0" indent="0">
              <a:buNone/>
            </a:pPr>
            <a:endParaRPr lang="en-US" sz="3200" dirty="0"/>
          </a:p>
          <a:p>
            <a:pPr marL="0" indent="0" algn="just">
              <a:buNone/>
            </a:pPr>
            <a:r>
              <a:rPr lang="en-US" dirty="0"/>
              <a:t>In</a:t>
            </a:r>
            <a:r>
              <a:rPr lang="en-US" i="1" dirty="0"/>
              <a:t> Towergate Financial (Group) Ltd v Hopkinson </a:t>
            </a:r>
            <a:r>
              <a:rPr lang="en-US" dirty="0"/>
              <a:t>[2020] EWHC 984 (Comm); [2020] 2 BCLC 649 this term was held to give rise to a dual condition and was not satisfied where the relevant notice was served very shortly before the 7</a:t>
            </a:r>
            <a:r>
              <a:rPr lang="en-US" baseline="30000" dirty="0"/>
              <a:t>th</a:t>
            </a:r>
            <a:r>
              <a:rPr lang="en-US" dirty="0"/>
              <a:t> anniversary because it was not also given as soon as possible.</a:t>
            </a:r>
          </a:p>
          <a:p>
            <a:pPr marL="0" indent="0" algn="just">
              <a:buNone/>
            </a:pPr>
            <a:endParaRPr lang="en-US" sz="3200" i="1" dirty="0"/>
          </a:p>
          <a:p>
            <a:pPr marL="0" indent="0" algn="just">
              <a:buNone/>
            </a:pPr>
            <a:r>
              <a:rPr lang="en-US" dirty="0"/>
              <a:t>Where the long stop period is much shorter, the position may be otherwise: </a:t>
            </a:r>
            <a:r>
              <a:rPr lang="en-US" i="1" dirty="0"/>
              <a:t>AIG v Farraday </a:t>
            </a:r>
            <a:r>
              <a:rPr lang="en-US" dirty="0"/>
              <a:t>[2007] 1 All ER (Comm) 527</a:t>
            </a:r>
          </a:p>
        </p:txBody>
      </p:sp>
    </p:spTree>
    <p:extLst>
      <p:ext uri="{BB962C8B-B14F-4D97-AF65-F5344CB8AC3E}">
        <p14:creationId xmlns:p14="http://schemas.microsoft.com/office/powerpoint/2010/main" val="76582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D40D-0BE1-0903-C8F0-92BEE45F3D52}"/>
              </a:ext>
            </a:extLst>
          </p:cNvPr>
          <p:cNvSpPr>
            <a:spLocks noGrp="1"/>
          </p:cNvSpPr>
          <p:nvPr>
            <p:ph type="title"/>
          </p:nvPr>
        </p:nvSpPr>
        <p:spPr/>
        <p:txBody>
          <a:bodyPr/>
          <a:lstStyle/>
          <a:p>
            <a:r>
              <a:rPr lang="en-US" b="1" dirty="0"/>
              <a:t>Requirement to quantify loss in notice</a:t>
            </a:r>
          </a:p>
        </p:txBody>
      </p:sp>
      <p:sp>
        <p:nvSpPr>
          <p:cNvPr id="3" name="Content Placeholder 2">
            <a:extLst>
              <a:ext uri="{FF2B5EF4-FFF2-40B4-BE49-F238E27FC236}">
                <a16:creationId xmlns:a16="http://schemas.microsoft.com/office/drawing/2014/main" id="{E7F3F98D-969D-5161-1AFA-BD30F6E93A4B}"/>
              </a:ext>
            </a:extLst>
          </p:cNvPr>
          <p:cNvSpPr>
            <a:spLocks noGrp="1"/>
          </p:cNvSpPr>
          <p:nvPr>
            <p:ph idx="1"/>
          </p:nvPr>
        </p:nvSpPr>
        <p:spPr>
          <a:xfrm>
            <a:off x="838200" y="1579418"/>
            <a:ext cx="10515600" cy="4666818"/>
          </a:xfrm>
        </p:spPr>
        <p:txBody>
          <a:bodyPr>
            <a:normAutofit/>
          </a:bodyPr>
          <a:lstStyle/>
          <a:p>
            <a:pPr marL="0" indent="0">
              <a:buNone/>
            </a:pPr>
            <a:r>
              <a:rPr lang="en-US" sz="2400" dirty="0"/>
              <a:t>Various contractual formulations:</a:t>
            </a:r>
          </a:p>
          <a:p>
            <a:pPr marL="0" indent="0">
              <a:buNone/>
            </a:pPr>
            <a:endParaRPr lang="en-US" sz="2400" dirty="0"/>
          </a:p>
          <a:p>
            <a:pPr marL="0" indent="0">
              <a:buNone/>
            </a:pPr>
            <a:r>
              <a:rPr lang="en-US" sz="2400" i="1" dirty="0"/>
              <a:t>“[State] in reasonable detail the nature of the claim and the amount claimed (detailing the Buyer’s calculation of the Loss  thereby alleged to have been suffered)</a:t>
            </a:r>
            <a:r>
              <a:rPr lang="en-US" sz="2400" dirty="0"/>
              <a:t>”</a:t>
            </a:r>
          </a:p>
          <a:p>
            <a:pPr marL="0" indent="0">
              <a:buNone/>
            </a:pPr>
            <a:r>
              <a:rPr lang="en-US" sz="2400" i="1" dirty="0"/>
              <a:t>Drax Smart Generation</a:t>
            </a:r>
          </a:p>
          <a:p>
            <a:pPr marL="0" indent="0">
              <a:buNone/>
            </a:pPr>
            <a:endParaRPr lang="en-US" i="1" dirty="0"/>
          </a:p>
          <a:p>
            <a:pPr marL="0" indent="0">
              <a:buNone/>
            </a:pPr>
            <a:r>
              <a:rPr lang="en-US" sz="2400" i="1" dirty="0"/>
              <a:t>“[S]tating in reasonable detail the matter which gives to such Claim and (so far as reasonably practical) the amount claimed in respect thereof”</a:t>
            </a:r>
          </a:p>
          <a:p>
            <a:pPr marL="0" indent="0">
              <a:buNone/>
            </a:pPr>
            <a:r>
              <a:rPr lang="en-US" sz="2400" i="1" dirty="0"/>
              <a:t>Dodika Ltd v United Luck Group Holdings Ltd</a:t>
            </a:r>
          </a:p>
          <a:p>
            <a:pPr marL="0" indent="0">
              <a:buNone/>
            </a:pPr>
            <a:endParaRPr lang="en-US" sz="2400" i="1" dirty="0"/>
          </a:p>
          <a:p>
            <a:pPr marL="0" indent="0">
              <a:buNone/>
            </a:pPr>
            <a:endParaRPr lang="en-US" sz="2400" i="1" dirty="0"/>
          </a:p>
          <a:p>
            <a:pPr marL="0" indent="0">
              <a:buNone/>
            </a:pPr>
            <a:endParaRPr lang="en-US" dirty="0"/>
          </a:p>
        </p:txBody>
      </p:sp>
    </p:spTree>
    <p:extLst>
      <p:ext uri="{BB962C8B-B14F-4D97-AF65-F5344CB8AC3E}">
        <p14:creationId xmlns:p14="http://schemas.microsoft.com/office/powerpoint/2010/main" val="243151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29E9-574A-8D33-41C1-C573E866F8AB}"/>
              </a:ext>
            </a:extLst>
          </p:cNvPr>
          <p:cNvSpPr>
            <a:spLocks noGrp="1"/>
          </p:cNvSpPr>
          <p:nvPr>
            <p:ph type="title"/>
          </p:nvPr>
        </p:nvSpPr>
        <p:spPr/>
        <p:txBody>
          <a:bodyPr/>
          <a:lstStyle/>
          <a:p>
            <a:r>
              <a:rPr lang="en-US" b="1" dirty="0"/>
              <a:t>Requirement to quantify loss cont’</a:t>
            </a:r>
          </a:p>
        </p:txBody>
      </p:sp>
      <p:sp>
        <p:nvSpPr>
          <p:cNvPr id="3" name="Content Placeholder 2">
            <a:extLst>
              <a:ext uri="{FF2B5EF4-FFF2-40B4-BE49-F238E27FC236}">
                <a16:creationId xmlns:a16="http://schemas.microsoft.com/office/drawing/2014/main" id="{E49D15BC-FDE2-BD81-89D3-FEC55259F069}"/>
              </a:ext>
            </a:extLst>
          </p:cNvPr>
          <p:cNvSpPr>
            <a:spLocks noGrp="1"/>
          </p:cNvSpPr>
          <p:nvPr>
            <p:ph idx="1"/>
          </p:nvPr>
        </p:nvSpPr>
        <p:spPr/>
        <p:txBody>
          <a:bodyPr>
            <a:normAutofit fontScale="92500" lnSpcReduction="10000"/>
          </a:bodyPr>
          <a:lstStyle/>
          <a:p>
            <a:pPr marL="0" indent="0">
              <a:buNone/>
            </a:pPr>
            <a:r>
              <a:rPr lang="en-US" i="1" dirty="0"/>
              <a:t>“. . . and the purchaser’s good faith estimate of the amount of the claim (detailing the purchaser’s calculation of the loss, liability or damage said to have been suffered or incurred)”</a:t>
            </a:r>
          </a:p>
          <a:p>
            <a:pPr marL="0" indent="0">
              <a:buNone/>
            </a:pPr>
            <a:r>
              <a:rPr lang="en-US" i="1" dirty="0"/>
              <a:t>Teoco UK Ltd v Aircom Jersey 4 Ltd</a:t>
            </a:r>
          </a:p>
          <a:p>
            <a:pPr marL="0" indent="0">
              <a:buNone/>
            </a:pPr>
            <a:endParaRPr lang="en-US" dirty="0"/>
          </a:p>
          <a:p>
            <a:pPr marL="0" indent="0">
              <a:buNone/>
            </a:pPr>
            <a:r>
              <a:rPr lang="en-US" dirty="0"/>
              <a:t>“</a:t>
            </a:r>
            <a:r>
              <a:rPr lang="en-US" i="1" dirty="0"/>
              <a:t>and an estimate in good faith of the total amount of such Claim</a:t>
            </a:r>
            <a:r>
              <a:rPr lang="en-US" dirty="0"/>
              <a:t>”</a:t>
            </a:r>
            <a:endParaRPr lang="en-US" i="1" dirty="0"/>
          </a:p>
          <a:p>
            <a:pPr marL="0" indent="0">
              <a:buNone/>
            </a:pPr>
            <a:r>
              <a:rPr lang="en-US" i="1" dirty="0"/>
              <a:t>Towergate Financial (Group) Ltd v Hopkinson</a:t>
            </a:r>
          </a:p>
          <a:p>
            <a:pPr marL="0" indent="0">
              <a:buNone/>
            </a:pPr>
            <a:endParaRPr lang="en-US" i="1" dirty="0"/>
          </a:p>
          <a:p>
            <a:pPr marL="0" indent="0">
              <a:buNone/>
            </a:pPr>
            <a:r>
              <a:rPr lang="en-US" dirty="0"/>
              <a:t>“</a:t>
            </a:r>
            <a:r>
              <a:rPr lang="en-US" i="1" dirty="0"/>
              <a:t>bona fide estimate of any alleged loss</a:t>
            </a:r>
            <a:r>
              <a:rPr lang="en-US" dirty="0"/>
              <a:t>”</a:t>
            </a:r>
          </a:p>
          <a:p>
            <a:pPr marL="0" indent="0">
              <a:buNone/>
            </a:pPr>
            <a:r>
              <a:rPr lang="en-US" i="1" dirty="0"/>
              <a:t>Learning Curve (NE) Group v Lewis</a:t>
            </a:r>
            <a:endParaRPr lang="en-US" dirty="0"/>
          </a:p>
        </p:txBody>
      </p:sp>
    </p:spTree>
    <p:extLst>
      <p:ext uri="{BB962C8B-B14F-4D97-AF65-F5344CB8AC3E}">
        <p14:creationId xmlns:p14="http://schemas.microsoft.com/office/powerpoint/2010/main" val="3105259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6B84-FD98-F5AB-2283-EA87795E4C1B}"/>
              </a:ext>
            </a:extLst>
          </p:cNvPr>
          <p:cNvSpPr>
            <a:spLocks noGrp="1"/>
          </p:cNvSpPr>
          <p:nvPr>
            <p:ph type="title"/>
          </p:nvPr>
        </p:nvSpPr>
        <p:spPr/>
        <p:txBody>
          <a:bodyPr/>
          <a:lstStyle/>
          <a:p>
            <a:r>
              <a:rPr lang="en-US" b="1" dirty="0"/>
              <a:t>Requirement to quantify loss cont’</a:t>
            </a:r>
          </a:p>
        </p:txBody>
      </p:sp>
      <p:sp>
        <p:nvSpPr>
          <p:cNvPr id="3" name="Content Placeholder 2">
            <a:extLst>
              <a:ext uri="{FF2B5EF4-FFF2-40B4-BE49-F238E27FC236}">
                <a16:creationId xmlns:a16="http://schemas.microsoft.com/office/drawing/2014/main" id="{0CACBC02-E102-58AC-91C3-3D1CC4CD8406}"/>
              </a:ext>
            </a:extLst>
          </p:cNvPr>
          <p:cNvSpPr>
            <a:spLocks noGrp="1"/>
          </p:cNvSpPr>
          <p:nvPr>
            <p:ph idx="1"/>
          </p:nvPr>
        </p:nvSpPr>
        <p:spPr/>
        <p:txBody>
          <a:bodyPr>
            <a:normAutofit/>
          </a:bodyPr>
          <a:lstStyle/>
          <a:p>
            <a:pPr marL="0" indent="0" algn="just">
              <a:buNone/>
            </a:pPr>
            <a:r>
              <a:rPr lang="en-US" sz="2000" dirty="0"/>
              <a:t>A significant discrepancy between the loss specified in a notice of claim and the sum sought in subsequent proceedings was held to be a further ground for non-compliance with the contractual requirements (“</a:t>
            </a:r>
            <a:r>
              <a:rPr lang="en-US" sz="2000" i="1" dirty="0"/>
              <a:t>stating in reasonable detail . . . the nature and amount of the claim</a:t>
            </a:r>
            <a:r>
              <a:rPr lang="en-US" sz="2000" dirty="0"/>
              <a:t>”) in </a:t>
            </a:r>
            <a:r>
              <a:rPr lang="en-US" sz="2000" i="1" dirty="0"/>
              <a:t>Highwater Estates Ltd v Graybill</a:t>
            </a:r>
            <a:r>
              <a:rPr lang="en-US" sz="2000" dirty="0"/>
              <a:t> [2009] EWHC 1192 (QB)</a:t>
            </a:r>
          </a:p>
          <a:p>
            <a:pPr marL="0" indent="0" algn="just">
              <a:buNone/>
            </a:pPr>
            <a:endParaRPr lang="en-US" sz="2000" dirty="0"/>
          </a:p>
          <a:p>
            <a:pPr marL="0" indent="0" algn="just">
              <a:buNone/>
            </a:pPr>
            <a:r>
              <a:rPr lang="en-US" sz="2000" dirty="0"/>
              <a:t>But see: </a:t>
            </a:r>
          </a:p>
          <a:p>
            <a:pPr marL="0" indent="0" algn="just">
              <a:buNone/>
            </a:pPr>
            <a:r>
              <a:rPr lang="en-US" sz="2000" i="1" dirty="0"/>
              <a:t>Drax Smart </a:t>
            </a:r>
            <a:r>
              <a:rPr lang="en-US" sz="2000" dirty="0"/>
              <a:t>at [58] er Males LJ – so long as original notification made in good faith not to be regarded as set in stone</a:t>
            </a:r>
          </a:p>
          <a:p>
            <a:pPr marL="0" indent="0" algn="just">
              <a:buNone/>
            </a:pPr>
            <a:endParaRPr lang="en-US" sz="2000" dirty="0"/>
          </a:p>
          <a:p>
            <a:pPr marL="0" indent="0" algn="just">
              <a:buNone/>
            </a:pPr>
            <a:r>
              <a:rPr lang="en-US" sz="2000" i="1" dirty="0"/>
              <a:t>A clause which requires an estimate of loss is not a happy starting point for an argument that it creates a ceiling or cap on any later pleaded claim (Learning Curve </a:t>
            </a:r>
            <a:r>
              <a:rPr lang="en-US" sz="2000" dirty="0"/>
              <a:t>at [255])</a:t>
            </a:r>
          </a:p>
        </p:txBody>
      </p:sp>
    </p:spTree>
    <p:extLst>
      <p:ext uri="{BB962C8B-B14F-4D97-AF65-F5344CB8AC3E}">
        <p14:creationId xmlns:p14="http://schemas.microsoft.com/office/powerpoint/2010/main" val="2068659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FD4E-3BBE-E467-5A67-0DCDB64F858F}"/>
              </a:ext>
            </a:extLst>
          </p:cNvPr>
          <p:cNvSpPr>
            <a:spLocks noGrp="1"/>
          </p:cNvSpPr>
          <p:nvPr>
            <p:ph type="title"/>
          </p:nvPr>
        </p:nvSpPr>
        <p:spPr/>
        <p:txBody>
          <a:bodyPr/>
          <a:lstStyle/>
          <a:p>
            <a:r>
              <a:rPr lang="en-US" b="1" dirty="0"/>
              <a:t>Contractual limits for issuing proceedings</a:t>
            </a:r>
          </a:p>
        </p:txBody>
      </p:sp>
      <p:sp>
        <p:nvSpPr>
          <p:cNvPr id="3" name="Content Placeholder 2">
            <a:extLst>
              <a:ext uri="{FF2B5EF4-FFF2-40B4-BE49-F238E27FC236}">
                <a16:creationId xmlns:a16="http://schemas.microsoft.com/office/drawing/2014/main" id="{C70A73FC-BD5A-F0DB-DE9A-F9BF04D4B670}"/>
              </a:ext>
            </a:extLst>
          </p:cNvPr>
          <p:cNvSpPr>
            <a:spLocks noGrp="1"/>
          </p:cNvSpPr>
          <p:nvPr>
            <p:ph idx="1"/>
          </p:nvPr>
        </p:nvSpPr>
        <p:spPr>
          <a:xfrm>
            <a:off x="838200" y="1440874"/>
            <a:ext cx="10515600" cy="4736090"/>
          </a:xfrm>
        </p:spPr>
        <p:txBody>
          <a:bodyPr>
            <a:normAutofit/>
          </a:bodyPr>
          <a:lstStyle/>
          <a:p>
            <a:pPr marL="0" indent="0" algn="just">
              <a:buNone/>
            </a:pPr>
            <a:r>
              <a:rPr lang="en-US" sz="2400" dirty="0"/>
              <a:t>Even validly notified claims may be lost where there is a failure to pursue legal proceedings within any contractual time limit</a:t>
            </a:r>
          </a:p>
          <a:p>
            <a:pPr marL="0" indent="0" algn="just">
              <a:buNone/>
            </a:pPr>
            <a:endParaRPr lang="en-US" sz="2400" dirty="0"/>
          </a:p>
          <a:p>
            <a:pPr marL="0" indent="0" algn="just">
              <a:buNone/>
            </a:pPr>
            <a:r>
              <a:rPr lang="en-US" sz="2400" dirty="0"/>
              <a:t>Time limits for legal proceedings will typically refer to dates by which such proceedings must be “issued and served”.</a:t>
            </a:r>
          </a:p>
          <a:p>
            <a:pPr marL="0" indent="0" algn="just">
              <a:buNone/>
            </a:pPr>
            <a:endParaRPr lang="en-US" sz="2400" dirty="0"/>
          </a:p>
          <a:p>
            <a:pPr marL="0" indent="0" algn="just">
              <a:buNone/>
            </a:pPr>
            <a:r>
              <a:rPr lang="en-US" sz="2400" dirty="0"/>
              <a:t>In </a:t>
            </a:r>
            <a:r>
              <a:rPr lang="en-US" sz="2400" i="1" dirty="0"/>
              <a:t>Ageas (UK) Ltd v Kwik-Fit (GB) Ltd </a:t>
            </a:r>
            <a:r>
              <a:rPr lang="en-US" sz="2400" dirty="0"/>
              <a:t>[2013] EWHC 3261 it was held that “</a:t>
            </a:r>
            <a:r>
              <a:rPr lang="en-US" sz="2400" i="1" dirty="0"/>
              <a:t>validly issuing and serving legal process</a:t>
            </a:r>
            <a:r>
              <a:rPr lang="en-US" sz="2400" dirty="0"/>
              <a:t>” did not require service in accordance with the CPR but delivery to the intended recipient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0044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82BB-8558-2506-3AAE-83B07CC0CBD0}"/>
              </a:ext>
            </a:extLst>
          </p:cNvPr>
          <p:cNvSpPr>
            <a:spLocks noGrp="1"/>
          </p:cNvSpPr>
          <p:nvPr>
            <p:ph type="title"/>
          </p:nvPr>
        </p:nvSpPr>
        <p:spPr/>
        <p:txBody>
          <a:bodyPr/>
          <a:lstStyle/>
          <a:p>
            <a:r>
              <a:rPr lang="en-US" b="1" dirty="0"/>
              <a:t>Contractual limits for issuing proceedings cont’</a:t>
            </a:r>
          </a:p>
        </p:txBody>
      </p:sp>
      <p:sp>
        <p:nvSpPr>
          <p:cNvPr id="3" name="Content Placeholder 2">
            <a:extLst>
              <a:ext uri="{FF2B5EF4-FFF2-40B4-BE49-F238E27FC236}">
                <a16:creationId xmlns:a16="http://schemas.microsoft.com/office/drawing/2014/main" id="{2AB89E2A-E81A-1EDE-9901-D560F5CF88B2}"/>
              </a:ext>
            </a:extLst>
          </p:cNvPr>
          <p:cNvSpPr>
            <a:spLocks noGrp="1"/>
          </p:cNvSpPr>
          <p:nvPr>
            <p:ph idx="1"/>
          </p:nvPr>
        </p:nvSpPr>
        <p:spPr/>
        <p:txBody>
          <a:bodyPr>
            <a:normAutofit/>
          </a:bodyPr>
          <a:lstStyle/>
          <a:p>
            <a:pPr marL="0" indent="0">
              <a:buNone/>
            </a:pPr>
            <a:r>
              <a:rPr lang="en-US" dirty="0"/>
              <a:t>Later cases have been less benevolent in their approach.</a:t>
            </a:r>
          </a:p>
          <a:p>
            <a:pPr marL="0" indent="0">
              <a:buNone/>
            </a:pPr>
            <a:endParaRPr lang="en-US" dirty="0"/>
          </a:p>
          <a:p>
            <a:pPr marL="0" indent="0" algn="just">
              <a:buNone/>
            </a:pPr>
            <a:r>
              <a:rPr lang="en-US" i="1" dirty="0"/>
              <a:t>T&amp;L Sugars Ltd v Tate &amp; Lyle Industries Ltd </a:t>
            </a:r>
            <a:r>
              <a:rPr lang="en-US" dirty="0"/>
              <a:t>(”legal proceedings [to be] commenced by being both issued and served” meant issued and served in accordance with the CPR and in respect of service it was CPR 7.5 that was relevant not the (later) deemed date of service under CPR 6.14 )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4377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78CF-C147-6F9E-D9C2-C53400CAE4F3}"/>
              </a:ext>
            </a:extLst>
          </p:cNvPr>
          <p:cNvSpPr>
            <a:spLocks noGrp="1"/>
          </p:cNvSpPr>
          <p:nvPr>
            <p:ph type="title"/>
          </p:nvPr>
        </p:nvSpPr>
        <p:spPr/>
        <p:txBody>
          <a:bodyPr/>
          <a:lstStyle/>
          <a:p>
            <a:pPr algn="just"/>
            <a:r>
              <a:rPr lang="en-US" b="1" dirty="0"/>
              <a:t>Contractual limits for issuing proceedings cont’</a:t>
            </a:r>
          </a:p>
        </p:txBody>
      </p:sp>
      <p:sp>
        <p:nvSpPr>
          <p:cNvPr id="3" name="Content Placeholder 2">
            <a:extLst>
              <a:ext uri="{FF2B5EF4-FFF2-40B4-BE49-F238E27FC236}">
                <a16:creationId xmlns:a16="http://schemas.microsoft.com/office/drawing/2014/main" id="{E28F21CF-C73A-1B2A-E048-459748121E24}"/>
              </a:ext>
            </a:extLst>
          </p:cNvPr>
          <p:cNvSpPr>
            <a:spLocks noGrp="1"/>
          </p:cNvSpPr>
          <p:nvPr>
            <p:ph idx="1"/>
          </p:nvPr>
        </p:nvSpPr>
        <p:spPr/>
        <p:txBody>
          <a:bodyPr>
            <a:normAutofit/>
          </a:bodyPr>
          <a:lstStyle/>
          <a:p>
            <a:pPr marL="0" indent="0">
              <a:buNone/>
            </a:pPr>
            <a:r>
              <a:rPr lang="en-US" sz="2400" i="1" dirty="0"/>
              <a:t>Learning Curve (NE) Group v Lewis</a:t>
            </a:r>
          </a:p>
          <a:p>
            <a:pPr marL="0" indent="0">
              <a:buNone/>
            </a:pPr>
            <a:endParaRPr lang="en-US" sz="2400" i="1" dirty="0"/>
          </a:p>
          <a:p>
            <a:pPr marL="0" indent="0" algn="just">
              <a:buNone/>
            </a:pPr>
            <a:r>
              <a:rPr lang="en-US" sz="2400" i="1" dirty="0"/>
              <a:t>(“[notified claim] deemed to be withdrawn . . . unless legal proceedings have been commenced within six months of the giving of [notice] and for this purpose legal proceedings shall not be deemed to have commenced unless both issued and served</a:t>
            </a:r>
            <a:r>
              <a:rPr lang="en-US" sz="2400" dirty="0"/>
              <a:t>”)</a:t>
            </a:r>
          </a:p>
          <a:p>
            <a:pPr marL="0" indent="0">
              <a:buNone/>
            </a:pPr>
            <a:endParaRPr lang="en-US" sz="2400" dirty="0"/>
          </a:p>
          <a:p>
            <a:pPr marL="0" indent="0">
              <a:buNone/>
            </a:pPr>
            <a:r>
              <a:rPr lang="en-US" sz="2400" dirty="0"/>
              <a:t>”Served” in this context held to mean served in accordance with the CPR</a:t>
            </a:r>
          </a:p>
          <a:p>
            <a:pPr marL="0" indent="0">
              <a:buNone/>
            </a:pPr>
            <a:endParaRPr lang="en-US" dirty="0"/>
          </a:p>
        </p:txBody>
      </p:sp>
    </p:spTree>
    <p:extLst>
      <p:ext uri="{BB962C8B-B14F-4D97-AF65-F5344CB8AC3E}">
        <p14:creationId xmlns:p14="http://schemas.microsoft.com/office/powerpoint/2010/main" val="268884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507-2155-B639-6000-074A0BE4C297}"/>
              </a:ext>
            </a:extLst>
          </p:cNvPr>
          <p:cNvSpPr>
            <a:spLocks noGrp="1"/>
          </p:cNvSpPr>
          <p:nvPr>
            <p:ph type="title"/>
          </p:nvPr>
        </p:nvSpPr>
        <p:spPr/>
        <p:txBody>
          <a:bodyPr/>
          <a:lstStyle/>
          <a:p>
            <a:r>
              <a:rPr lang="en-GB" b="1" dirty="0"/>
              <a:t>Introduction</a:t>
            </a:r>
          </a:p>
        </p:txBody>
      </p:sp>
      <p:sp>
        <p:nvSpPr>
          <p:cNvPr id="3" name="Content Placeholder 2">
            <a:extLst>
              <a:ext uri="{FF2B5EF4-FFF2-40B4-BE49-F238E27FC236}">
                <a16:creationId xmlns:a16="http://schemas.microsoft.com/office/drawing/2014/main" id="{FE1BC27A-9AFF-9AAC-DE69-7AC04CFF2DD2}"/>
              </a:ext>
            </a:extLst>
          </p:cNvPr>
          <p:cNvSpPr>
            <a:spLocks noGrp="1"/>
          </p:cNvSpPr>
          <p:nvPr>
            <p:ph idx="1"/>
          </p:nvPr>
        </p:nvSpPr>
        <p:spPr/>
        <p:txBody>
          <a:bodyPr>
            <a:normAutofit lnSpcReduction="10000"/>
          </a:bodyPr>
          <a:lstStyle/>
          <a:p>
            <a:pPr marL="0" indent="0">
              <a:buNone/>
            </a:pPr>
            <a:r>
              <a:rPr lang="en-GB" sz="3200" dirty="0"/>
              <a:t>Contractual limitation periods for the notification and commencement of warranty claims</a:t>
            </a:r>
          </a:p>
          <a:p>
            <a:pPr marL="0" indent="0">
              <a:buNone/>
            </a:pPr>
            <a:endParaRPr lang="en-GB" sz="3200" dirty="0"/>
          </a:p>
          <a:p>
            <a:r>
              <a:rPr lang="en-GB" sz="3200" dirty="0"/>
              <a:t>Approach to interpretation</a:t>
            </a:r>
          </a:p>
          <a:p>
            <a:pPr marL="0" indent="0">
              <a:buNone/>
            </a:pPr>
            <a:endParaRPr lang="en-GB" sz="3200" dirty="0"/>
          </a:p>
          <a:p>
            <a:r>
              <a:rPr lang="en-GB" sz="3200" dirty="0"/>
              <a:t>Typical phrases</a:t>
            </a:r>
          </a:p>
          <a:p>
            <a:pPr marL="0" indent="0">
              <a:buNone/>
            </a:pPr>
            <a:endParaRPr lang="en-GB" sz="3200" dirty="0"/>
          </a:p>
          <a:p>
            <a:r>
              <a:rPr lang="en-GB" sz="3200" dirty="0"/>
              <a:t>Recent cases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194468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9DAA-961D-EC56-FF2B-C72110365EF1}"/>
              </a:ext>
            </a:extLst>
          </p:cNvPr>
          <p:cNvSpPr>
            <a:spLocks noGrp="1"/>
          </p:cNvSpPr>
          <p:nvPr>
            <p:ph type="title"/>
          </p:nvPr>
        </p:nvSpPr>
        <p:spPr/>
        <p:txBody>
          <a:bodyPr/>
          <a:lstStyle/>
          <a:p>
            <a:pPr algn="ctr"/>
            <a:r>
              <a:rPr lang="en-GB" b="1" dirty="0"/>
              <a:t>Questions? </a:t>
            </a:r>
          </a:p>
        </p:txBody>
      </p:sp>
      <p:pic>
        <p:nvPicPr>
          <p:cNvPr id="9" name="Content Placeholder 8" descr="Wood human figure">
            <a:extLst>
              <a:ext uri="{FF2B5EF4-FFF2-40B4-BE49-F238E27FC236}">
                <a16:creationId xmlns:a16="http://schemas.microsoft.com/office/drawing/2014/main" id="{A4F47A1C-DA04-C934-0368-FE1099C2BB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2075" y="1690688"/>
            <a:ext cx="6527007" cy="4351338"/>
          </a:xfrm>
        </p:spPr>
      </p:pic>
    </p:spTree>
    <p:extLst>
      <p:ext uri="{BB962C8B-B14F-4D97-AF65-F5344CB8AC3E}">
        <p14:creationId xmlns:p14="http://schemas.microsoft.com/office/powerpoint/2010/main" val="425637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8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BC056-C6F3-7BFB-C0CC-4758992C9C0B}"/>
              </a:ext>
            </a:extLst>
          </p:cNvPr>
          <p:cNvSpPr>
            <a:spLocks noGrp="1"/>
          </p:cNvSpPr>
          <p:nvPr>
            <p:ph type="title"/>
          </p:nvPr>
        </p:nvSpPr>
        <p:spPr/>
        <p:txBody>
          <a:bodyPr/>
          <a:lstStyle/>
          <a:p>
            <a:r>
              <a:rPr lang="en-GB" b="1" dirty="0"/>
              <a:t>General approach to interpretation</a:t>
            </a:r>
          </a:p>
        </p:txBody>
      </p:sp>
      <p:sp>
        <p:nvSpPr>
          <p:cNvPr id="3" name="Content Placeholder 2">
            <a:extLst>
              <a:ext uri="{FF2B5EF4-FFF2-40B4-BE49-F238E27FC236}">
                <a16:creationId xmlns:a16="http://schemas.microsoft.com/office/drawing/2014/main" id="{9C7FF9D5-1841-EB88-B202-A465A84AEE32}"/>
              </a:ext>
            </a:extLst>
          </p:cNvPr>
          <p:cNvSpPr>
            <a:spLocks noGrp="1"/>
          </p:cNvSpPr>
          <p:nvPr>
            <p:ph idx="1"/>
          </p:nvPr>
        </p:nvSpPr>
        <p:spPr/>
        <p:txBody>
          <a:bodyPr/>
          <a:lstStyle/>
          <a:p>
            <a:pPr marL="0" indent="0">
              <a:buNone/>
            </a:pPr>
            <a:r>
              <a:rPr lang="en-GB" dirty="0"/>
              <a:t>Interpretation is relevant at 2 stages:</a:t>
            </a:r>
          </a:p>
          <a:p>
            <a:pPr marL="0" indent="0">
              <a:buNone/>
            </a:pPr>
            <a:endParaRPr lang="en-GB" dirty="0"/>
          </a:p>
          <a:p>
            <a:pPr algn="just"/>
            <a:r>
              <a:rPr lang="en-GB" dirty="0"/>
              <a:t>Determining what is required by the relevant notification clause (construing agreed contractual wording)</a:t>
            </a:r>
          </a:p>
          <a:p>
            <a:pPr marL="0" indent="0">
              <a:buNone/>
            </a:pPr>
            <a:endParaRPr lang="en-GB" dirty="0"/>
          </a:p>
          <a:p>
            <a:pPr algn="just"/>
            <a:r>
              <a:rPr lang="en-GB" dirty="0"/>
              <a:t>Assessing the notice for compliance (construing unilateral wording)</a:t>
            </a:r>
          </a:p>
        </p:txBody>
      </p:sp>
    </p:spTree>
    <p:extLst>
      <p:ext uri="{BB962C8B-B14F-4D97-AF65-F5344CB8AC3E}">
        <p14:creationId xmlns:p14="http://schemas.microsoft.com/office/powerpoint/2010/main" val="355102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C287-5244-21D8-2E63-FAB1B13D31B1}"/>
              </a:ext>
            </a:extLst>
          </p:cNvPr>
          <p:cNvSpPr>
            <a:spLocks noGrp="1"/>
          </p:cNvSpPr>
          <p:nvPr>
            <p:ph type="title"/>
          </p:nvPr>
        </p:nvSpPr>
        <p:spPr/>
        <p:txBody>
          <a:bodyPr/>
          <a:lstStyle/>
          <a:p>
            <a:r>
              <a:rPr lang="en-US" b="1" dirty="0"/>
              <a:t>General approach to interpretation</a:t>
            </a:r>
          </a:p>
        </p:txBody>
      </p:sp>
      <p:sp>
        <p:nvSpPr>
          <p:cNvPr id="3" name="Content Placeholder 2">
            <a:extLst>
              <a:ext uri="{FF2B5EF4-FFF2-40B4-BE49-F238E27FC236}">
                <a16:creationId xmlns:a16="http://schemas.microsoft.com/office/drawing/2014/main" id="{6C9575CF-8ECF-C73C-3723-C7D4E34A3297}"/>
              </a:ext>
            </a:extLst>
          </p:cNvPr>
          <p:cNvSpPr>
            <a:spLocks noGrp="1"/>
          </p:cNvSpPr>
          <p:nvPr>
            <p:ph idx="1"/>
          </p:nvPr>
        </p:nvSpPr>
        <p:spPr>
          <a:xfrm>
            <a:off x="838200" y="1510145"/>
            <a:ext cx="10515600" cy="4982730"/>
          </a:xfrm>
        </p:spPr>
        <p:txBody>
          <a:bodyPr>
            <a:normAutofit/>
          </a:bodyPr>
          <a:lstStyle/>
          <a:p>
            <a:pPr marL="0" indent="0" algn="just">
              <a:buNone/>
            </a:pPr>
            <a:r>
              <a:rPr lang="en-US" sz="2400" dirty="0"/>
              <a:t>What is the objective meaning of the words used by the parties having regard to:</a:t>
            </a:r>
          </a:p>
          <a:p>
            <a:pPr marL="0" indent="0">
              <a:buNone/>
            </a:pPr>
            <a:endParaRPr lang="en-US" sz="2400" dirty="0"/>
          </a:p>
          <a:p>
            <a:r>
              <a:rPr lang="en-US" sz="2400" dirty="0"/>
              <a:t>Natural and ordinary meaning of such words</a:t>
            </a:r>
          </a:p>
          <a:p>
            <a:r>
              <a:rPr lang="en-US" sz="2400" dirty="0"/>
              <a:t>The document as a whole and its purpose</a:t>
            </a:r>
          </a:p>
          <a:p>
            <a:r>
              <a:rPr lang="en-US" sz="2400" dirty="0"/>
              <a:t>The admissible background known to the parties at time of contracting</a:t>
            </a:r>
          </a:p>
          <a:p>
            <a:r>
              <a:rPr lang="en-US" sz="2400" dirty="0"/>
              <a:t>Commercial common sense</a:t>
            </a:r>
          </a:p>
          <a:p>
            <a:pPr marL="0" indent="0">
              <a:buNone/>
            </a:pPr>
            <a:endParaRPr lang="en-US" sz="2400" dirty="0"/>
          </a:p>
          <a:p>
            <a:pPr marL="0" indent="0">
              <a:buNone/>
            </a:pPr>
            <a:r>
              <a:rPr lang="en-US" sz="2400" dirty="0"/>
              <a:t>(</a:t>
            </a:r>
            <a:r>
              <a:rPr lang="en-US" sz="2400" i="1" dirty="0"/>
              <a:t>ICS v West Bromwich BS</a:t>
            </a:r>
            <a:r>
              <a:rPr lang="en-US" sz="2400" dirty="0"/>
              <a:t>; </a:t>
            </a:r>
            <a:r>
              <a:rPr lang="en-US" sz="2400" i="1" dirty="0"/>
              <a:t>Chartbrook</a:t>
            </a:r>
            <a:r>
              <a:rPr lang="en-US" sz="2400" dirty="0"/>
              <a:t>; </a:t>
            </a:r>
            <a:r>
              <a:rPr lang="en-US" sz="2400" i="1" dirty="0"/>
              <a:t>Rainy Sky; Arnold v Britton</a:t>
            </a:r>
            <a:r>
              <a:rPr lang="en-US" sz="2400" dirty="0"/>
              <a:t>; </a:t>
            </a:r>
            <a:r>
              <a:rPr lang="en-US" sz="2400" i="1" dirty="0"/>
              <a:t>Wood v Capita Insurance Services Ltd</a:t>
            </a:r>
            <a:r>
              <a:rPr lang="en-US" sz="2400" dirty="0"/>
              <a:t>)</a:t>
            </a:r>
          </a:p>
        </p:txBody>
      </p:sp>
    </p:spTree>
    <p:extLst>
      <p:ext uri="{BB962C8B-B14F-4D97-AF65-F5344CB8AC3E}">
        <p14:creationId xmlns:p14="http://schemas.microsoft.com/office/powerpoint/2010/main" val="89463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5377-FE3C-5FE3-0B72-02A4A3950C71}"/>
              </a:ext>
            </a:extLst>
          </p:cNvPr>
          <p:cNvSpPr>
            <a:spLocks noGrp="1"/>
          </p:cNvSpPr>
          <p:nvPr>
            <p:ph type="title"/>
          </p:nvPr>
        </p:nvSpPr>
        <p:spPr/>
        <p:txBody>
          <a:bodyPr/>
          <a:lstStyle/>
          <a:p>
            <a:r>
              <a:rPr lang="en-US" b="1" dirty="0"/>
              <a:t>General approach to interpretation cont’</a:t>
            </a:r>
          </a:p>
        </p:txBody>
      </p:sp>
      <p:sp>
        <p:nvSpPr>
          <p:cNvPr id="3" name="Content Placeholder 2">
            <a:extLst>
              <a:ext uri="{FF2B5EF4-FFF2-40B4-BE49-F238E27FC236}">
                <a16:creationId xmlns:a16="http://schemas.microsoft.com/office/drawing/2014/main" id="{8A86290D-F998-B032-6B7F-AE0380509941}"/>
              </a:ext>
            </a:extLst>
          </p:cNvPr>
          <p:cNvSpPr>
            <a:spLocks noGrp="1"/>
          </p:cNvSpPr>
          <p:nvPr>
            <p:ph idx="1"/>
          </p:nvPr>
        </p:nvSpPr>
        <p:spPr/>
        <p:txBody>
          <a:bodyPr/>
          <a:lstStyle/>
          <a:p>
            <a:pPr marL="0" indent="0" algn="just">
              <a:buNone/>
            </a:pPr>
            <a:r>
              <a:rPr lang="en-US" dirty="0"/>
              <a:t>Any ambiguity remaining after the required linguistic, contextual and purpose approach may be resolved by favouring the narrowest of the competing interpretations because contractual limitation clauses are a form of exclusion clause</a:t>
            </a:r>
          </a:p>
          <a:p>
            <a:pPr marL="0" indent="0" algn="just">
              <a:buNone/>
            </a:pPr>
            <a:endParaRPr lang="en-US" dirty="0"/>
          </a:p>
          <a:p>
            <a:pPr marL="0" indent="0" algn="just">
              <a:buNone/>
            </a:pPr>
            <a:r>
              <a:rPr lang="en-US" i="1" dirty="0"/>
              <a:t>Nobahar-Cookson v The Hut Group </a:t>
            </a:r>
            <a:r>
              <a:rPr lang="en-US" dirty="0"/>
              <a:t>(2016) CoA</a:t>
            </a:r>
          </a:p>
          <a:p>
            <a:pPr marL="0" indent="0" algn="just">
              <a:buNone/>
            </a:pPr>
            <a:r>
              <a:rPr lang="en-US" i="1" dirty="0"/>
              <a:t>Towergate Financial (Group) Ltd v Hopkinson </a:t>
            </a:r>
            <a:r>
              <a:rPr lang="en-US" dirty="0"/>
              <a:t>(2020) </a:t>
            </a:r>
          </a:p>
        </p:txBody>
      </p:sp>
    </p:spTree>
    <p:extLst>
      <p:ext uri="{BB962C8B-B14F-4D97-AF65-F5344CB8AC3E}">
        <p14:creationId xmlns:p14="http://schemas.microsoft.com/office/powerpoint/2010/main" val="63368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93EE-BC09-6792-A8C9-E74A12B7C561}"/>
              </a:ext>
            </a:extLst>
          </p:cNvPr>
          <p:cNvSpPr>
            <a:spLocks noGrp="1"/>
          </p:cNvSpPr>
          <p:nvPr>
            <p:ph type="title"/>
          </p:nvPr>
        </p:nvSpPr>
        <p:spPr/>
        <p:txBody>
          <a:bodyPr>
            <a:normAutofit fontScale="90000"/>
          </a:bodyPr>
          <a:lstStyle/>
          <a:p>
            <a:pPr algn="just"/>
            <a:r>
              <a:rPr lang="en-US" b="1" dirty="0"/>
              <a:t>Broad principles: </a:t>
            </a:r>
            <a:r>
              <a:rPr lang="en-US" b="1" i="1" dirty="0"/>
              <a:t>RWE Nukem Ltd v AEA Technology plc</a:t>
            </a:r>
            <a:r>
              <a:rPr lang="en-US" b="1" dirty="0"/>
              <a:t> [2005] EWHC 78 (Comm) (Gloster J)</a:t>
            </a:r>
          </a:p>
        </p:txBody>
      </p:sp>
      <p:sp>
        <p:nvSpPr>
          <p:cNvPr id="3" name="Content Placeholder 2">
            <a:extLst>
              <a:ext uri="{FF2B5EF4-FFF2-40B4-BE49-F238E27FC236}">
                <a16:creationId xmlns:a16="http://schemas.microsoft.com/office/drawing/2014/main" id="{7B42FA21-5C5E-AD21-5108-FFBBAF1938BC}"/>
              </a:ext>
            </a:extLst>
          </p:cNvPr>
          <p:cNvSpPr>
            <a:spLocks noGrp="1"/>
          </p:cNvSpPr>
          <p:nvPr>
            <p:ph idx="1"/>
          </p:nvPr>
        </p:nvSpPr>
        <p:spPr/>
        <p:txBody>
          <a:bodyPr/>
          <a:lstStyle/>
          <a:p>
            <a:r>
              <a:rPr lang="en-US" sz="2400" dirty="0"/>
              <a:t>Every notification clause turns on its own individual wording</a:t>
            </a:r>
          </a:p>
          <a:p>
            <a:pPr marL="0" indent="0">
              <a:buNone/>
            </a:pPr>
            <a:endParaRPr lang="en-US" sz="2400" dirty="0"/>
          </a:p>
          <a:p>
            <a:pPr algn="just"/>
            <a:r>
              <a:rPr lang="en-US" sz="2400" dirty="0"/>
              <a:t>It is for the person bringing the claim to demonstrate compliance with the notification requirement(s)</a:t>
            </a:r>
          </a:p>
          <a:p>
            <a:pPr marL="0" indent="0">
              <a:buNone/>
            </a:pPr>
            <a:endParaRPr lang="en-US" sz="2400" dirty="0"/>
          </a:p>
          <a:p>
            <a:pPr algn="just"/>
            <a:r>
              <a:rPr lang="en-US" sz="2400" dirty="0"/>
              <a:t>The contractual wording should be interpreted by reference to the commercial purpose that the clause was to serve</a:t>
            </a:r>
          </a:p>
          <a:p>
            <a:pPr marL="0" indent="0">
              <a:buNone/>
            </a:pPr>
            <a:endParaRPr lang="en-US" sz="2400" dirty="0"/>
          </a:p>
          <a:p>
            <a:pPr algn="just"/>
            <a:r>
              <a:rPr lang="en-US" sz="2400" dirty="0"/>
              <a:t>In all cases it is important to consider the detailed claim being made </a:t>
            </a:r>
          </a:p>
          <a:p>
            <a:pPr marL="274638" indent="0">
              <a:buNone/>
            </a:pPr>
            <a:r>
              <a:rPr lang="en-US" sz="2400" dirty="0"/>
              <a:t>in  terms of both the breach complained of and remedy</a:t>
            </a:r>
          </a:p>
          <a:p>
            <a:endParaRPr lang="en-US" sz="2400" dirty="0"/>
          </a:p>
          <a:p>
            <a:endParaRPr lang="en-US" dirty="0"/>
          </a:p>
        </p:txBody>
      </p:sp>
    </p:spTree>
    <p:extLst>
      <p:ext uri="{BB962C8B-B14F-4D97-AF65-F5344CB8AC3E}">
        <p14:creationId xmlns:p14="http://schemas.microsoft.com/office/powerpoint/2010/main" val="285318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1ECF-5F3A-ABA8-67BA-030D9E801680}"/>
              </a:ext>
            </a:extLst>
          </p:cNvPr>
          <p:cNvSpPr>
            <a:spLocks noGrp="1"/>
          </p:cNvSpPr>
          <p:nvPr>
            <p:ph type="title"/>
          </p:nvPr>
        </p:nvSpPr>
        <p:spPr/>
        <p:txBody>
          <a:bodyPr/>
          <a:lstStyle/>
          <a:p>
            <a:r>
              <a:rPr lang="en-US" b="1" dirty="0"/>
              <a:t>Indispensable Conditions</a:t>
            </a:r>
          </a:p>
        </p:txBody>
      </p:sp>
      <p:sp>
        <p:nvSpPr>
          <p:cNvPr id="3" name="Content Placeholder 2">
            <a:extLst>
              <a:ext uri="{FF2B5EF4-FFF2-40B4-BE49-F238E27FC236}">
                <a16:creationId xmlns:a16="http://schemas.microsoft.com/office/drawing/2014/main" id="{6B9FCAC5-474A-90A9-B2A1-1AAB72FD1D05}"/>
              </a:ext>
            </a:extLst>
          </p:cNvPr>
          <p:cNvSpPr>
            <a:spLocks noGrp="1"/>
          </p:cNvSpPr>
          <p:nvPr>
            <p:ph idx="1"/>
          </p:nvPr>
        </p:nvSpPr>
        <p:spPr/>
        <p:txBody>
          <a:bodyPr>
            <a:normAutofit/>
          </a:bodyPr>
          <a:lstStyle/>
          <a:p>
            <a:pPr marL="0" indent="0" algn="just">
              <a:buNone/>
            </a:pPr>
            <a:r>
              <a:rPr lang="en-US" sz="3200" dirty="0"/>
              <a:t>Where a notification clause requires any notice of claim to contain specific information, the failure to include it will render the notice invalid even if the information was (as a matter of fact) known to the recipient</a:t>
            </a:r>
          </a:p>
          <a:p>
            <a:pPr marL="0" indent="0" algn="just">
              <a:buNone/>
            </a:pPr>
            <a:endParaRPr lang="en-US" sz="3200" dirty="0"/>
          </a:p>
          <a:p>
            <a:pPr marL="0" indent="0" algn="just">
              <a:buNone/>
            </a:pPr>
            <a:r>
              <a:rPr lang="en-US" sz="3200" i="1" dirty="0"/>
              <a:t>Dodika v United Luck Group Holdings Ltd </a:t>
            </a:r>
            <a:r>
              <a:rPr lang="en-US" sz="3200" dirty="0"/>
              <a:t>(2021) CoA at [33]-[34]</a:t>
            </a:r>
          </a:p>
        </p:txBody>
      </p:sp>
    </p:spTree>
    <p:extLst>
      <p:ext uri="{BB962C8B-B14F-4D97-AF65-F5344CB8AC3E}">
        <p14:creationId xmlns:p14="http://schemas.microsoft.com/office/powerpoint/2010/main" val="210018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86B9-011E-82EE-E799-3CBE74532FFF}"/>
              </a:ext>
            </a:extLst>
          </p:cNvPr>
          <p:cNvSpPr>
            <a:spLocks noGrp="1"/>
          </p:cNvSpPr>
          <p:nvPr>
            <p:ph type="title"/>
          </p:nvPr>
        </p:nvSpPr>
        <p:spPr/>
        <p:txBody>
          <a:bodyPr/>
          <a:lstStyle/>
          <a:p>
            <a:r>
              <a:rPr lang="en-US" b="1" dirty="0"/>
              <a:t>Avoid tentative wording in any notice</a:t>
            </a:r>
          </a:p>
        </p:txBody>
      </p:sp>
      <p:sp>
        <p:nvSpPr>
          <p:cNvPr id="3" name="Content Placeholder 2">
            <a:extLst>
              <a:ext uri="{FF2B5EF4-FFF2-40B4-BE49-F238E27FC236}">
                <a16:creationId xmlns:a16="http://schemas.microsoft.com/office/drawing/2014/main" id="{4D651DA1-A974-7F8C-1238-0591B1643F0C}"/>
              </a:ext>
            </a:extLst>
          </p:cNvPr>
          <p:cNvSpPr>
            <a:spLocks noGrp="1"/>
          </p:cNvSpPr>
          <p:nvPr>
            <p:ph idx="1"/>
          </p:nvPr>
        </p:nvSpPr>
        <p:spPr/>
        <p:txBody>
          <a:bodyPr/>
          <a:lstStyle/>
          <a:p>
            <a:pPr marL="0" indent="0" algn="just">
              <a:buNone/>
            </a:pPr>
            <a:endParaRPr lang="en-US" dirty="0"/>
          </a:p>
          <a:p>
            <a:pPr marL="0" indent="0" algn="just">
              <a:buNone/>
            </a:pPr>
            <a:r>
              <a:rPr lang="en-US" dirty="0"/>
              <a:t>A notice should make clear that a claim is being pursued rather than indicating the possibility that a claim may yet be made: </a:t>
            </a:r>
            <a:r>
              <a:rPr lang="en-US" i="1" dirty="0"/>
              <a:t>Laminates v BTR Australia </a:t>
            </a:r>
            <a:r>
              <a:rPr lang="en-US" dirty="0"/>
              <a:t>at [33]</a:t>
            </a:r>
          </a:p>
          <a:p>
            <a:pPr marL="0" indent="0" algn="just">
              <a:buNone/>
            </a:pPr>
            <a:endParaRPr lang="en-US" dirty="0"/>
          </a:p>
          <a:p>
            <a:pPr marL="0" indent="0" algn="just">
              <a:buNone/>
            </a:pPr>
            <a:r>
              <a:rPr lang="en-US" dirty="0"/>
              <a:t>Notice non-compliant in </a:t>
            </a:r>
            <a:r>
              <a:rPr lang="en-US" i="1" dirty="0"/>
              <a:t>Stobart Group Ltd v Stobart </a:t>
            </a:r>
            <a:r>
              <a:rPr lang="en-US" dirty="0"/>
              <a:t>which purported to give notice of a “potential liability”</a:t>
            </a:r>
          </a:p>
        </p:txBody>
      </p:sp>
    </p:spTree>
    <p:extLst>
      <p:ext uri="{BB962C8B-B14F-4D97-AF65-F5344CB8AC3E}">
        <p14:creationId xmlns:p14="http://schemas.microsoft.com/office/powerpoint/2010/main" val="2647041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2853-B481-C67C-FC57-2C239BE05F83}"/>
              </a:ext>
            </a:extLst>
          </p:cNvPr>
          <p:cNvSpPr>
            <a:spLocks noGrp="1"/>
          </p:cNvSpPr>
          <p:nvPr>
            <p:ph type="title"/>
          </p:nvPr>
        </p:nvSpPr>
        <p:spPr/>
        <p:txBody>
          <a:bodyPr/>
          <a:lstStyle/>
          <a:p>
            <a:r>
              <a:rPr lang="en-US" b="1" dirty="0"/>
              <a:t>Requirement for notice to specify claim “in reasonable detail”</a:t>
            </a:r>
          </a:p>
        </p:txBody>
      </p:sp>
      <p:sp>
        <p:nvSpPr>
          <p:cNvPr id="3" name="Content Placeholder 2">
            <a:extLst>
              <a:ext uri="{FF2B5EF4-FFF2-40B4-BE49-F238E27FC236}">
                <a16:creationId xmlns:a16="http://schemas.microsoft.com/office/drawing/2014/main" id="{B90DD327-138B-19B2-775B-D5C97838C0A6}"/>
              </a:ext>
            </a:extLst>
          </p:cNvPr>
          <p:cNvSpPr>
            <a:spLocks noGrp="1"/>
          </p:cNvSpPr>
          <p:nvPr>
            <p:ph idx="1"/>
          </p:nvPr>
        </p:nvSpPr>
        <p:spPr/>
        <p:txBody>
          <a:bodyPr>
            <a:normAutofit fontScale="92500" lnSpcReduction="10000"/>
          </a:bodyPr>
          <a:lstStyle/>
          <a:p>
            <a:pPr marL="0" indent="0">
              <a:buNone/>
            </a:pPr>
            <a:r>
              <a:rPr lang="en-US" sz="2400" dirty="0"/>
              <a:t>Examples of such clauses:</a:t>
            </a:r>
          </a:p>
          <a:p>
            <a:pPr marL="0" indent="0">
              <a:buNone/>
            </a:pPr>
            <a:endParaRPr lang="en-US" sz="2400" dirty="0"/>
          </a:p>
          <a:p>
            <a:pPr marL="0" indent="0">
              <a:buNone/>
            </a:pPr>
            <a:r>
              <a:rPr lang="en-US" sz="2400" i="1" dirty="0"/>
              <a:t>Laminates Acquisition Co v BTR Australia Ltd </a:t>
            </a:r>
            <a:r>
              <a:rPr lang="en-US" sz="2400" dirty="0"/>
              <a:t>(2024)</a:t>
            </a:r>
          </a:p>
          <a:p>
            <a:pPr marL="0" indent="0">
              <a:buNone/>
            </a:pPr>
            <a:endParaRPr lang="en-US" sz="2400" dirty="0"/>
          </a:p>
          <a:p>
            <a:pPr marL="0" indent="0">
              <a:buNone/>
            </a:pPr>
            <a:r>
              <a:rPr lang="en-US" sz="2400" i="1" dirty="0"/>
              <a:t>Nobahar-Cookson v The Hut Group </a:t>
            </a:r>
            <a:r>
              <a:rPr lang="en-US" sz="2400" dirty="0"/>
              <a:t>(2016)</a:t>
            </a:r>
          </a:p>
          <a:p>
            <a:pPr marL="0" indent="0">
              <a:buNone/>
            </a:pPr>
            <a:endParaRPr lang="en-US" sz="2400" dirty="0"/>
          </a:p>
          <a:p>
            <a:pPr marL="0" indent="0">
              <a:buNone/>
            </a:pPr>
            <a:r>
              <a:rPr lang="en-US" sz="2400" i="1" dirty="0"/>
              <a:t>Teoco UK Air Ltd v Aircom Jersey 4 Ltd </a:t>
            </a:r>
            <a:r>
              <a:rPr lang="en-US" sz="2400" dirty="0"/>
              <a:t>[2018] EWCA Civ 23; [2018] BCC 339</a:t>
            </a:r>
          </a:p>
          <a:p>
            <a:pPr marL="0" indent="0">
              <a:buNone/>
            </a:pPr>
            <a:endParaRPr lang="en-US" sz="2400" dirty="0"/>
          </a:p>
          <a:p>
            <a:pPr marL="0" indent="0">
              <a:buNone/>
            </a:pPr>
            <a:r>
              <a:rPr lang="en-US" sz="2400" i="1" dirty="0"/>
              <a:t>Stobart Group v Stobart </a:t>
            </a:r>
            <a:r>
              <a:rPr lang="en-US" sz="2400" dirty="0"/>
              <a:t>[2019] EWCA Civ 1376 </a:t>
            </a:r>
          </a:p>
          <a:p>
            <a:pPr marL="0" indent="0">
              <a:buNone/>
            </a:pPr>
            <a:endParaRPr lang="en-US" sz="2400" dirty="0"/>
          </a:p>
          <a:p>
            <a:pPr marL="0" indent="0">
              <a:buNone/>
            </a:pPr>
            <a:r>
              <a:rPr lang="en-US" sz="2400" i="1" dirty="0"/>
              <a:t>Dodika v United Luck Group Holdings Ltd </a:t>
            </a:r>
            <a:r>
              <a:rPr lang="en-US" sz="2400" dirty="0"/>
              <a:t>(2021)</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363585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E232E9DD75094182BD83B7F18DDF88" ma:contentTypeVersion="15" ma:contentTypeDescription="Create a new document." ma:contentTypeScope="" ma:versionID="0af75c8f70d8adf8a9c593ce604de78f">
  <xsd:schema xmlns:xsd="http://www.w3.org/2001/XMLSchema" xmlns:xs="http://www.w3.org/2001/XMLSchema" xmlns:p="http://schemas.microsoft.com/office/2006/metadata/properties" xmlns:ns2="3fb168fa-fc27-422e-8f8f-45341d353547" xmlns:ns3="34e02924-d4b4-43de-b578-3943917ebf15" targetNamespace="http://schemas.microsoft.com/office/2006/metadata/properties" ma:root="true" ma:fieldsID="3b98a09f3cd4f25fde934699d7f2956c" ns2:_="" ns3:_="">
    <xsd:import namespace="3fb168fa-fc27-422e-8f8f-45341d353547"/>
    <xsd:import namespace="34e02924-d4b4-43de-b578-3943917ebf1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68fa-fc27-422e-8f8f-45341d353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938bf28-da9d-4df6-a5d0-9480a0fa290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02924-d4b4-43de-b578-3943917ebf1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29e90b5-8682-4bf9-9ead-5c939ba0ca37}" ma:internalName="TaxCatchAll" ma:showField="CatchAllData" ma:web="34e02924-d4b4-43de-b578-3943917ebf1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b168fa-fc27-422e-8f8f-45341d353547">
      <Terms xmlns="http://schemas.microsoft.com/office/infopath/2007/PartnerControls"/>
    </lcf76f155ced4ddcb4097134ff3c332f>
    <TaxCatchAll xmlns="34e02924-d4b4-43de-b578-3943917ebf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6E8E3-E19B-462E-ACA1-7C014E31B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68fa-fc27-422e-8f8f-45341d353547"/>
    <ds:schemaRef ds:uri="34e02924-d4b4-43de-b578-3943917eb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ACBD1F-EFDF-4497-9DC0-E4994BC39E85}">
  <ds:schemaRefs>
    <ds:schemaRef ds:uri="34e02924-d4b4-43de-b578-3943917ebf15"/>
    <ds:schemaRef ds:uri="http://purl.org/dc/dcmitype/"/>
    <ds:schemaRef ds:uri="http://www.w3.org/XML/1998/namespace"/>
    <ds:schemaRef ds:uri="http://schemas.openxmlformats.org/package/2006/metadata/core-properties"/>
    <ds:schemaRef ds:uri="http://schemas.microsoft.com/office/2006/metadata/properties"/>
    <ds:schemaRef ds:uri="3fb168fa-fc27-422e-8f8f-45341d353547"/>
    <ds:schemaRef ds:uri="http://schemas.microsoft.com/office/2006/documentManagement/types"/>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679B0A73-CD29-4111-BEC2-03AFE0BDFD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1228</TotalTime>
  <Words>1414</Words>
  <Application>Microsoft Office PowerPoint</Application>
  <PresentationFormat>Widescreen</PresentationFormat>
  <Paragraphs>123</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Open Sans</vt:lpstr>
      <vt:lpstr>Office Theme</vt:lpstr>
      <vt:lpstr>SPA WARRANTY CLAIMS: NOTIFICATION CLAUSES AND CONTRACTUAL TIME LIMITS</vt:lpstr>
      <vt:lpstr>Introduction</vt:lpstr>
      <vt:lpstr>General approach to interpretation</vt:lpstr>
      <vt:lpstr>General approach to interpretation</vt:lpstr>
      <vt:lpstr>General approach to interpretation cont’</vt:lpstr>
      <vt:lpstr>Broad principles: RWE Nukem Ltd v AEA Technology plc [2005] EWHC 78 (Comm) (Gloster J)</vt:lpstr>
      <vt:lpstr>Indispensable Conditions</vt:lpstr>
      <vt:lpstr>Avoid tentative wording in any notice</vt:lpstr>
      <vt:lpstr>Requirement for notice to specify claim “in reasonable detail”</vt:lpstr>
      <vt:lpstr>Requirement for notice to specify claim “in reasonable detail” cont’</vt:lpstr>
      <vt:lpstr>Is it necessary to identify the specific warranties said to have been breached?</vt:lpstr>
      <vt:lpstr>Necessity to refer to specific warranties breached</vt:lpstr>
      <vt:lpstr>“As soon as possible and in any event on or before the seventh anniversary of the date of the SPA”</vt:lpstr>
      <vt:lpstr>Requirement to quantify loss in notice</vt:lpstr>
      <vt:lpstr>Requirement to quantify loss cont’</vt:lpstr>
      <vt:lpstr>Requirement to quantify loss cont’</vt:lpstr>
      <vt:lpstr>Contractual limits for issuing proceedings</vt:lpstr>
      <vt:lpstr>Contractual limits for issuing proceedings cont’</vt:lpstr>
      <vt:lpstr>Contractual limits for issuing proceedings cont’</vt:lpstr>
      <vt:lpstr>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Gerrard</dc:creator>
  <cp:lastModifiedBy>Saisha Bacon</cp:lastModifiedBy>
  <cp:revision>4</cp:revision>
  <dcterms:created xsi:type="dcterms:W3CDTF">2024-11-05T09:00:16Z</dcterms:created>
  <dcterms:modified xsi:type="dcterms:W3CDTF">2025-10-14T07:43:39Z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0x01010027E232E9DD75094182BD83B7F18DDF88</vt:lpwstr>
  </property>
  <property fmtid="{D5CDD505-2E9C-101B-9397-08002B2CF9AE}" pid="3" name="MediaServiceImageTags">
    <vt:lpwstr/>
  </property>
</Properties>
</file>