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0"/>
  </p:notesMasterIdLst>
  <p:sldIdLst>
    <p:sldId id="256" r:id="rId5"/>
    <p:sldId id="299" r:id="rId6"/>
    <p:sldId id="300" r:id="rId7"/>
    <p:sldId id="301" r:id="rId8"/>
    <p:sldId id="265" r:id="rId9"/>
    <p:sldId id="302" r:id="rId10"/>
    <p:sldId id="303" r:id="rId11"/>
    <p:sldId id="258"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284" r:id="rId30"/>
    <p:sldId id="321" r:id="rId31"/>
    <p:sldId id="322" r:id="rId32"/>
    <p:sldId id="283" r:id="rId33"/>
    <p:sldId id="323" r:id="rId34"/>
    <p:sldId id="324" r:id="rId35"/>
    <p:sldId id="279" r:id="rId36"/>
    <p:sldId id="325" r:id="rId37"/>
    <p:sldId id="282"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275" r:id="rId59"/>
    <p:sldId id="346" r:id="rId60"/>
    <p:sldId id="347" r:id="rId61"/>
    <p:sldId id="348" r:id="rId62"/>
    <p:sldId id="285" r:id="rId63"/>
    <p:sldId id="257" r:id="rId64"/>
    <p:sldId id="286" r:id="rId65"/>
    <p:sldId id="287" r:id="rId66"/>
    <p:sldId id="288" r:id="rId67"/>
    <p:sldId id="289" r:id="rId68"/>
    <p:sldId id="291" r:id="rId69"/>
    <p:sldId id="293" r:id="rId70"/>
    <p:sldId id="290" r:id="rId71"/>
    <p:sldId id="292" r:id="rId72"/>
    <p:sldId id="259" r:id="rId73"/>
    <p:sldId id="262" r:id="rId74"/>
    <p:sldId id="263" r:id="rId75"/>
    <p:sldId id="264" r:id="rId76"/>
    <p:sldId id="266" r:id="rId77"/>
    <p:sldId id="260" r:id="rId78"/>
    <p:sldId id="294" r:id="rId79"/>
    <p:sldId id="274" r:id="rId80"/>
    <p:sldId id="295" r:id="rId81"/>
    <p:sldId id="296" r:id="rId82"/>
    <p:sldId id="297" r:id="rId83"/>
    <p:sldId id="281" r:id="rId84"/>
    <p:sldId id="298" r:id="rId85"/>
    <p:sldId id="267" r:id="rId86"/>
    <p:sldId id="268" r:id="rId87"/>
    <p:sldId id="276" r:id="rId88"/>
    <p:sldId id="269" r:id="rId89"/>
    <p:sldId id="270" r:id="rId90"/>
    <p:sldId id="277" r:id="rId91"/>
    <p:sldId id="271" r:id="rId92"/>
    <p:sldId id="272" r:id="rId93"/>
    <p:sldId id="273" r:id="rId94"/>
    <p:sldId id="280" r:id="rId95"/>
    <p:sldId id="27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261"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7ABA65-75D4-4B46-B7F8-92B780E0A730}" v="5" dt="2026-03-11T15:31:08.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3" autoAdjust="0"/>
    <p:restoredTop sz="94660"/>
  </p:normalViewPr>
  <p:slideViewPr>
    <p:cSldViewPr snapToGrid="0">
      <p:cViewPr varScale="1">
        <p:scale>
          <a:sx n="59" d="100"/>
          <a:sy n="59" d="100"/>
        </p:scale>
        <p:origin x="9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Gerrard" userId="906b3d84-ade0-44b6-9ce3-e8ce4edce60f" providerId="ADAL" clId="{01E322BB-B3F4-46CA-8E84-0339DFB03F67}"/>
    <pc:docChg chg="custSel addSld delSld modSld">
      <pc:chgData name="Matthew Gerrard" userId="906b3d84-ade0-44b6-9ce3-e8ce4edce60f" providerId="ADAL" clId="{01E322BB-B3F4-46CA-8E84-0339DFB03F67}" dt="2026-03-11T15:31:08.247" v="119"/>
      <pc:docMkLst>
        <pc:docMk/>
      </pc:docMkLst>
      <pc:sldChg chg="addSp modSp mod">
        <pc:chgData name="Matthew Gerrard" userId="906b3d84-ade0-44b6-9ce3-e8ce4edce60f" providerId="ADAL" clId="{01E322BB-B3F4-46CA-8E84-0339DFB03F67}" dt="2026-03-11T15:22:41.706" v="106" actId="20577"/>
        <pc:sldMkLst>
          <pc:docMk/>
          <pc:sldMk cId="163302962" sldId="256"/>
        </pc:sldMkLst>
        <pc:spChg chg="mod">
          <ac:chgData name="Matthew Gerrard" userId="906b3d84-ade0-44b6-9ce3-e8ce4edce60f" providerId="ADAL" clId="{01E322BB-B3F4-46CA-8E84-0339DFB03F67}" dt="2026-03-11T15:22:25.434" v="67" actId="20577"/>
          <ac:spMkLst>
            <pc:docMk/>
            <pc:sldMk cId="163302962" sldId="256"/>
            <ac:spMk id="2" creationId="{27B8CE71-6800-2DE8-1F72-E2F6D253FF1F}"/>
          </ac:spMkLst>
        </pc:spChg>
        <pc:spChg chg="mod">
          <ac:chgData name="Matthew Gerrard" userId="906b3d84-ade0-44b6-9ce3-e8ce4edce60f" providerId="ADAL" clId="{01E322BB-B3F4-46CA-8E84-0339DFB03F67}" dt="2026-03-11T15:22:41.706" v="106" actId="20577"/>
          <ac:spMkLst>
            <pc:docMk/>
            <pc:sldMk cId="163302962" sldId="256"/>
            <ac:spMk id="3" creationId="{ACD94A62-A5C7-C88E-1186-9EAB905A3AD3}"/>
          </ac:spMkLst>
        </pc:spChg>
      </pc:sldChg>
      <pc:sldChg chg="add">
        <pc:chgData name="Matthew Gerrard" userId="906b3d84-ade0-44b6-9ce3-e8ce4edce60f" providerId="ADAL" clId="{01E322BB-B3F4-46CA-8E84-0339DFB03F67}" dt="2026-03-11T15:25:20.610" v="109"/>
        <pc:sldMkLst>
          <pc:docMk/>
          <pc:sldMk cId="2879048021" sldId="257"/>
        </pc:sldMkLst>
      </pc:sldChg>
      <pc:sldChg chg="add">
        <pc:chgData name="Matthew Gerrard" userId="906b3d84-ade0-44b6-9ce3-e8ce4edce60f" providerId="ADAL" clId="{01E322BB-B3F4-46CA-8E84-0339DFB03F67}" dt="2026-03-11T15:27:53.802" v="110"/>
        <pc:sldMkLst>
          <pc:docMk/>
          <pc:sldMk cId="1161003903" sldId="258"/>
        </pc:sldMkLst>
      </pc:sldChg>
      <pc:sldChg chg="add del">
        <pc:chgData name="Matthew Gerrard" userId="906b3d84-ade0-44b6-9ce3-e8ce4edce60f" providerId="ADAL" clId="{01E322BB-B3F4-46CA-8E84-0339DFB03F67}" dt="2026-03-11T15:25:20.610" v="109"/>
        <pc:sldMkLst>
          <pc:docMk/>
          <pc:sldMk cId="1194468740" sldId="259"/>
        </pc:sldMkLst>
      </pc:sldChg>
      <pc:sldChg chg="add del">
        <pc:chgData name="Matthew Gerrard" userId="906b3d84-ade0-44b6-9ce3-e8ce4edce60f" providerId="ADAL" clId="{01E322BB-B3F4-46CA-8E84-0339DFB03F67}" dt="2026-03-11T15:25:20.610" v="109"/>
        <pc:sldMkLst>
          <pc:docMk/>
          <pc:sldMk cId="3551027680" sldId="260"/>
        </pc:sldMkLst>
      </pc:sldChg>
      <pc:sldChg chg="add">
        <pc:chgData name="Matthew Gerrard" userId="906b3d84-ade0-44b6-9ce3-e8ce4edce60f" providerId="ADAL" clId="{01E322BB-B3F4-46CA-8E84-0339DFB03F67}" dt="2026-03-11T15:25:20.610" v="109"/>
        <pc:sldMkLst>
          <pc:docMk/>
          <pc:sldMk cId="1530959373" sldId="262"/>
        </pc:sldMkLst>
      </pc:sldChg>
      <pc:sldChg chg="add">
        <pc:chgData name="Matthew Gerrard" userId="906b3d84-ade0-44b6-9ce3-e8ce4edce60f" providerId="ADAL" clId="{01E322BB-B3F4-46CA-8E84-0339DFB03F67}" dt="2026-03-11T15:25:20.610" v="109"/>
        <pc:sldMkLst>
          <pc:docMk/>
          <pc:sldMk cId="957852284" sldId="263"/>
        </pc:sldMkLst>
      </pc:sldChg>
      <pc:sldChg chg="add">
        <pc:chgData name="Matthew Gerrard" userId="906b3d84-ade0-44b6-9ce3-e8ce4edce60f" providerId="ADAL" clId="{01E322BB-B3F4-46CA-8E84-0339DFB03F67}" dt="2026-03-11T15:25:20.610" v="109"/>
        <pc:sldMkLst>
          <pc:docMk/>
          <pc:sldMk cId="2603650915" sldId="264"/>
        </pc:sldMkLst>
      </pc:sldChg>
      <pc:sldChg chg="add">
        <pc:chgData name="Matthew Gerrard" userId="906b3d84-ade0-44b6-9ce3-e8ce4edce60f" providerId="ADAL" clId="{01E322BB-B3F4-46CA-8E84-0339DFB03F67}" dt="2026-03-11T15:27:53.802" v="110"/>
        <pc:sldMkLst>
          <pc:docMk/>
          <pc:sldMk cId="3757906523" sldId="265"/>
        </pc:sldMkLst>
      </pc:sldChg>
      <pc:sldChg chg="add">
        <pc:chgData name="Matthew Gerrard" userId="906b3d84-ade0-44b6-9ce3-e8ce4edce60f" providerId="ADAL" clId="{01E322BB-B3F4-46CA-8E84-0339DFB03F67}" dt="2026-03-11T15:25:20.610" v="109"/>
        <pc:sldMkLst>
          <pc:docMk/>
          <pc:sldMk cId="4245688636" sldId="266"/>
        </pc:sldMkLst>
      </pc:sldChg>
      <pc:sldChg chg="add">
        <pc:chgData name="Matthew Gerrard" userId="906b3d84-ade0-44b6-9ce3-e8ce4edce60f" providerId="ADAL" clId="{01E322BB-B3F4-46CA-8E84-0339DFB03F67}" dt="2026-03-11T15:25:20.610" v="109"/>
        <pc:sldMkLst>
          <pc:docMk/>
          <pc:sldMk cId="120427207" sldId="267"/>
        </pc:sldMkLst>
      </pc:sldChg>
      <pc:sldChg chg="add">
        <pc:chgData name="Matthew Gerrard" userId="906b3d84-ade0-44b6-9ce3-e8ce4edce60f" providerId="ADAL" clId="{01E322BB-B3F4-46CA-8E84-0339DFB03F67}" dt="2026-03-11T15:25:20.610" v="109"/>
        <pc:sldMkLst>
          <pc:docMk/>
          <pc:sldMk cId="3068015831" sldId="268"/>
        </pc:sldMkLst>
      </pc:sldChg>
      <pc:sldChg chg="add">
        <pc:chgData name="Matthew Gerrard" userId="906b3d84-ade0-44b6-9ce3-e8ce4edce60f" providerId="ADAL" clId="{01E322BB-B3F4-46CA-8E84-0339DFB03F67}" dt="2026-03-11T15:25:20.610" v="109"/>
        <pc:sldMkLst>
          <pc:docMk/>
          <pc:sldMk cId="3524146662" sldId="269"/>
        </pc:sldMkLst>
      </pc:sldChg>
      <pc:sldChg chg="add">
        <pc:chgData name="Matthew Gerrard" userId="906b3d84-ade0-44b6-9ce3-e8ce4edce60f" providerId="ADAL" clId="{01E322BB-B3F4-46CA-8E84-0339DFB03F67}" dt="2026-03-11T15:25:20.610" v="109"/>
        <pc:sldMkLst>
          <pc:docMk/>
          <pc:sldMk cId="2156698820" sldId="270"/>
        </pc:sldMkLst>
      </pc:sldChg>
      <pc:sldChg chg="add">
        <pc:chgData name="Matthew Gerrard" userId="906b3d84-ade0-44b6-9ce3-e8ce4edce60f" providerId="ADAL" clId="{01E322BB-B3F4-46CA-8E84-0339DFB03F67}" dt="2026-03-11T15:25:20.610" v="109"/>
        <pc:sldMkLst>
          <pc:docMk/>
          <pc:sldMk cId="1877043110" sldId="271"/>
        </pc:sldMkLst>
      </pc:sldChg>
      <pc:sldChg chg="add">
        <pc:chgData name="Matthew Gerrard" userId="906b3d84-ade0-44b6-9ce3-e8ce4edce60f" providerId="ADAL" clId="{01E322BB-B3F4-46CA-8E84-0339DFB03F67}" dt="2026-03-11T15:25:20.610" v="109"/>
        <pc:sldMkLst>
          <pc:docMk/>
          <pc:sldMk cId="1991398883" sldId="272"/>
        </pc:sldMkLst>
      </pc:sldChg>
      <pc:sldChg chg="add">
        <pc:chgData name="Matthew Gerrard" userId="906b3d84-ade0-44b6-9ce3-e8ce4edce60f" providerId="ADAL" clId="{01E322BB-B3F4-46CA-8E84-0339DFB03F67}" dt="2026-03-11T15:25:20.610" v="109"/>
        <pc:sldMkLst>
          <pc:docMk/>
          <pc:sldMk cId="1264642719" sldId="273"/>
        </pc:sldMkLst>
      </pc:sldChg>
      <pc:sldChg chg="add">
        <pc:chgData name="Matthew Gerrard" userId="906b3d84-ade0-44b6-9ce3-e8ce4edce60f" providerId="ADAL" clId="{01E322BB-B3F4-46CA-8E84-0339DFB03F67}" dt="2026-03-11T15:25:20.610" v="109"/>
        <pc:sldMkLst>
          <pc:docMk/>
          <pc:sldMk cId="1372825871" sldId="274"/>
        </pc:sldMkLst>
      </pc:sldChg>
      <pc:sldChg chg="add">
        <pc:chgData name="Matthew Gerrard" userId="906b3d84-ade0-44b6-9ce3-e8ce4edce60f" providerId="ADAL" clId="{01E322BB-B3F4-46CA-8E84-0339DFB03F67}" dt="2026-03-11T15:30:08.305" v="112"/>
        <pc:sldMkLst>
          <pc:docMk/>
          <pc:sldMk cId="3452287407" sldId="275"/>
        </pc:sldMkLst>
      </pc:sldChg>
      <pc:sldChg chg="add">
        <pc:chgData name="Matthew Gerrard" userId="906b3d84-ade0-44b6-9ce3-e8ce4edce60f" providerId="ADAL" clId="{01E322BB-B3F4-46CA-8E84-0339DFB03F67}" dt="2026-03-11T15:25:20.610" v="109"/>
        <pc:sldMkLst>
          <pc:docMk/>
          <pc:sldMk cId="532135492" sldId="276"/>
        </pc:sldMkLst>
      </pc:sldChg>
      <pc:sldChg chg="add">
        <pc:chgData name="Matthew Gerrard" userId="906b3d84-ade0-44b6-9ce3-e8ce4edce60f" providerId="ADAL" clId="{01E322BB-B3F4-46CA-8E84-0339DFB03F67}" dt="2026-03-11T15:25:20.610" v="109"/>
        <pc:sldMkLst>
          <pc:docMk/>
          <pc:sldMk cId="514389202" sldId="277"/>
        </pc:sldMkLst>
      </pc:sldChg>
      <pc:sldChg chg="add">
        <pc:chgData name="Matthew Gerrard" userId="906b3d84-ade0-44b6-9ce3-e8ce4edce60f" providerId="ADAL" clId="{01E322BB-B3F4-46CA-8E84-0339DFB03F67}" dt="2026-03-11T15:25:20.610" v="109"/>
        <pc:sldMkLst>
          <pc:docMk/>
          <pc:sldMk cId="859578192" sldId="278"/>
        </pc:sldMkLst>
      </pc:sldChg>
      <pc:sldChg chg="add">
        <pc:chgData name="Matthew Gerrard" userId="906b3d84-ade0-44b6-9ce3-e8ce4edce60f" providerId="ADAL" clId="{01E322BB-B3F4-46CA-8E84-0339DFB03F67}" dt="2026-03-11T15:28:29.655" v="111"/>
        <pc:sldMkLst>
          <pc:docMk/>
          <pc:sldMk cId="2388550830" sldId="279"/>
        </pc:sldMkLst>
      </pc:sldChg>
      <pc:sldChg chg="add">
        <pc:chgData name="Matthew Gerrard" userId="906b3d84-ade0-44b6-9ce3-e8ce4edce60f" providerId="ADAL" clId="{01E322BB-B3F4-46CA-8E84-0339DFB03F67}" dt="2026-03-11T15:25:20.610" v="109"/>
        <pc:sldMkLst>
          <pc:docMk/>
          <pc:sldMk cId="1185869656" sldId="280"/>
        </pc:sldMkLst>
      </pc:sldChg>
      <pc:sldChg chg="add">
        <pc:chgData name="Matthew Gerrard" userId="906b3d84-ade0-44b6-9ce3-e8ce4edce60f" providerId="ADAL" clId="{01E322BB-B3F4-46CA-8E84-0339DFB03F67}" dt="2026-03-11T15:25:20.610" v="109"/>
        <pc:sldMkLst>
          <pc:docMk/>
          <pc:sldMk cId="4146823206" sldId="281"/>
        </pc:sldMkLst>
      </pc:sldChg>
      <pc:sldChg chg="add">
        <pc:chgData name="Matthew Gerrard" userId="906b3d84-ade0-44b6-9ce3-e8ce4edce60f" providerId="ADAL" clId="{01E322BB-B3F4-46CA-8E84-0339DFB03F67}" dt="2026-03-11T15:28:29.655" v="111"/>
        <pc:sldMkLst>
          <pc:docMk/>
          <pc:sldMk cId="4228408830" sldId="282"/>
        </pc:sldMkLst>
      </pc:sldChg>
      <pc:sldChg chg="add">
        <pc:chgData name="Matthew Gerrard" userId="906b3d84-ade0-44b6-9ce3-e8ce4edce60f" providerId="ADAL" clId="{01E322BB-B3F4-46CA-8E84-0339DFB03F67}" dt="2026-03-11T15:28:29.655" v="111"/>
        <pc:sldMkLst>
          <pc:docMk/>
          <pc:sldMk cId="653953609" sldId="283"/>
        </pc:sldMkLst>
      </pc:sldChg>
      <pc:sldChg chg="add">
        <pc:chgData name="Matthew Gerrard" userId="906b3d84-ade0-44b6-9ce3-e8ce4edce60f" providerId="ADAL" clId="{01E322BB-B3F4-46CA-8E84-0339DFB03F67}" dt="2026-03-11T15:28:29.655" v="111"/>
        <pc:sldMkLst>
          <pc:docMk/>
          <pc:sldMk cId="1100395044" sldId="284"/>
        </pc:sldMkLst>
      </pc:sldChg>
      <pc:sldChg chg="add">
        <pc:chgData name="Matthew Gerrard" userId="906b3d84-ade0-44b6-9ce3-e8ce4edce60f" providerId="ADAL" clId="{01E322BB-B3F4-46CA-8E84-0339DFB03F67}" dt="2026-03-11T15:25:20.610" v="109"/>
        <pc:sldMkLst>
          <pc:docMk/>
          <pc:sldMk cId="0" sldId="285"/>
        </pc:sldMkLst>
      </pc:sldChg>
      <pc:sldChg chg="add">
        <pc:chgData name="Matthew Gerrard" userId="906b3d84-ade0-44b6-9ce3-e8ce4edce60f" providerId="ADAL" clId="{01E322BB-B3F4-46CA-8E84-0339DFB03F67}" dt="2026-03-11T15:25:20.610" v="109"/>
        <pc:sldMkLst>
          <pc:docMk/>
          <pc:sldMk cId="4064499608" sldId="286"/>
        </pc:sldMkLst>
      </pc:sldChg>
      <pc:sldChg chg="add">
        <pc:chgData name="Matthew Gerrard" userId="906b3d84-ade0-44b6-9ce3-e8ce4edce60f" providerId="ADAL" clId="{01E322BB-B3F4-46CA-8E84-0339DFB03F67}" dt="2026-03-11T15:25:20.610" v="109"/>
        <pc:sldMkLst>
          <pc:docMk/>
          <pc:sldMk cId="538538491" sldId="287"/>
        </pc:sldMkLst>
      </pc:sldChg>
      <pc:sldChg chg="add">
        <pc:chgData name="Matthew Gerrard" userId="906b3d84-ade0-44b6-9ce3-e8ce4edce60f" providerId="ADAL" clId="{01E322BB-B3F4-46CA-8E84-0339DFB03F67}" dt="2026-03-11T15:25:20.610" v="109"/>
        <pc:sldMkLst>
          <pc:docMk/>
          <pc:sldMk cId="3591411018" sldId="288"/>
        </pc:sldMkLst>
      </pc:sldChg>
      <pc:sldChg chg="add">
        <pc:chgData name="Matthew Gerrard" userId="906b3d84-ade0-44b6-9ce3-e8ce4edce60f" providerId="ADAL" clId="{01E322BB-B3F4-46CA-8E84-0339DFB03F67}" dt="2026-03-11T15:25:20.610" v="109"/>
        <pc:sldMkLst>
          <pc:docMk/>
          <pc:sldMk cId="108404883" sldId="289"/>
        </pc:sldMkLst>
      </pc:sldChg>
      <pc:sldChg chg="add">
        <pc:chgData name="Matthew Gerrard" userId="906b3d84-ade0-44b6-9ce3-e8ce4edce60f" providerId="ADAL" clId="{01E322BB-B3F4-46CA-8E84-0339DFB03F67}" dt="2026-03-11T15:25:20.610" v="109"/>
        <pc:sldMkLst>
          <pc:docMk/>
          <pc:sldMk cId="3911037946" sldId="290"/>
        </pc:sldMkLst>
      </pc:sldChg>
      <pc:sldChg chg="add">
        <pc:chgData name="Matthew Gerrard" userId="906b3d84-ade0-44b6-9ce3-e8ce4edce60f" providerId="ADAL" clId="{01E322BB-B3F4-46CA-8E84-0339DFB03F67}" dt="2026-03-11T15:25:20.610" v="109"/>
        <pc:sldMkLst>
          <pc:docMk/>
          <pc:sldMk cId="3768920419" sldId="291"/>
        </pc:sldMkLst>
      </pc:sldChg>
      <pc:sldChg chg="add">
        <pc:chgData name="Matthew Gerrard" userId="906b3d84-ade0-44b6-9ce3-e8ce4edce60f" providerId="ADAL" clId="{01E322BB-B3F4-46CA-8E84-0339DFB03F67}" dt="2026-03-11T15:25:20.610" v="109"/>
        <pc:sldMkLst>
          <pc:docMk/>
          <pc:sldMk cId="2738595047" sldId="292"/>
        </pc:sldMkLst>
      </pc:sldChg>
      <pc:sldChg chg="add">
        <pc:chgData name="Matthew Gerrard" userId="906b3d84-ade0-44b6-9ce3-e8ce4edce60f" providerId="ADAL" clId="{01E322BB-B3F4-46CA-8E84-0339DFB03F67}" dt="2026-03-11T15:25:20.610" v="109"/>
        <pc:sldMkLst>
          <pc:docMk/>
          <pc:sldMk cId="1176110273" sldId="293"/>
        </pc:sldMkLst>
      </pc:sldChg>
      <pc:sldChg chg="add">
        <pc:chgData name="Matthew Gerrard" userId="906b3d84-ade0-44b6-9ce3-e8ce4edce60f" providerId="ADAL" clId="{01E322BB-B3F4-46CA-8E84-0339DFB03F67}" dt="2026-03-11T15:25:20.610" v="109"/>
        <pc:sldMkLst>
          <pc:docMk/>
          <pc:sldMk cId="1633391248" sldId="294"/>
        </pc:sldMkLst>
      </pc:sldChg>
      <pc:sldChg chg="add">
        <pc:chgData name="Matthew Gerrard" userId="906b3d84-ade0-44b6-9ce3-e8ce4edce60f" providerId="ADAL" clId="{01E322BB-B3F4-46CA-8E84-0339DFB03F67}" dt="2026-03-11T15:25:20.610" v="109"/>
        <pc:sldMkLst>
          <pc:docMk/>
          <pc:sldMk cId="2340283595" sldId="295"/>
        </pc:sldMkLst>
      </pc:sldChg>
      <pc:sldChg chg="add">
        <pc:chgData name="Matthew Gerrard" userId="906b3d84-ade0-44b6-9ce3-e8ce4edce60f" providerId="ADAL" clId="{01E322BB-B3F4-46CA-8E84-0339DFB03F67}" dt="2026-03-11T15:25:20.610" v="109"/>
        <pc:sldMkLst>
          <pc:docMk/>
          <pc:sldMk cId="152086370" sldId="296"/>
        </pc:sldMkLst>
      </pc:sldChg>
      <pc:sldChg chg="add">
        <pc:chgData name="Matthew Gerrard" userId="906b3d84-ade0-44b6-9ce3-e8ce4edce60f" providerId="ADAL" clId="{01E322BB-B3F4-46CA-8E84-0339DFB03F67}" dt="2026-03-11T15:25:20.610" v="109"/>
        <pc:sldMkLst>
          <pc:docMk/>
          <pc:sldMk cId="2978078053" sldId="297"/>
        </pc:sldMkLst>
      </pc:sldChg>
      <pc:sldChg chg="add">
        <pc:chgData name="Matthew Gerrard" userId="906b3d84-ade0-44b6-9ce3-e8ce4edce60f" providerId="ADAL" clId="{01E322BB-B3F4-46CA-8E84-0339DFB03F67}" dt="2026-03-11T15:25:20.610" v="109"/>
        <pc:sldMkLst>
          <pc:docMk/>
          <pc:sldMk cId="3939415763" sldId="298"/>
        </pc:sldMkLst>
      </pc:sldChg>
      <pc:sldChg chg="add">
        <pc:chgData name="Matthew Gerrard" userId="906b3d84-ade0-44b6-9ce3-e8ce4edce60f" providerId="ADAL" clId="{01E322BB-B3F4-46CA-8E84-0339DFB03F67}" dt="2026-03-11T15:27:53.802" v="110"/>
        <pc:sldMkLst>
          <pc:docMk/>
          <pc:sldMk cId="3285959551" sldId="299"/>
        </pc:sldMkLst>
      </pc:sldChg>
      <pc:sldChg chg="add">
        <pc:chgData name="Matthew Gerrard" userId="906b3d84-ade0-44b6-9ce3-e8ce4edce60f" providerId="ADAL" clId="{01E322BB-B3F4-46CA-8E84-0339DFB03F67}" dt="2026-03-11T15:27:53.802" v="110"/>
        <pc:sldMkLst>
          <pc:docMk/>
          <pc:sldMk cId="1974227404" sldId="300"/>
        </pc:sldMkLst>
      </pc:sldChg>
      <pc:sldChg chg="add">
        <pc:chgData name="Matthew Gerrard" userId="906b3d84-ade0-44b6-9ce3-e8ce4edce60f" providerId="ADAL" clId="{01E322BB-B3F4-46CA-8E84-0339DFB03F67}" dt="2026-03-11T15:27:53.802" v="110"/>
        <pc:sldMkLst>
          <pc:docMk/>
          <pc:sldMk cId="2820538090" sldId="301"/>
        </pc:sldMkLst>
      </pc:sldChg>
      <pc:sldChg chg="add">
        <pc:chgData name="Matthew Gerrard" userId="906b3d84-ade0-44b6-9ce3-e8ce4edce60f" providerId="ADAL" clId="{01E322BB-B3F4-46CA-8E84-0339DFB03F67}" dt="2026-03-11T15:27:53.802" v="110"/>
        <pc:sldMkLst>
          <pc:docMk/>
          <pc:sldMk cId="2568538782" sldId="302"/>
        </pc:sldMkLst>
      </pc:sldChg>
      <pc:sldChg chg="add">
        <pc:chgData name="Matthew Gerrard" userId="906b3d84-ade0-44b6-9ce3-e8ce4edce60f" providerId="ADAL" clId="{01E322BB-B3F4-46CA-8E84-0339DFB03F67}" dt="2026-03-11T15:27:53.802" v="110"/>
        <pc:sldMkLst>
          <pc:docMk/>
          <pc:sldMk cId="1636066478" sldId="303"/>
        </pc:sldMkLst>
      </pc:sldChg>
      <pc:sldChg chg="add">
        <pc:chgData name="Matthew Gerrard" userId="906b3d84-ade0-44b6-9ce3-e8ce4edce60f" providerId="ADAL" clId="{01E322BB-B3F4-46CA-8E84-0339DFB03F67}" dt="2026-03-11T15:27:53.802" v="110"/>
        <pc:sldMkLst>
          <pc:docMk/>
          <pc:sldMk cId="558208870" sldId="304"/>
        </pc:sldMkLst>
      </pc:sldChg>
      <pc:sldChg chg="add">
        <pc:chgData name="Matthew Gerrard" userId="906b3d84-ade0-44b6-9ce3-e8ce4edce60f" providerId="ADAL" clId="{01E322BB-B3F4-46CA-8E84-0339DFB03F67}" dt="2026-03-11T15:27:53.802" v="110"/>
        <pc:sldMkLst>
          <pc:docMk/>
          <pc:sldMk cId="2189073937" sldId="305"/>
        </pc:sldMkLst>
      </pc:sldChg>
      <pc:sldChg chg="add">
        <pc:chgData name="Matthew Gerrard" userId="906b3d84-ade0-44b6-9ce3-e8ce4edce60f" providerId="ADAL" clId="{01E322BB-B3F4-46CA-8E84-0339DFB03F67}" dt="2026-03-11T15:27:53.802" v="110"/>
        <pc:sldMkLst>
          <pc:docMk/>
          <pc:sldMk cId="2947741248" sldId="306"/>
        </pc:sldMkLst>
      </pc:sldChg>
      <pc:sldChg chg="add">
        <pc:chgData name="Matthew Gerrard" userId="906b3d84-ade0-44b6-9ce3-e8ce4edce60f" providerId="ADAL" clId="{01E322BB-B3F4-46CA-8E84-0339DFB03F67}" dt="2026-03-11T15:27:53.802" v="110"/>
        <pc:sldMkLst>
          <pc:docMk/>
          <pc:sldMk cId="1271474816" sldId="307"/>
        </pc:sldMkLst>
      </pc:sldChg>
      <pc:sldChg chg="add">
        <pc:chgData name="Matthew Gerrard" userId="906b3d84-ade0-44b6-9ce3-e8ce4edce60f" providerId="ADAL" clId="{01E322BB-B3F4-46CA-8E84-0339DFB03F67}" dt="2026-03-11T15:27:53.802" v="110"/>
        <pc:sldMkLst>
          <pc:docMk/>
          <pc:sldMk cId="2392544445" sldId="308"/>
        </pc:sldMkLst>
      </pc:sldChg>
      <pc:sldChg chg="add">
        <pc:chgData name="Matthew Gerrard" userId="906b3d84-ade0-44b6-9ce3-e8ce4edce60f" providerId="ADAL" clId="{01E322BB-B3F4-46CA-8E84-0339DFB03F67}" dt="2026-03-11T15:28:29.655" v="111"/>
        <pc:sldMkLst>
          <pc:docMk/>
          <pc:sldMk cId="2095573799" sldId="309"/>
        </pc:sldMkLst>
      </pc:sldChg>
      <pc:sldChg chg="add">
        <pc:chgData name="Matthew Gerrard" userId="906b3d84-ade0-44b6-9ce3-e8ce4edce60f" providerId="ADAL" clId="{01E322BB-B3F4-46CA-8E84-0339DFB03F67}" dt="2026-03-11T15:28:29.655" v="111"/>
        <pc:sldMkLst>
          <pc:docMk/>
          <pc:sldMk cId="66539040" sldId="310"/>
        </pc:sldMkLst>
      </pc:sldChg>
      <pc:sldChg chg="add">
        <pc:chgData name="Matthew Gerrard" userId="906b3d84-ade0-44b6-9ce3-e8ce4edce60f" providerId="ADAL" clId="{01E322BB-B3F4-46CA-8E84-0339DFB03F67}" dt="2026-03-11T15:28:29.655" v="111"/>
        <pc:sldMkLst>
          <pc:docMk/>
          <pc:sldMk cId="1052406731" sldId="311"/>
        </pc:sldMkLst>
      </pc:sldChg>
      <pc:sldChg chg="add">
        <pc:chgData name="Matthew Gerrard" userId="906b3d84-ade0-44b6-9ce3-e8ce4edce60f" providerId="ADAL" clId="{01E322BB-B3F4-46CA-8E84-0339DFB03F67}" dt="2026-03-11T15:28:29.655" v="111"/>
        <pc:sldMkLst>
          <pc:docMk/>
          <pc:sldMk cId="3108448546" sldId="312"/>
        </pc:sldMkLst>
      </pc:sldChg>
      <pc:sldChg chg="add">
        <pc:chgData name="Matthew Gerrard" userId="906b3d84-ade0-44b6-9ce3-e8ce4edce60f" providerId="ADAL" clId="{01E322BB-B3F4-46CA-8E84-0339DFB03F67}" dt="2026-03-11T15:28:29.655" v="111"/>
        <pc:sldMkLst>
          <pc:docMk/>
          <pc:sldMk cId="2186805211" sldId="313"/>
        </pc:sldMkLst>
      </pc:sldChg>
      <pc:sldChg chg="add">
        <pc:chgData name="Matthew Gerrard" userId="906b3d84-ade0-44b6-9ce3-e8ce4edce60f" providerId="ADAL" clId="{01E322BB-B3F4-46CA-8E84-0339DFB03F67}" dt="2026-03-11T15:28:29.655" v="111"/>
        <pc:sldMkLst>
          <pc:docMk/>
          <pc:sldMk cId="1555201926" sldId="314"/>
        </pc:sldMkLst>
      </pc:sldChg>
      <pc:sldChg chg="add">
        <pc:chgData name="Matthew Gerrard" userId="906b3d84-ade0-44b6-9ce3-e8ce4edce60f" providerId="ADAL" clId="{01E322BB-B3F4-46CA-8E84-0339DFB03F67}" dt="2026-03-11T15:28:29.655" v="111"/>
        <pc:sldMkLst>
          <pc:docMk/>
          <pc:sldMk cId="47738325" sldId="315"/>
        </pc:sldMkLst>
      </pc:sldChg>
      <pc:sldChg chg="add">
        <pc:chgData name="Matthew Gerrard" userId="906b3d84-ade0-44b6-9ce3-e8ce4edce60f" providerId="ADAL" clId="{01E322BB-B3F4-46CA-8E84-0339DFB03F67}" dt="2026-03-11T15:28:29.655" v="111"/>
        <pc:sldMkLst>
          <pc:docMk/>
          <pc:sldMk cId="711782663" sldId="316"/>
        </pc:sldMkLst>
      </pc:sldChg>
      <pc:sldChg chg="add">
        <pc:chgData name="Matthew Gerrard" userId="906b3d84-ade0-44b6-9ce3-e8ce4edce60f" providerId="ADAL" clId="{01E322BB-B3F4-46CA-8E84-0339DFB03F67}" dt="2026-03-11T15:28:29.655" v="111"/>
        <pc:sldMkLst>
          <pc:docMk/>
          <pc:sldMk cId="1208300810" sldId="317"/>
        </pc:sldMkLst>
      </pc:sldChg>
      <pc:sldChg chg="add">
        <pc:chgData name="Matthew Gerrard" userId="906b3d84-ade0-44b6-9ce3-e8ce4edce60f" providerId="ADAL" clId="{01E322BB-B3F4-46CA-8E84-0339DFB03F67}" dt="2026-03-11T15:28:29.655" v="111"/>
        <pc:sldMkLst>
          <pc:docMk/>
          <pc:sldMk cId="2941325420" sldId="318"/>
        </pc:sldMkLst>
      </pc:sldChg>
      <pc:sldChg chg="add">
        <pc:chgData name="Matthew Gerrard" userId="906b3d84-ade0-44b6-9ce3-e8ce4edce60f" providerId="ADAL" clId="{01E322BB-B3F4-46CA-8E84-0339DFB03F67}" dt="2026-03-11T15:28:29.655" v="111"/>
        <pc:sldMkLst>
          <pc:docMk/>
          <pc:sldMk cId="2125868482" sldId="319"/>
        </pc:sldMkLst>
      </pc:sldChg>
      <pc:sldChg chg="add">
        <pc:chgData name="Matthew Gerrard" userId="906b3d84-ade0-44b6-9ce3-e8ce4edce60f" providerId="ADAL" clId="{01E322BB-B3F4-46CA-8E84-0339DFB03F67}" dt="2026-03-11T15:28:29.655" v="111"/>
        <pc:sldMkLst>
          <pc:docMk/>
          <pc:sldMk cId="3656675184" sldId="320"/>
        </pc:sldMkLst>
      </pc:sldChg>
      <pc:sldChg chg="add">
        <pc:chgData name="Matthew Gerrard" userId="906b3d84-ade0-44b6-9ce3-e8ce4edce60f" providerId="ADAL" clId="{01E322BB-B3F4-46CA-8E84-0339DFB03F67}" dt="2026-03-11T15:28:29.655" v="111"/>
        <pc:sldMkLst>
          <pc:docMk/>
          <pc:sldMk cId="1913845070" sldId="321"/>
        </pc:sldMkLst>
      </pc:sldChg>
      <pc:sldChg chg="add">
        <pc:chgData name="Matthew Gerrard" userId="906b3d84-ade0-44b6-9ce3-e8ce4edce60f" providerId="ADAL" clId="{01E322BB-B3F4-46CA-8E84-0339DFB03F67}" dt="2026-03-11T15:28:29.655" v="111"/>
        <pc:sldMkLst>
          <pc:docMk/>
          <pc:sldMk cId="2107909001" sldId="322"/>
        </pc:sldMkLst>
      </pc:sldChg>
      <pc:sldChg chg="add">
        <pc:chgData name="Matthew Gerrard" userId="906b3d84-ade0-44b6-9ce3-e8ce4edce60f" providerId="ADAL" clId="{01E322BB-B3F4-46CA-8E84-0339DFB03F67}" dt="2026-03-11T15:28:29.655" v="111"/>
        <pc:sldMkLst>
          <pc:docMk/>
          <pc:sldMk cId="3810544368" sldId="323"/>
        </pc:sldMkLst>
      </pc:sldChg>
      <pc:sldChg chg="add">
        <pc:chgData name="Matthew Gerrard" userId="906b3d84-ade0-44b6-9ce3-e8ce4edce60f" providerId="ADAL" clId="{01E322BB-B3F4-46CA-8E84-0339DFB03F67}" dt="2026-03-11T15:28:29.655" v="111"/>
        <pc:sldMkLst>
          <pc:docMk/>
          <pc:sldMk cId="997965607" sldId="324"/>
        </pc:sldMkLst>
      </pc:sldChg>
      <pc:sldChg chg="add">
        <pc:chgData name="Matthew Gerrard" userId="906b3d84-ade0-44b6-9ce3-e8ce4edce60f" providerId="ADAL" clId="{01E322BB-B3F4-46CA-8E84-0339DFB03F67}" dt="2026-03-11T15:28:29.655" v="111"/>
        <pc:sldMkLst>
          <pc:docMk/>
          <pc:sldMk cId="887727602" sldId="325"/>
        </pc:sldMkLst>
      </pc:sldChg>
      <pc:sldChg chg="add">
        <pc:chgData name="Matthew Gerrard" userId="906b3d84-ade0-44b6-9ce3-e8ce4edce60f" providerId="ADAL" clId="{01E322BB-B3F4-46CA-8E84-0339DFB03F67}" dt="2026-03-11T15:28:29.655" v="111"/>
        <pc:sldMkLst>
          <pc:docMk/>
          <pc:sldMk cId="3434459325" sldId="326"/>
        </pc:sldMkLst>
      </pc:sldChg>
      <pc:sldChg chg="add">
        <pc:chgData name="Matthew Gerrard" userId="906b3d84-ade0-44b6-9ce3-e8ce4edce60f" providerId="ADAL" clId="{01E322BB-B3F4-46CA-8E84-0339DFB03F67}" dt="2026-03-11T15:28:29.655" v="111"/>
        <pc:sldMkLst>
          <pc:docMk/>
          <pc:sldMk cId="4268655254" sldId="327"/>
        </pc:sldMkLst>
      </pc:sldChg>
      <pc:sldChg chg="add">
        <pc:chgData name="Matthew Gerrard" userId="906b3d84-ade0-44b6-9ce3-e8ce4edce60f" providerId="ADAL" clId="{01E322BB-B3F4-46CA-8E84-0339DFB03F67}" dt="2026-03-11T15:30:08.305" v="112"/>
        <pc:sldMkLst>
          <pc:docMk/>
          <pc:sldMk cId="3140714124" sldId="328"/>
        </pc:sldMkLst>
      </pc:sldChg>
      <pc:sldChg chg="add">
        <pc:chgData name="Matthew Gerrard" userId="906b3d84-ade0-44b6-9ce3-e8ce4edce60f" providerId="ADAL" clId="{01E322BB-B3F4-46CA-8E84-0339DFB03F67}" dt="2026-03-11T15:30:08.305" v="112"/>
        <pc:sldMkLst>
          <pc:docMk/>
          <pc:sldMk cId="613697131" sldId="329"/>
        </pc:sldMkLst>
      </pc:sldChg>
      <pc:sldChg chg="add">
        <pc:chgData name="Matthew Gerrard" userId="906b3d84-ade0-44b6-9ce3-e8ce4edce60f" providerId="ADAL" clId="{01E322BB-B3F4-46CA-8E84-0339DFB03F67}" dt="2026-03-11T15:30:08.305" v="112"/>
        <pc:sldMkLst>
          <pc:docMk/>
          <pc:sldMk cId="2128888764" sldId="330"/>
        </pc:sldMkLst>
      </pc:sldChg>
      <pc:sldChg chg="add">
        <pc:chgData name="Matthew Gerrard" userId="906b3d84-ade0-44b6-9ce3-e8ce4edce60f" providerId="ADAL" clId="{01E322BB-B3F4-46CA-8E84-0339DFB03F67}" dt="2026-03-11T15:30:08.305" v="112"/>
        <pc:sldMkLst>
          <pc:docMk/>
          <pc:sldMk cId="2271420444" sldId="331"/>
        </pc:sldMkLst>
      </pc:sldChg>
      <pc:sldChg chg="add">
        <pc:chgData name="Matthew Gerrard" userId="906b3d84-ade0-44b6-9ce3-e8ce4edce60f" providerId="ADAL" clId="{01E322BB-B3F4-46CA-8E84-0339DFB03F67}" dt="2026-03-11T15:30:08.305" v="112"/>
        <pc:sldMkLst>
          <pc:docMk/>
          <pc:sldMk cId="2902173391" sldId="332"/>
        </pc:sldMkLst>
      </pc:sldChg>
      <pc:sldChg chg="add">
        <pc:chgData name="Matthew Gerrard" userId="906b3d84-ade0-44b6-9ce3-e8ce4edce60f" providerId="ADAL" clId="{01E322BB-B3F4-46CA-8E84-0339DFB03F67}" dt="2026-03-11T15:30:08.305" v="112"/>
        <pc:sldMkLst>
          <pc:docMk/>
          <pc:sldMk cId="4121619255" sldId="333"/>
        </pc:sldMkLst>
      </pc:sldChg>
      <pc:sldChg chg="add">
        <pc:chgData name="Matthew Gerrard" userId="906b3d84-ade0-44b6-9ce3-e8ce4edce60f" providerId="ADAL" clId="{01E322BB-B3F4-46CA-8E84-0339DFB03F67}" dt="2026-03-11T15:30:08.305" v="112"/>
        <pc:sldMkLst>
          <pc:docMk/>
          <pc:sldMk cId="3036830652" sldId="334"/>
        </pc:sldMkLst>
      </pc:sldChg>
      <pc:sldChg chg="add">
        <pc:chgData name="Matthew Gerrard" userId="906b3d84-ade0-44b6-9ce3-e8ce4edce60f" providerId="ADAL" clId="{01E322BB-B3F4-46CA-8E84-0339DFB03F67}" dt="2026-03-11T15:30:08.305" v="112"/>
        <pc:sldMkLst>
          <pc:docMk/>
          <pc:sldMk cId="4261365918" sldId="335"/>
        </pc:sldMkLst>
      </pc:sldChg>
      <pc:sldChg chg="add">
        <pc:chgData name="Matthew Gerrard" userId="906b3d84-ade0-44b6-9ce3-e8ce4edce60f" providerId="ADAL" clId="{01E322BB-B3F4-46CA-8E84-0339DFB03F67}" dt="2026-03-11T15:30:08.305" v="112"/>
        <pc:sldMkLst>
          <pc:docMk/>
          <pc:sldMk cId="3364136526" sldId="336"/>
        </pc:sldMkLst>
      </pc:sldChg>
      <pc:sldChg chg="add">
        <pc:chgData name="Matthew Gerrard" userId="906b3d84-ade0-44b6-9ce3-e8ce4edce60f" providerId="ADAL" clId="{01E322BB-B3F4-46CA-8E84-0339DFB03F67}" dt="2026-03-11T15:30:08.305" v="112"/>
        <pc:sldMkLst>
          <pc:docMk/>
          <pc:sldMk cId="578840289" sldId="337"/>
        </pc:sldMkLst>
      </pc:sldChg>
      <pc:sldChg chg="add">
        <pc:chgData name="Matthew Gerrard" userId="906b3d84-ade0-44b6-9ce3-e8ce4edce60f" providerId="ADAL" clId="{01E322BB-B3F4-46CA-8E84-0339DFB03F67}" dt="2026-03-11T15:30:08.305" v="112"/>
        <pc:sldMkLst>
          <pc:docMk/>
          <pc:sldMk cId="1685791595" sldId="338"/>
        </pc:sldMkLst>
      </pc:sldChg>
      <pc:sldChg chg="add">
        <pc:chgData name="Matthew Gerrard" userId="906b3d84-ade0-44b6-9ce3-e8ce4edce60f" providerId="ADAL" clId="{01E322BB-B3F4-46CA-8E84-0339DFB03F67}" dt="2026-03-11T15:30:08.305" v="112"/>
        <pc:sldMkLst>
          <pc:docMk/>
          <pc:sldMk cId="3747706927" sldId="339"/>
        </pc:sldMkLst>
      </pc:sldChg>
      <pc:sldChg chg="add">
        <pc:chgData name="Matthew Gerrard" userId="906b3d84-ade0-44b6-9ce3-e8ce4edce60f" providerId="ADAL" clId="{01E322BB-B3F4-46CA-8E84-0339DFB03F67}" dt="2026-03-11T15:30:08.305" v="112"/>
        <pc:sldMkLst>
          <pc:docMk/>
          <pc:sldMk cId="1446500178" sldId="340"/>
        </pc:sldMkLst>
      </pc:sldChg>
      <pc:sldChg chg="add">
        <pc:chgData name="Matthew Gerrard" userId="906b3d84-ade0-44b6-9ce3-e8ce4edce60f" providerId="ADAL" clId="{01E322BB-B3F4-46CA-8E84-0339DFB03F67}" dt="2026-03-11T15:30:08.305" v="112"/>
        <pc:sldMkLst>
          <pc:docMk/>
          <pc:sldMk cId="1736277550" sldId="341"/>
        </pc:sldMkLst>
      </pc:sldChg>
      <pc:sldChg chg="add">
        <pc:chgData name="Matthew Gerrard" userId="906b3d84-ade0-44b6-9ce3-e8ce4edce60f" providerId="ADAL" clId="{01E322BB-B3F4-46CA-8E84-0339DFB03F67}" dt="2026-03-11T15:30:08.305" v="112"/>
        <pc:sldMkLst>
          <pc:docMk/>
          <pc:sldMk cId="3270010817" sldId="342"/>
        </pc:sldMkLst>
      </pc:sldChg>
      <pc:sldChg chg="add">
        <pc:chgData name="Matthew Gerrard" userId="906b3d84-ade0-44b6-9ce3-e8ce4edce60f" providerId="ADAL" clId="{01E322BB-B3F4-46CA-8E84-0339DFB03F67}" dt="2026-03-11T15:30:08.305" v="112"/>
        <pc:sldMkLst>
          <pc:docMk/>
          <pc:sldMk cId="1773570965" sldId="343"/>
        </pc:sldMkLst>
      </pc:sldChg>
      <pc:sldChg chg="add">
        <pc:chgData name="Matthew Gerrard" userId="906b3d84-ade0-44b6-9ce3-e8ce4edce60f" providerId="ADAL" clId="{01E322BB-B3F4-46CA-8E84-0339DFB03F67}" dt="2026-03-11T15:30:08.305" v="112"/>
        <pc:sldMkLst>
          <pc:docMk/>
          <pc:sldMk cId="2962314646" sldId="344"/>
        </pc:sldMkLst>
      </pc:sldChg>
      <pc:sldChg chg="add">
        <pc:chgData name="Matthew Gerrard" userId="906b3d84-ade0-44b6-9ce3-e8ce4edce60f" providerId="ADAL" clId="{01E322BB-B3F4-46CA-8E84-0339DFB03F67}" dt="2026-03-11T15:30:08.305" v="112"/>
        <pc:sldMkLst>
          <pc:docMk/>
          <pc:sldMk cId="942271434" sldId="345"/>
        </pc:sldMkLst>
      </pc:sldChg>
      <pc:sldChg chg="add">
        <pc:chgData name="Matthew Gerrard" userId="906b3d84-ade0-44b6-9ce3-e8ce4edce60f" providerId="ADAL" clId="{01E322BB-B3F4-46CA-8E84-0339DFB03F67}" dt="2026-03-11T15:30:08.305" v="112"/>
        <pc:sldMkLst>
          <pc:docMk/>
          <pc:sldMk cId="1755716756" sldId="346"/>
        </pc:sldMkLst>
      </pc:sldChg>
      <pc:sldChg chg="add">
        <pc:chgData name="Matthew Gerrard" userId="906b3d84-ade0-44b6-9ce3-e8ce4edce60f" providerId="ADAL" clId="{01E322BB-B3F4-46CA-8E84-0339DFB03F67}" dt="2026-03-11T15:30:08.305" v="112"/>
        <pc:sldMkLst>
          <pc:docMk/>
          <pc:sldMk cId="1424071035" sldId="347"/>
        </pc:sldMkLst>
      </pc:sldChg>
      <pc:sldChg chg="modSp new mod">
        <pc:chgData name="Matthew Gerrard" userId="906b3d84-ade0-44b6-9ce3-e8ce4edce60f" providerId="ADAL" clId="{01E322BB-B3F4-46CA-8E84-0339DFB03F67}" dt="2026-03-11T15:30:28.105" v="118" actId="20577"/>
        <pc:sldMkLst>
          <pc:docMk/>
          <pc:sldMk cId="2926354413" sldId="348"/>
        </pc:sldMkLst>
        <pc:spChg chg="mod">
          <ac:chgData name="Matthew Gerrard" userId="906b3d84-ade0-44b6-9ce3-e8ce4edce60f" providerId="ADAL" clId="{01E322BB-B3F4-46CA-8E84-0339DFB03F67}" dt="2026-03-11T15:30:28.105" v="118" actId="20577"/>
          <ac:spMkLst>
            <pc:docMk/>
            <pc:sldMk cId="2926354413" sldId="348"/>
            <ac:spMk id="2" creationId="{ED74E7D7-E859-30DC-F7AE-C2D8B5D343AB}"/>
          </ac:spMkLst>
        </pc:spChg>
      </pc:sldChg>
      <pc:sldChg chg="add">
        <pc:chgData name="Matthew Gerrard" userId="906b3d84-ade0-44b6-9ce3-e8ce4edce60f" providerId="ADAL" clId="{01E322BB-B3F4-46CA-8E84-0339DFB03F67}" dt="2026-03-11T15:31:08.247" v="119"/>
        <pc:sldMkLst>
          <pc:docMk/>
          <pc:sldMk cId="1152130736" sldId="349"/>
        </pc:sldMkLst>
      </pc:sldChg>
      <pc:sldChg chg="add">
        <pc:chgData name="Matthew Gerrard" userId="906b3d84-ade0-44b6-9ce3-e8ce4edce60f" providerId="ADAL" clId="{01E322BB-B3F4-46CA-8E84-0339DFB03F67}" dt="2026-03-11T15:31:08.247" v="119"/>
        <pc:sldMkLst>
          <pc:docMk/>
          <pc:sldMk cId="292465564" sldId="350"/>
        </pc:sldMkLst>
      </pc:sldChg>
      <pc:sldChg chg="add">
        <pc:chgData name="Matthew Gerrard" userId="906b3d84-ade0-44b6-9ce3-e8ce4edce60f" providerId="ADAL" clId="{01E322BB-B3F4-46CA-8E84-0339DFB03F67}" dt="2026-03-11T15:31:08.247" v="119"/>
        <pc:sldMkLst>
          <pc:docMk/>
          <pc:sldMk cId="3707521088" sldId="351"/>
        </pc:sldMkLst>
      </pc:sldChg>
      <pc:sldChg chg="add">
        <pc:chgData name="Matthew Gerrard" userId="906b3d84-ade0-44b6-9ce3-e8ce4edce60f" providerId="ADAL" clId="{01E322BB-B3F4-46CA-8E84-0339DFB03F67}" dt="2026-03-11T15:31:08.247" v="119"/>
        <pc:sldMkLst>
          <pc:docMk/>
          <pc:sldMk cId="1488495759" sldId="352"/>
        </pc:sldMkLst>
      </pc:sldChg>
      <pc:sldChg chg="add">
        <pc:chgData name="Matthew Gerrard" userId="906b3d84-ade0-44b6-9ce3-e8ce4edce60f" providerId="ADAL" clId="{01E322BB-B3F4-46CA-8E84-0339DFB03F67}" dt="2026-03-11T15:31:08.247" v="119"/>
        <pc:sldMkLst>
          <pc:docMk/>
          <pc:sldMk cId="1117824940" sldId="353"/>
        </pc:sldMkLst>
      </pc:sldChg>
      <pc:sldChg chg="add">
        <pc:chgData name="Matthew Gerrard" userId="906b3d84-ade0-44b6-9ce3-e8ce4edce60f" providerId="ADAL" clId="{01E322BB-B3F4-46CA-8E84-0339DFB03F67}" dt="2026-03-11T15:31:08.247" v="119"/>
        <pc:sldMkLst>
          <pc:docMk/>
          <pc:sldMk cId="498493259" sldId="354"/>
        </pc:sldMkLst>
      </pc:sldChg>
      <pc:sldChg chg="add">
        <pc:chgData name="Matthew Gerrard" userId="906b3d84-ade0-44b6-9ce3-e8ce4edce60f" providerId="ADAL" clId="{01E322BB-B3F4-46CA-8E84-0339DFB03F67}" dt="2026-03-11T15:31:08.247" v="119"/>
        <pc:sldMkLst>
          <pc:docMk/>
          <pc:sldMk cId="1947625897" sldId="355"/>
        </pc:sldMkLst>
      </pc:sldChg>
      <pc:sldChg chg="add">
        <pc:chgData name="Matthew Gerrard" userId="906b3d84-ade0-44b6-9ce3-e8ce4edce60f" providerId="ADAL" clId="{01E322BB-B3F4-46CA-8E84-0339DFB03F67}" dt="2026-03-11T15:31:08.247" v="119"/>
        <pc:sldMkLst>
          <pc:docMk/>
          <pc:sldMk cId="2630735383" sldId="356"/>
        </pc:sldMkLst>
      </pc:sldChg>
      <pc:sldChg chg="add">
        <pc:chgData name="Matthew Gerrard" userId="906b3d84-ade0-44b6-9ce3-e8ce4edce60f" providerId="ADAL" clId="{01E322BB-B3F4-46CA-8E84-0339DFB03F67}" dt="2026-03-11T15:31:08.247" v="119"/>
        <pc:sldMkLst>
          <pc:docMk/>
          <pc:sldMk cId="2420863780" sldId="357"/>
        </pc:sldMkLst>
      </pc:sldChg>
      <pc:sldChg chg="add">
        <pc:chgData name="Matthew Gerrard" userId="906b3d84-ade0-44b6-9ce3-e8ce4edce60f" providerId="ADAL" clId="{01E322BB-B3F4-46CA-8E84-0339DFB03F67}" dt="2026-03-11T15:31:08.247" v="119"/>
        <pc:sldMkLst>
          <pc:docMk/>
          <pc:sldMk cId="3235532256" sldId="358"/>
        </pc:sldMkLst>
      </pc:sldChg>
      <pc:sldChg chg="add">
        <pc:chgData name="Matthew Gerrard" userId="906b3d84-ade0-44b6-9ce3-e8ce4edce60f" providerId="ADAL" clId="{01E322BB-B3F4-46CA-8E84-0339DFB03F67}" dt="2026-03-11T15:31:08.247" v="119"/>
        <pc:sldMkLst>
          <pc:docMk/>
          <pc:sldMk cId="3005878989" sldId="359"/>
        </pc:sldMkLst>
      </pc:sldChg>
      <pc:sldChg chg="add">
        <pc:chgData name="Matthew Gerrard" userId="906b3d84-ade0-44b6-9ce3-e8ce4edce60f" providerId="ADAL" clId="{01E322BB-B3F4-46CA-8E84-0339DFB03F67}" dt="2026-03-11T15:31:08.247" v="119"/>
        <pc:sldMkLst>
          <pc:docMk/>
          <pc:sldMk cId="2453016755" sldId="360"/>
        </pc:sldMkLst>
      </pc:sldChg>
      <pc:sldChg chg="add">
        <pc:chgData name="Matthew Gerrard" userId="906b3d84-ade0-44b6-9ce3-e8ce4edce60f" providerId="ADAL" clId="{01E322BB-B3F4-46CA-8E84-0339DFB03F67}" dt="2026-03-11T15:31:08.247" v="119"/>
        <pc:sldMkLst>
          <pc:docMk/>
          <pc:sldMk cId="2759020930" sldId="361"/>
        </pc:sldMkLst>
      </pc:sldChg>
      <pc:sldChg chg="add">
        <pc:chgData name="Matthew Gerrard" userId="906b3d84-ade0-44b6-9ce3-e8ce4edce60f" providerId="ADAL" clId="{01E322BB-B3F4-46CA-8E84-0339DFB03F67}" dt="2026-03-11T15:31:08.247" v="119"/>
        <pc:sldMkLst>
          <pc:docMk/>
          <pc:sldMk cId="153482493" sldId="362"/>
        </pc:sldMkLst>
      </pc:sldChg>
      <pc:sldChg chg="add">
        <pc:chgData name="Matthew Gerrard" userId="906b3d84-ade0-44b6-9ce3-e8ce4edce60f" providerId="ADAL" clId="{01E322BB-B3F4-46CA-8E84-0339DFB03F67}" dt="2026-03-11T15:31:08.247" v="119"/>
        <pc:sldMkLst>
          <pc:docMk/>
          <pc:sldMk cId="1511008454" sldId="363"/>
        </pc:sldMkLst>
      </pc:sldChg>
      <pc:sldChg chg="add">
        <pc:chgData name="Matthew Gerrard" userId="906b3d84-ade0-44b6-9ce3-e8ce4edce60f" providerId="ADAL" clId="{01E322BB-B3F4-46CA-8E84-0339DFB03F67}" dt="2026-03-11T15:31:08.247" v="119"/>
        <pc:sldMkLst>
          <pc:docMk/>
          <pc:sldMk cId="3234937048" sldId="364"/>
        </pc:sldMkLst>
      </pc:sldChg>
      <pc:sldChg chg="add">
        <pc:chgData name="Matthew Gerrard" userId="906b3d84-ade0-44b6-9ce3-e8ce4edce60f" providerId="ADAL" clId="{01E322BB-B3F4-46CA-8E84-0339DFB03F67}" dt="2026-03-11T15:31:08.247" v="119"/>
        <pc:sldMkLst>
          <pc:docMk/>
          <pc:sldMk cId="1115159086" sldId="365"/>
        </pc:sldMkLst>
      </pc:sldChg>
      <pc:sldChg chg="add">
        <pc:chgData name="Matthew Gerrard" userId="906b3d84-ade0-44b6-9ce3-e8ce4edce60f" providerId="ADAL" clId="{01E322BB-B3F4-46CA-8E84-0339DFB03F67}" dt="2026-03-11T15:31:08.247" v="119"/>
        <pc:sldMkLst>
          <pc:docMk/>
          <pc:sldMk cId="2785347236" sldId="366"/>
        </pc:sldMkLst>
      </pc:sldChg>
      <pc:sldChg chg="add">
        <pc:chgData name="Matthew Gerrard" userId="906b3d84-ade0-44b6-9ce3-e8ce4edce60f" providerId="ADAL" clId="{01E322BB-B3F4-46CA-8E84-0339DFB03F67}" dt="2026-03-11T15:31:08.247" v="119"/>
        <pc:sldMkLst>
          <pc:docMk/>
          <pc:sldMk cId="2861042343" sldId="367"/>
        </pc:sldMkLst>
      </pc:sldChg>
      <pc:sldChg chg="add">
        <pc:chgData name="Matthew Gerrard" userId="906b3d84-ade0-44b6-9ce3-e8ce4edce60f" providerId="ADAL" clId="{01E322BB-B3F4-46CA-8E84-0339DFB03F67}" dt="2026-03-11T15:31:08.247" v="119"/>
        <pc:sldMkLst>
          <pc:docMk/>
          <pc:sldMk cId="2159207217" sldId="368"/>
        </pc:sldMkLst>
      </pc:sldChg>
      <pc:sldChg chg="add">
        <pc:chgData name="Matthew Gerrard" userId="906b3d84-ade0-44b6-9ce3-e8ce4edce60f" providerId="ADAL" clId="{01E322BB-B3F4-46CA-8E84-0339DFB03F67}" dt="2026-03-11T15:31:08.247" v="119"/>
        <pc:sldMkLst>
          <pc:docMk/>
          <pc:sldMk cId="1090397424" sldId="369"/>
        </pc:sldMkLst>
      </pc:sldChg>
      <pc:sldChg chg="add">
        <pc:chgData name="Matthew Gerrard" userId="906b3d84-ade0-44b6-9ce3-e8ce4edce60f" providerId="ADAL" clId="{01E322BB-B3F4-46CA-8E84-0339DFB03F67}" dt="2026-03-11T15:31:08.247" v="119"/>
        <pc:sldMkLst>
          <pc:docMk/>
          <pc:sldMk cId="3510944121" sldId="3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43A41-BC7B-4D0A-A723-B52A582CAC6E}" type="datetimeFigureOut">
              <a:rPr lang="en-GB" smtClean="0"/>
              <a:t>11/03/2026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1204C-D869-44D5-9745-5D44540DAFDE}" type="slidenum">
              <a:rPr lang="en-GB" smtClean="0"/>
              <a:t>‹#›</a:t>
            </a:fld>
            <a:endParaRPr lang="en-GB"/>
          </a:p>
        </p:txBody>
      </p:sp>
    </p:spTree>
    <p:extLst>
      <p:ext uri="{BB962C8B-B14F-4D97-AF65-F5344CB8AC3E}">
        <p14:creationId xmlns:p14="http://schemas.microsoft.com/office/powerpoint/2010/main" val="183198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 Strait of Hormuz. Iran to the North, Persian Gulf off to the East. (R) NIOC House in Westminster.</a:t>
            </a:r>
          </a:p>
        </p:txBody>
      </p:sp>
      <p:sp>
        <p:nvSpPr>
          <p:cNvPr id="4" name="Slide Number Placeholder 3"/>
          <p:cNvSpPr>
            <a:spLocks noGrp="1"/>
          </p:cNvSpPr>
          <p:nvPr>
            <p:ph type="sldNum" sz="quarter" idx="5"/>
          </p:nvPr>
        </p:nvSpPr>
        <p:spPr/>
        <p:txBody>
          <a:bodyPr/>
          <a:lstStyle/>
          <a:p>
            <a:fld id="{F172C89C-CC36-F94E-B1C6-D18EB5B320D8}" type="slidenum">
              <a:rPr lang="en-GB" smtClean="0"/>
              <a:t>4</a:t>
            </a:fld>
            <a:endParaRPr lang="en-GB"/>
          </a:p>
        </p:txBody>
      </p:sp>
    </p:spTree>
    <p:extLst>
      <p:ext uri="{BB962C8B-B14F-4D97-AF65-F5344CB8AC3E}">
        <p14:creationId xmlns:p14="http://schemas.microsoft.com/office/powerpoint/2010/main" val="4637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or 3 minutes.</a:t>
            </a:r>
          </a:p>
        </p:txBody>
      </p:sp>
      <p:sp>
        <p:nvSpPr>
          <p:cNvPr id="4" name="Slide Number Placeholder 3"/>
          <p:cNvSpPr>
            <a:spLocks noGrp="1"/>
          </p:cNvSpPr>
          <p:nvPr>
            <p:ph type="sldNum" sz="quarter" idx="5"/>
          </p:nvPr>
        </p:nvSpPr>
        <p:spPr/>
        <p:txBody>
          <a:bodyPr/>
          <a:lstStyle/>
          <a:p>
            <a:fld id="{F172C89C-CC36-F94E-B1C6-D18EB5B320D8}" type="slidenum">
              <a:rPr lang="en-GB" smtClean="0"/>
              <a:t>12</a:t>
            </a:fld>
            <a:endParaRPr lang="en-GB"/>
          </a:p>
        </p:txBody>
      </p:sp>
    </p:spTree>
    <p:extLst>
      <p:ext uri="{BB962C8B-B14F-4D97-AF65-F5344CB8AC3E}">
        <p14:creationId xmlns:p14="http://schemas.microsoft.com/office/powerpoint/2010/main" val="101373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C51EA-7E74-0F40-9751-C40CA5178E9C}" type="slidenum">
              <a:rPr lang="en-US" smtClean="0"/>
              <a:t>22</a:t>
            </a:fld>
            <a:endParaRPr lang="en-US"/>
          </a:p>
        </p:txBody>
      </p:sp>
    </p:spTree>
    <p:extLst>
      <p:ext uri="{BB962C8B-B14F-4D97-AF65-F5344CB8AC3E}">
        <p14:creationId xmlns:p14="http://schemas.microsoft.com/office/powerpoint/2010/main" val="100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Jaggard – Millett LJ: “</a:t>
            </a:r>
            <a:r>
              <a:rPr lang="en-GB" sz="1200" b="1" i="1" dirty="0">
                <a:effectLst/>
                <a:latin typeface="Times New Roman" panose="02020603050405020304" pitchFamily="18" charset="0"/>
                <a:ea typeface="Calibri" panose="020F0502020204030204" pitchFamily="34" charset="0"/>
              </a:rPr>
              <a:t>At one extreme, the defendant may have acted openly and in good faith and in ignorance of the plaintiff's rights, and thereby inadvertently placed himself in a position where the grant of an injunction would either force him to yield to the plaintiff's extortionate demands or expose him to substantial loss. At the other extreme, the defendant may have acted with his eyes open and in full knowledge that he was invading the plaintiff's rights, and hurried on his work in the hope that by presenting the court with a fait accompli he could compel the plaintiff to accept monetary compensation”</a:t>
            </a:r>
          </a:p>
          <a:p>
            <a:r>
              <a:rPr lang="en-GB" dirty="0"/>
              <a:t>Fen Tigers: Lord </a:t>
            </a:r>
            <a:r>
              <a:rPr lang="en-GB" dirty="0" err="1"/>
              <a:t>Macnaghten’s</a:t>
            </a:r>
            <a:r>
              <a:rPr lang="en-GB" dirty="0"/>
              <a:t> observations: “</a:t>
            </a:r>
            <a:r>
              <a:rPr lang="en-GB" sz="1200" b="1" i="1" dirty="0">
                <a:effectLst/>
                <a:latin typeface="Times New Roman" panose="02020603050405020304" pitchFamily="18" charset="0"/>
                <a:ea typeface="Calibri" panose="020F0502020204030204" pitchFamily="34" charset="0"/>
              </a:rPr>
              <a:t>“In some cases, of course, an injunction is necessary—if, for instance, the injury cannot fairly be compensated by money—if the defendant has acted in a high-handed manner—if he has endeavoured to steal a march upon the plaintiff or to evade the jurisdiction of the court. In all these cases an injunction is necessary, in order to do justice to the plaintiff and as a warning to others. But if there is really a question as to whether the obstruction is legal or not, and if the defendant has acted fairly and not in an unneighbourly spirit</a:t>
            </a:r>
            <a:r>
              <a:rPr lang="en-GB" sz="1200" i="1" dirty="0">
                <a:effectLst/>
                <a:latin typeface="Times New Roman" panose="02020603050405020304" pitchFamily="18" charset="0"/>
                <a:ea typeface="Calibri" panose="020F0502020204030204" pitchFamily="34" charset="0"/>
              </a:rPr>
              <a:t>, I am disposed to think that the court ought to incline to damages rather than to an injunction. It is quite true that a man ought not to be compelled to part with his property against his will, or to have the value of his property diminished, without an Act of Parliament. On the other hand, the court ought to be very careful not to allow an action for the protection of ancient lights to be used as a means of extorting money.”</a:t>
            </a:r>
            <a:endParaRPr lang="en-GB" dirty="0"/>
          </a:p>
        </p:txBody>
      </p:sp>
      <p:sp>
        <p:nvSpPr>
          <p:cNvPr id="4" name="Slide Number Placeholder 3"/>
          <p:cNvSpPr>
            <a:spLocks noGrp="1"/>
          </p:cNvSpPr>
          <p:nvPr>
            <p:ph type="sldNum" sz="quarter" idx="5"/>
          </p:nvPr>
        </p:nvSpPr>
        <p:spPr/>
        <p:txBody>
          <a:bodyPr/>
          <a:lstStyle/>
          <a:p>
            <a:fld id="{B95E37AD-DCB5-4E8A-91D4-2C8261476C5B}" type="slidenum">
              <a:rPr lang="en-GB" smtClean="0"/>
              <a:t>52</a:t>
            </a:fld>
            <a:endParaRPr lang="en-GB"/>
          </a:p>
        </p:txBody>
      </p:sp>
    </p:spTree>
    <p:extLst>
      <p:ext uri="{BB962C8B-B14F-4D97-AF65-F5344CB8AC3E}">
        <p14:creationId xmlns:p14="http://schemas.microsoft.com/office/powerpoint/2010/main" val="249360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Mortimer – Peter Gibson LJ – </a:t>
            </a:r>
            <a:r>
              <a:rPr lang="en-GB" sz="1200" i="0" kern="1200" dirty="0">
                <a:solidFill>
                  <a:schemeClr val="tx1"/>
                </a:solidFill>
                <a:effectLst/>
                <a:latin typeface="+mn-lt"/>
                <a:ea typeface="+mn-ea"/>
                <a:cs typeface="+mn-cs"/>
              </a:rPr>
              <a:t>doubted that a claimant who failed to apply for an interim injunction "should generally be debarred'' from obtaining a final injunction, because depending on the circumstances it might be entirely reasonable for him, having put the defendant on notice, to proceed to trial instead, without taking the risk of expending money wastefully in seeking interim relief</a:t>
            </a:r>
            <a:endParaRPr lang="en-GB" i="0" dirty="0"/>
          </a:p>
        </p:txBody>
      </p:sp>
      <p:sp>
        <p:nvSpPr>
          <p:cNvPr id="4" name="Slide Number Placeholder 3"/>
          <p:cNvSpPr>
            <a:spLocks noGrp="1"/>
          </p:cNvSpPr>
          <p:nvPr>
            <p:ph type="sldNum" sz="quarter" idx="5"/>
          </p:nvPr>
        </p:nvSpPr>
        <p:spPr/>
        <p:txBody>
          <a:bodyPr/>
          <a:lstStyle/>
          <a:p>
            <a:fld id="{B95E37AD-DCB5-4E8A-91D4-2C8261476C5B}" type="slidenum">
              <a:rPr lang="en-GB" smtClean="0"/>
              <a:t>57</a:t>
            </a:fld>
            <a:endParaRPr lang="en-GB"/>
          </a:p>
        </p:txBody>
      </p:sp>
    </p:spTree>
    <p:extLst>
      <p:ext uri="{BB962C8B-B14F-4D97-AF65-F5344CB8AC3E}">
        <p14:creationId xmlns:p14="http://schemas.microsoft.com/office/powerpoint/2010/main" val="50131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F05353-7E71-42FC-97E2-C6EE64F80F3C}" type="slidenum">
              <a:rPr lang="en-GB" smtClean="0"/>
              <a:t>93</a:t>
            </a:fld>
            <a:endParaRPr lang="en-GB"/>
          </a:p>
        </p:txBody>
      </p:sp>
    </p:spTree>
    <p:extLst>
      <p:ext uri="{BB962C8B-B14F-4D97-AF65-F5344CB8AC3E}">
        <p14:creationId xmlns:p14="http://schemas.microsoft.com/office/powerpoint/2010/main" val="257732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05353-7E71-42FC-97E2-C6EE64F80F3C}" type="slidenum">
              <a:rPr lang="en-GB" smtClean="0"/>
              <a:t>107</a:t>
            </a:fld>
            <a:endParaRPr lang="en-GB"/>
          </a:p>
        </p:txBody>
      </p:sp>
    </p:spTree>
    <p:extLst>
      <p:ext uri="{BB962C8B-B14F-4D97-AF65-F5344CB8AC3E}">
        <p14:creationId xmlns:p14="http://schemas.microsoft.com/office/powerpoint/2010/main" val="3004844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27F23128-3DE4-DE72-BE0F-12A015D5203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40874" y="1767686"/>
            <a:ext cx="6482763" cy="2387600"/>
          </a:xfrm>
        </p:spPr>
        <p:txBody>
          <a:bodyPr anchor="ctr"/>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40874" y="4155287"/>
            <a:ext cx="6482763" cy="485868"/>
          </a:xfr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a:off x="2010655" y="4652418"/>
            <a:ext cx="2743200" cy="365125"/>
          </a:xfrm>
          <a:prstGeom prst="rect">
            <a:avLst/>
          </a:prstGeom>
        </p:spPr>
        <p:txBody>
          <a:bodyPr/>
          <a:lstStyle>
            <a:lvl1pPr algn="ctr">
              <a:defRPr>
                <a:latin typeface="Open Sans" panose="020B0606030504020204" pitchFamily="34" charset="0"/>
                <a:ea typeface="Open Sans" panose="020B0606030504020204" pitchFamily="34" charset="0"/>
                <a:cs typeface="Open Sans" panose="020B0606030504020204" pitchFamily="34" charset="0"/>
              </a:defRPr>
            </a:lvl1pPr>
          </a:lstStyle>
          <a:p>
            <a:fld id="{A7ED5054-075D-48AB-B353-D061F60C3E42}" type="datetimeFigureOut">
              <a:rPr lang="en-GB" smtClean="0"/>
              <a:pPr/>
              <a:t>11/03/2026</a:t>
            </a:fld>
            <a:endParaRPr lang="en-GB" dirty="0"/>
          </a:p>
        </p:txBody>
      </p:sp>
    </p:spTree>
    <p:extLst>
      <p:ext uri="{BB962C8B-B14F-4D97-AF65-F5344CB8AC3E}">
        <p14:creationId xmlns:p14="http://schemas.microsoft.com/office/powerpoint/2010/main" val="988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73BFB3D1-B0D6-38CA-D43D-BA356D5178C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7567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D903944D-4E87-D6C7-8EA3-51189A6B37C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89354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8E5FED35-FACF-F661-2BD1-9216D2D2CA8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676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EB5B6CC2-9F9C-6DBC-5EF7-FA1A2D1A1CD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3753" y="1540690"/>
            <a:ext cx="5031068" cy="2852737"/>
          </a:xfrm>
        </p:spPr>
        <p:txBody>
          <a:bodyPr anchor="ctr"/>
          <a:lstStyle>
            <a:lvl1pPr algn="ct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493753" y="4393428"/>
            <a:ext cx="5031068" cy="793296"/>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1637687" y="5186724"/>
            <a:ext cx="2743200" cy="365125"/>
          </a:xfrm>
          <a:prstGeom prst="rect">
            <a:avLst/>
          </a:prstGeom>
        </p:spPr>
        <p:txBody>
          <a:bodyPr/>
          <a:lstStyle>
            <a:lvl1pPr algn="ctr">
              <a:defRPr/>
            </a:lvl1pPr>
          </a:lstStyle>
          <a:p>
            <a:fld id="{A7ED5054-075D-48AB-B353-D061F60C3E42}" type="datetimeFigureOut">
              <a:rPr lang="en-GB" smtClean="0"/>
              <a:pPr/>
              <a:t>11/03/2026</a:t>
            </a:fld>
            <a:endParaRPr lang="en-GB" dirty="0"/>
          </a:p>
        </p:txBody>
      </p:sp>
    </p:spTree>
    <p:extLst>
      <p:ext uri="{BB962C8B-B14F-4D97-AF65-F5344CB8AC3E}">
        <p14:creationId xmlns:p14="http://schemas.microsoft.com/office/powerpoint/2010/main" val="81745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5FA62C25-2418-83BA-BC05-0CD23C07BCC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513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screen shot of a computer&#10;&#10;Description automatically generated">
            <a:extLst>
              <a:ext uri="{FF2B5EF4-FFF2-40B4-BE49-F238E27FC236}">
                <a16:creationId xmlns:a16="http://schemas.microsoft.com/office/drawing/2014/main" id="{D86CE7B9-F5BA-9DA7-C80D-E32B2DEE665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9809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581BB5B7-0015-5811-A64A-27F499B1A36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98762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AC6FCE69-42FE-A582-BF2D-9D983CE3A20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Qr code with text on it&#10;&#10;AI-generated content may be incorrect.">
            <a:extLst>
              <a:ext uri="{FF2B5EF4-FFF2-40B4-BE49-F238E27FC236}">
                <a16:creationId xmlns:a16="http://schemas.microsoft.com/office/drawing/2014/main" id="{5F797405-E604-2729-6DC8-B276378FE4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310" y="4651304"/>
            <a:ext cx="3373514" cy="2073974"/>
          </a:xfrm>
          <a:prstGeom prst="rect">
            <a:avLst/>
          </a:prstGeom>
        </p:spPr>
      </p:pic>
    </p:spTree>
    <p:extLst>
      <p:ext uri="{BB962C8B-B14F-4D97-AF65-F5344CB8AC3E}">
        <p14:creationId xmlns:p14="http://schemas.microsoft.com/office/powerpoint/2010/main" val="27927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622DECEC-9D77-5622-57CF-2D5525F884B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6742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40DA38C1-1002-A3EA-D9F9-218763F8B93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21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screen shot of a computer&#10;&#10;Description automatically generated">
            <a:extLst>
              <a:ext uri="{FF2B5EF4-FFF2-40B4-BE49-F238E27FC236}">
                <a16:creationId xmlns:a16="http://schemas.microsoft.com/office/drawing/2014/main" id="{7BD5D694-DDFE-BFB6-79F8-0F4FA724CA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76746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CE71-6800-2DE8-1F72-E2F6D253FF1F}"/>
              </a:ext>
            </a:extLst>
          </p:cNvPr>
          <p:cNvSpPr>
            <a:spLocks noGrp="1"/>
          </p:cNvSpPr>
          <p:nvPr>
            <p:ph type="ctrTitle"/>
          </p:nvPr>
        </p:nvSpPr>
        <p:spPr>
          <a:xfrm>
            <a:off x="242473" y="2235200"/>
            <a:ext cx="6482763" cy="2387600"/>
          </a:xfrm>
        </p:spPr>
        <p:txBody>
          <a:bodyPr>
            <a:normAutofit fontScale="90000"/>
          </a:bodyPr>
          <a:lstStyle/>
          <a:p>
            <a:r>
              <a:rPr lang="en-GB" dirty="0"/>
              <a:t>Guildhall Chambers Annual Property Seminar</a:t>
            </a:r>
          </a:p>
        </p:txBody>
      </p:sp>
      <p:sp>
        <p:nvSpPr>
          <p:cNvPr id="3" name="Subtitle 2">
            <a:extLst>
              <a:ext uri="{FF2B5EF4-FFF2-40B4-BE49-F238E27FC236}">
                <a16:creationId xmlns:a16="http://schemas.microsoft.com/office/drawing/2014/main" id="{ACD94A62-A5C7-C88E-1186-9EAB905A3AD3}"/>
              </a:ext>
            </a:extLst>
          </p:cNvPr>
          <p:cNvSpPr>
            <a:spLocks noGrp="1"/>
          </p:cNvSpPr>
          <p:nvPr>
            <p:ph type="subTitle" idx="1"/>
          </p:nvPr>
        </p:nvSpPr>
        <p:spPr>
          <a:xfrm>
            <a:off x="128174" y="4622800"/>
            <a:ext cx="6482763" cy="485868"/>
          </a:xfrm>
        </p:spPr>
        <p:txBody>
          <a:bodyPr>
            <a:normAutofit fontScale="47500" lnSpcReduction="20000"/>
          </a:bodyPr>
          <a:lstStyle/>
          <a:p>
            <a:r>
              <a:rPr lang="en-GB" dirty="0"/>
              <a:t>12</a:t>
            </a:r>
            <a:r>
              <a:rPr lang="en-GB" baseline="30000" dirty="0"/>
              <a:t>th</a:t>
            </a:r>
            <a:r>
              <a:rPr lang="en-GB" dirty="0"/>
              <a:t> March</a:t>
            </a:r>
          </a:p>
          <a:p>
            <a:r>
              <a:rPr lang="en-GB" dirty="0"/>
              <a:t>Bristol Marriott Royal</a:t>
            </a:r>
          </a:p>
        </p:txBody>
      </p:sp>
    </p:spTree>
    <p:extLst>
      <p:ext uri="{BB962C8B-B14F-4D97-AF65-F5344CB8AC3E}">
        <p14:creationId xmlns:p14="http://schemas.microsoft.com/office/powerpoint/2010/main" val="16330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3C98-48DA-92DC-3CFC-BFE3DD118B80}"/>
              </a:ext>
            </a:extLst>
          </p:cNvPr>
          <p:cNvSpPr>
            <a:spLocks noGrp="1"/>
          </p:cNvSpPr>
          <p:nvPr>
            <p:ph type="title"/>
          </p:nvPr>
        </p:nvSpPr>
        <p:spPr/>
        <p:txBody>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Khan v Khan: Detrimental Reliance</a:t>
            </a:r>
          </a:p>
        </p:txBody>
      </p:sp>
      <p:pic>
        <p:nvPicPr>
          <p:cNvPr id="4098" name="Picture 2" descr="Generated image">
            <a:extLst>
              <a:ext uri="{FF2B5EF4-FFF2-40B4-BE49-F238E27FC236}">
                <a16:creationId xmlns:a16="http://schemas.microsoft.com/office/drawing/2014/main" id="{F0BC0E30-3DB2-81BD-01B0-43C98F012A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0331" y="1690688"/>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739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2AA5-4035-BB1F-B18A-BB64D6B99D5C}"/>
              </a:ext>
            </a:extLst>
          </p:cNvPr>
          <p:cNvSpPr>
            <a:spLocks noGrp="1"/>
          </p:cNvSpPr>
          <p:nvPr>
            <p:ph type="title"/>
          </p:nvPr>
        </p:nvSpPr>
        <p:spPr/>
        <p:txBody>
          <a:bodyPr/>
          <a:lstStyle/>
          <a:p>
            <a:r>
              <a:rPr lang="en-GB" i="1" dirty="0"/>
              <a:t>Gotti v Perrett</a:t>
            </a:r>
            <a:r>
              <a:rPr lang="en-GB" dirty="0"/>
              <a:t> [2025] EWCA </a:t>
            </a:r>
            <a:r>
              <a:rPr lang="en-GB" dirty="0" err="1"/>
              <a:t>Civ</a:t>
            </a:r>
            <a:r>
              <a:rPr lang="en-GB" dirty="0"/>
              <a:t> 1168 </a:t>
            </a:r>
            <a:endParaRPr lang="en-US" dirty="0"/>
          </a:p>
        </p:txBody>
      </p:sp>
      <p:sp>
        <p:nvSpPr>
          <p:cNvPr id="3" name="Content Placeholder 2">
            <a:extLst>
              <a:ext uri="{FF2B5EF4-FFF2-40B4-BE49-F238E27FC236}">
                <a16:creationId xmlns:a16="http://schemas.microsoft.com/office/drawing/2014/main" id="{38BCE2A4-1394-AD52-710C-36581CC3C5E8}"/>
              </a:ext>
            </a:extLst>
          </p:cNvPr>
          <p:cNvSpPr>
            <a:spLocks noGrp="1"/>
          </p:cNvSpPr>
          <p:nvPr>
            <p:ph idx="1"/>
          </p:nvPr>
        </p:nvSpPr>
        <p:spPr>
          <a:xfrm>
            <a:off x="529281" y="1690688"/>
            <a:ext cx="10515600" cy="4351338"/>
          </a:xfrm>
        </p:spPr>
        <p:txBody>
          <a:bodyPr>
            <a:normAutofit fontScale="77500" lnSpcReduction="20000"/>
          </a:bodyPr>
          <a:lstStyle/>
          <a:p>
            <a:pPr algn="just">
              <a:lnSpc>
                <a:spcPct val="150000"/>
              </a:lnSpc>
            </a:pPr>
            <a:r>
              <a:rPr lang="en-US" dirty="0"/>
              <a:t>Does a Part 23 application for an injunction, made prior to the issue of a claim, count as ‘proceedings’ under the CPR?</a:t>
            </a:r>
          </a:p>
          <a:p>
            <a:pPr marL="0" indent="0" algn="just">
              <a:lnSpc>
                <a:spcPct val="150000"/>
              </a:lnSpc>
              <a:buNone/>
            </a:pPr>
            <a:endParaRPr lang="en-US" dirty="0"/>
          </a:p>
          <a:p>
            <a:pPr algn="just">
              <a:lnSpc>
                <a:spcPct val="150000"/>
              </a:lnSpc>
            </a:pPr>
            <a:r>
              <a:rPr lang="en-US" dirty="0"/>
              <a:t>Injunction granted but no undertaking to issue a claim form given, no undertaking in damages, no claim form issued</a:t>
            </a:r>
          </a:p>
          <a:p>
            <a:pPr marL="0" indent="0" algn="just">
              <a:lnSpc>
                <a:spcPct val="150000"/>
              </a:lnSpc>
              <a:buNone/>
            </a:pPr>
            <a:endParaRPr lang="en-US" dirty="0"/>
          </a:p>
          <a:p>
            <a:pPr algn="just">
              <a:lnSpc>
                <a:spcPct val="150000"/>
              </a:lnSpc>
            </a:pPr>
            <a:r>
              <a:rPr lang="en-US" dirty="0"/>
              <a:t>Were these ‘proceedings’? Can the defendant later seek damages and costs?</a:t>
            </a:r>
          </a:p>
        </p:txBody>
      </p:sp>
    </p:spTree>
    <p:extLst>
      <p:ext uri="{BB962C8B-B14F-4D97-AF65-F5344CB8AC3E}">
        <p14:creationId xmlns:p14="http://schemas.microsoft.com/office/powerpoint/2010/main" val="26307353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A94C-8D38-24E5-C06A-AFC0EEFA9E4E}"/>
              </a:ext>
            </a:extLst>
          </p:cNvPr>
          <p:cNvSpPr>
            <a:spLocks noGrp="1"/>
          </p:cNvSpPr>
          <p:nvPr>
            <p:ph type="title"/>
          </p:nvPr>
        </p:nvSpPr>
        <p:spPr/>
        <p:txBody>
          <a:bodyPr/>
          <a:lstStyle/>
          <a:p>
            <a:r>
              <a:rPr lang="en-GB" i="1" dirty="0"/>
              <a:t>Gotti v Perrett</a:t>
            </a:r>
            <a:r>
              <a:rPr lang="en-GB" dirty="0"/>
              <a:t> [2025] EWCA </a:t>
            </a:r>
            <a:r>
              <a:rPr lang="en-GB" dirty="0" err="1"/>
              <a:t>Civ</a:t>
            </a:r>
            <a:r>
              <a:rPr lang="en-GB" dirty="0"/>
              <a:t> 1168 </a:t>
            </a:r>
            <a:endParaRPr lang="en-US" dirty="0"/>
          </a:p>
        </p:txBody>
      </p:sp>
      <p:sp>
        <p:nvSpPr>
          <p:cNvPr id="3" name="Content Placeholder 2">
            <a:extLst>
              <a:ext uri="{FF2B5EF4-FFF2-40B4-BE49-F238E27FC236}">
                <a16:creationId xmlns:a16="http://schemas.microsoft.com/office/drawing/2014/main" id="{DE243476-B9D5-C57E-DCD1-8C7593D4C759}"/>
              </a:ext>
            </a:extLst>
          </p:cNvPr>
          <p:cNvSpPr>
            <a:spLocks noGrp="1"/>
          </p:cNvSpPr>
          <p:nvPr>
            <p:ph idx="1"/>
          </p:nvPr>
        </p:nvSpPr>
        <p:spPr/>
        <p:txBody>
          <a:bodyPr>
            <a:normAutofit fontScale="70000" lnSpcReduction="20000"/>
          </a:bodyPr>
          <a:lstStyle/>
          <a:p>
            <a:pPr algn="just">
              <a:lnSpc>
                <a:spcPct val="150000"/>
              </a:lnSpc>
            </a:pPr>
            <a:r>
              <a:rPr lang="en-US" sz="3100" dirty="0"/>
              <a:t>Yes!</a:t>
            </a:r>
          </a:p>
          <a:p>
            <a:pPr algn="just">
              <a:lnSpc>
                <a:spcPct val="150000"/>
              </a:lnSpc>
            </a:pPr>
            <a:r>
              <a:rPr lang="en-US" sz="3100" dirty="0"/>
              <a:t>To suggest otherwise is an ‘</a:t>
            </a:r>
            <a:r>
              <a:rPr lang="en-US" sz="3100" i="1" dirty="0"/>
              <a:t>affront to common sense</a:t>
            </a:r>
            <a:r>
              <a:rPr lang="en-US" sz="3100" dirty="0"/>
              <a:t>’</a:t>
            </a:r>
          </a:p>
          <a:p>
            <a:pPr algn="just">
              <a:lnSpc>
                <a:spcPct val="160000"/>
              </a:lnSpc>
            </a:pPr>
            <a:r>
              <a:rPr lang="en-US" sz="3100" dirty="0"/>
              <a:t>Centrality of the claim form was a ‘</a:t>
            </a:r>
            <a:r>
              <a:rPr lang="en-GB" sz="3100" i="1" dirty="0"/>
              <a:t>compelling reason for the grant of permission to bring this second appeal, irrespective of its prospects of success’</a:t>
            </a:r>
            <a:endParaRPr lang="en-US" sz="3100" dirty="0"/>
          </a:p>
          <a:p>
            <a:pPr algn="just">
              <a:lnSpc>
                <a:spcPct val="150000"/>
              </a:lnSpc>
            </a:pPr>
            <a:r>
              <a:rPr lang="en-US" sz="3100" dirty="0"/>
              <a:t>The CoA was ‘</a:t>
            </a:r>
            <a:r>
              <a:rPr lang="en-GB" sz="3100" i="1" dirty="0"/>
              <a:t>acutely conscious of the</a:t>
            </a:r>
            <a:r>
              <a:rPr lang="en-GB" sz="3100" dirty="0"/>
              <a:t> </a:t>
            </a:r>
            <a:r>
              <a:rPr lang="en-GB" sz="3100" i="1" dirty="0"/>
              <a:t>intolerable position in which the Respondent has found herself as a consequence of this litigation</a:t>
            </a:r>
            <a:r>
              <a:rPr lang="en-GB" sz="3100" dirty="0"/>
              <a:t> </a:t>
            </a:r>
            <a:r>
              <a:rPr lang="en-GB" sz="3100" i="1" dirty="0"/>
              <a:t>and the protracted appeal process’</a:t>
            </a:r>
            <a:endParaRPr lang="en-GB" sz="3100" dirty="0"/>
          </a:p>
          <a:p>
            <a:pPr marL="0" indent="0">
              <a:buNone/>
            </a:pPr>
            <a:endParaRPr lang="en-US" dirty="0"/>
          </a:p>
        </p:txBody>
      </p:sp>
    </p:spTree>
    <p:extLst>
      <p:ext uri="{BB962C8B-B14F-4D97-AF65-F5344CB8AC3E}">
        <p14:creationId xmlns:p14="http://schemas.microsoft.com/office/powerpoint/2010/main" val="24208637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16BA-4D56-1EA2-A5EB-02C83E760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E5747-5A83-1674-01F8-5BA58991AFE3}"/>
              </a:ext>
            </a:extLst>
          </p:cNvPr>
          <p:cNvSpPr>
            <a:spLocks noGrp="1"/>
          </p:cNvSpPr>
          <p:nvPr>
            <p:ph type="title"/>
          </p:nvPr>
        </p:nvSpPr>
        <p:spPr/>
        <p:txBody>
          <a:bodyPr/>
          <a:lstStyle/>
          <a:p>
            <a:r>
              <a:rPr lang="en-GB" i="1" dirty="0" err="1"/>
              <a:t>Darwall</a:t>
            </a:r>
            <a:r>
              <a:rPr lang="en-GB" i="1" dirty="0"/>
              <a:t> and another v Dartmoor NPA</a:t>
            </a:r>
            <a:r>
              <a:rPr lang="en-GB" dirty="0"/>
              <a:t> [2025] UKSC 20, [2025] AC 1292</a:t>
            </a:r>
            <a:endParaRPr lang="en-GB" i="1" dirty="0"/>
          </a:p>
        </p:txBody>
      </p:sp>
      <p:sp>
        <p:nvSpPr>
          <p:cNvPr id="3" name="Content Placeholder 2">
            <a:extLst>
              <a:ext uri="{FF2B5EF4-FFF2-40B4-BE49-F238E27FC236}">
                <a16:creationId xmlns:a16="http://schemas.microsoft.com/office/drawing/2014/main" id="{1745095C-395B-62EB-0AAC-5530EB4A6B96}"/>
              </a:ext>
            </a:extLst>
          </p:cNvPr>
          <p:cNvSpPr>
            <a:spLocks noGrp="1"/>
          </p:cNvSpPr>
          <p:nvPr>
            <p:ph idx="1"/>
          </p:nvPr>
        </p:nvSpPr>
        <p:spPr>
          <a:xfrm>
            <a:off x="838200" y="2417523"/>
            <a:ext cx="10515600" cy="3759439"/>
          </a:xfrm>
        </p:spPr>
        <p:txBody>
          <a:bodyPr>
            <a:normAutofit/>
          </a:bodyPr>
          <a:lstStyle/>
          <a:p>
            <a:pPr algn="just"/>
            <a:r>
              <a:rPr lang="en-GB" dirty="0"/>
              <a:t>Dartmoor Commons Act 1985 section 10(1):</a:t>
            </a:r>
          </a:p>
          <a:p>
            <a:pPr marL="0" indent="0" algn="just">
              <a:buNone/>
            </a:pPr>
            <a:r>
              <a:rPr lang="en-GB" dirty="0"/>
              <a:t>	“the public shall have a right of access to the commons 	on foot and on horseback for the purpose of open-air 	recreation”</a:t>
            </a:r>
          </a:p>
          <a:p>
            <a:pPr marL="0" indent="0" algn="just">
              <a:buNone/>
            </a:pPr>
            <a:endParaRPr lang="en-GB" dirty="0"/>
          </a:p>
          <a:p>
            <a:pPr algn="just"/>
            <a:r>
              <a:rPr lang="en-GB" dirty="0"/>
              <a:t>Does this include wild camping?</a:t>
            </a:r>
          </a:p>
        </p:txBody>
      </p:sp>
    </p:spTree>
    <p:extLst>
      <p:ext uri="{BB962C8B-B14F-4D97-AF65-F5344CB8AC3E}">
        <p14:creationId xmlns:p14="http://schemas.microsoft.com/office/powerpoint/2010/main" val="32355322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E82E-A84B-A2F6-7A8C-BBF7C194BE4A}"/>
              </a:ext>
            </a:extLst>
          </p:cNvPr>
          <p:cNvSpPr>
            <a:spLocks noGrp="1"/>
          </p:cNvSpPr>
          <p:nvPr>
            <p:ph type="title"/>
          </p:nvPr>
        </p:nvSpPr>
        <p:spPr/>
        <p:txBody>
          <a:bodyPr/>
          <a:lstStyle/>
          <a:p>
            <a:r>
              <a:rPr lang="en-GB" i="1" dirty="0" err="1"/>
              <a:t>Darwall</a:t>
            </a:r>
            <a:r>
              <a:rPr lang="en-GB" i="1" dirty="0"/>
              <a:t> and another v Dartmoor NPA</a:t>
            </a:r>
            <a:r>
              <a:rPr lang="en-GB" dirty="0"/>
              <a:t> [2025] UKSC 20, [2025] AC 1292</a:t>
            </a:r>
            <a:endParaRPr lang="en-GB" i="1" dirty="0"/>
          </a:p>
        </p:txBody>
      </p:sp>
      <p:sp>
        <p:nvSpPr>
          <p:cNvPr id="3" name="Content Placeholder 2">
            <a:extLst>
              <a:ext uri="{FF2B5EF4-FFF2-40B4-BE49-F238E27FC236}">
                <a16:creationId xmlns:a16="http://schemas.microsoft.com/office/drawing/2014/main" id="{5799EC6E-698C-A721-A8F1-9C1E27618DD1}"/>
              </a:ext>
            </a:extLst>
          </p:cNvPr>
          <p:cNvSpPr>
            <a:spLocks noGrp="1"/>
          </p:cNvSpPr>
          <p:nvPr>
            <p:ph idx="1"/>
          </p:nvPr>
        </p:nvSpPr>
        <p:spPr>
          <a:xfrm>
            <a:off x="838200" y="2367419"/>
            <a:ext cx="10515600" cy="3809544"/>
          </a:xfrm>
        </p:spPr>
        <p:txBody>
          <a:bodyPr/>
          <a:lstStyle/>
          <a:p>
            <a:r>
              <a:rPr lang="en-GB" dirty="0"/>
              <a:t>Chancery Division (Sir Julian Flaux C): No</a:t>
            </a:r>
          </a:p>
          <a:p>
            <a:endParaRPr lang="en-GB" dirty="0"/>
          </a:p>
          <a:p>
            <a:r>
              <a:rPr lang="en-GB" dirty="0"/>
              <a:t>CA: Yes</a:t>
            </a:r>
          </a:p>
          <a:p>
            <a:endParaRPr lang="en-GB" dirty="0"/>
          </a:p>
          <a:p>
            <a:r>
              <a:rPr lang="en-GB" dirty="0"/>
              <a:t>SC: Yes (pretty emphatically)</a:t>
            </a:r>
          </a:p>
        </p:txBody>
      </p:sp>
    </p:spTree>
    <p:extLst>
      <p:ext uri="{BB962C8B-B14F-4D97-AF65-F5344CB8AC3E}">
        <p14:creationId xmlns:p14="http://schemas.microsoft.com/office/powerpoint/2010/main" val="300587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A3B1-071B-E641-7751-6C87F1F5438C}"/>
              </a:ext>
            </a:extLst>
          </p:cNvPr>
          <p:cNvSpPr>
            <a:spLocks noGrp="1"/>
          </p:cNvSpPr>
          <p:nvPr>
            <p:ph type="title"/>
          </p:nvPr>
        </p:nvSpPr>
        <p:spPr/>
        <p:txBody>
          <a:bodyPr/>
          <a:lstStyle/>
          <a:p>
            <a:r>
              <a:rPr lang="en-GB" i="1" dirty="0"/>
              <a:t>Casey and others v Environment Agency</a:t>
            </a:r>
            <a:r>
              <a:rPr lang="en-GB" dirty="0"/>
              <a:t> [2026] EWHC 178 (KB)</a:t>
            </a:r>
            <a:endParaRPr lang="en-GB" i="1" dirty="0"/>
          </a:p>
        </p:txBody>
      </p:sp>
      <p:sp>
        <p:nvSpPr>
          <p:cNvPr id="3" name="Content Placeholder 2">
            <a:extLst>
              <a:ext uri="{FF2B5EF4-FFF2-40B4-BE49-F238E27FC236}">
                <a16:creationId xmlns:a16="http://schemas.microsoft.com/office/drawing/2014/main" id="{A64C0354-C9F7-A9D1-4F54-907BFA77F3BE}"/>
              </a:ext>
            </a:extLst>
          </p:cNvPr>
          <p:cNvSpPr>
            <a:spLocks noGrp="1"/>
          </p:cNvSpPr>
          <p:nvPr>
            <p:ph idx="1"/>
          </p:nvPr>
        </p:nvSpPr>
        <p:spPr>
          <a:xfrm>
            <a:off x="838200" y="2367419"/>
            <a:ext cx="10515600" cy="3809544"/>
          </a:xfrm>
        </p:spPr>
        <p:txBody>
          <a:bodyPr/>
          <a:lstStyle/>
          <a:p>
            <a:r>
              <a:rPr lang="en-GB" dirty="0"/>
              <a:t>C registered owner of river bed</a:t>
            </a:r>
          </a:p>
          <a:p>
            <a:endParaRPr lang="en-GB" dirty="0"/>
          </a:p>
          <a:p>
            <a:r>
              <a:rPr lang="en-GB" dirty="0"/>
              <a:t>Dispute over ownership of river bank</a:t>
            </a:r>
          </a:p>
          <a:p>
            <a:endParaRPr lang="en-GB" dirty="0"/>
          </a:p>
          <a:p>
            <a:r>
              <a:rPr lang="en-GB" dirty="0"/>
              <a:t>C seeking possession against Ds’ houseboats</a:t>
            </a:r>
          </a:p>
        </p:txBody>
      </p:sp>
    </p:spTree>
    <p:extLst>
      <p:ext uri="{BB962C8B-B14F-4D97-AF65-F5344CB8AC3E}">
        <p14:creationId xmlns:p14="http://schemas.microsoft.com/office/powerpoint/2010/main" val="24530167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BACDA-953A-734A-EF8E-CADA0C35A1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EC9F1-DE1F-70B1-4518-4F730C2AAC4D}"/>
              </a:ext>
            </a:extLst>
          </p:cNvPr>
          <p:cNvSpPr>
            <a:spLocks noGrp="1"/>
          </p:cNvSpPr>
          <p:nvPr>
            <p:ph type="title"/>
          </p:nvPr>
        </p:nvSpPr>
        <p:spPr/>
        <p:txBody>
          <a:bodyPr/>
          <a:lstStyle/>
          <a:p>
            <a:r>
              <a:rPr lang="en-GB" i="1" dirty="0"/>
              <a:t>Casey and others v Environment Agency</a:t>
            </a:r>
            <a:r>
              <a:rPr lang="en-GB" dirty="0"/>
              <a:t> [2026] EWHC 178 (KB)</a:t>
            </a:r>
            <a:endParaRPr lang="en-GB" i="1" dirty="0"/>
          </a:p>
        </p:txBody>
      </p:sp>
      <p:sp>
        <p:nvSpPr>
          <p:cNvPr id="3" name="Content Placeholder 2">
            <a:extLst>
              <a:ext uri="{FF2B5EF4-FFF2-40B4-BE49-F238E27FC236}">
                <a16:creationId xmlns:a16="http://schemas.microsoft.com/office/drawing/2014/main" id="{D36F6F8B-DE3C-CDA0-3866-59D70A4E478D}"/>
              </a:ext>
            </a:extLst>
          </p:cNvPr>
          <p:cNvSpPr>
            <a:spLocks noGrp="1"/>
          </p:cNvSpPr>
          <p:nvPr>
            <p:ph idx="1"/>
          </p:nvPr>
        </p:nvSpPr>
        <p:spPr/>
        <p:txBody>
          <a:bodyPr/>
          <a:lstStyle/>
          <a:p>
            <a:pPr algn="just"/>
            <a:r>
              <a:rPr lang="en-GB" dirty="0"/>
              <a:t>County Court (HHJ </a:t>
            </a:r>
            <a:r>
              <a:rPr lang="en-GB" dirty="0" err="1"/>
              <a:t>Simpkiss</a:t>
            </a:r>
            <a:r>
              <a:rPr lang="en-GB" dirty="0"/>
              <a:t>) makes possession order</a:t>
            </a:r>
          </a:p>
          <a:p>
            <a:pPr algn="just"/>
            <a:endParaRPr lang="en-GB" dirty="0"/>
          </a:p>
          <a:p>
            <a:pPr algn="just"/>
            <a:r>
              <a:rPr lang="en-GB" dirty="0"/>
              <a:t>King’s Bench Division (Bourne J):</a:t>
            </a:r>
          </a:p>
          <a:p>
            <a:pPr lvl="1" algn="just"/>
            <a:r>
              <a:rPr lang="en-GB" dirty="0"/>
              <a:t>Possible to make order in respect of land more extensive than the precise footprint of the boats</a:t>
            </a:r>
          </a:p>
          <a:p>
            <a:pPr lvl="1" algn="just"/>
            <a:r>
              <a:rPr lang="en-GB" dirty="0"/>
              <a:t>Riparian rights would not provide a right to moor permanently against the owner of the riverbed</a:t>
            </a:r>
          </a:p>
          <a:p>
            <a:pPr lvl="1" algn="just"/>
            <a:r>
              <a:rPr lang="en-GB" dirty="0"/>
              <a:t>Possession order did not interfere with enjoyment of public right of navigation</a:t>
            </a:r>
          </a:p>
          <a:p>
            <a:pPr lvl="1" algn="just"/>
            <a:r>
              <a:rPr lang="en-GB" dirty="0"/>
              <a:t>Appeals dismissed</a:t>
            </a:r>
          </a:p>
        </p:txBody>
      </p:sp>
    </p:spTree>
    <p:extLst>
      <p:ext uri="{BB962C8B-B14F-4D97-AF65-F5344CB8AC3E}">
        <p14:creationId xmlns:p14="http://schemas.microsoft.com/office/powerpoint/2010/main" val="275902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5676-E09E-E807-F0EE-3388DFC06791}"/>
              </a:ext>
            </a:extLst>
          </p:cNvPr>
          <p:cNvSpPr>
            <a:spLocks noGrp="1"/>
          </p:cNvSpPr>
          <p:nvPr>
            <p:ph type="title"/>
          </p:nvPr>
        </p:nvSpPr>
        <p:spPr/>
        <p:txBody>
          <a:bodyPr/>
          <a:lstStyle/>
          <a:p>
            <a:r>
              <a:rPr lang="en-GB" dirty="0"/>
              <a:t>Renters’ Rights Act 2025</a:t>
            </a:r>
          </a:p>
        </p:txBody>
      </p:sp>
      <p:sp>
        <p:nvSpPr>
          <p:cNvPr id="3" name="Content Placeholder 2">
            <a:extLst>
              <a:ext uri="{FF2B5EF4-FFF2-40B4-BE49-F238E27FC236}">
                <a16:creationId xmlns:a16="http://schemas.microsoft.com/office/drawing/2014/main" id="{4A897F52-98C0-D2A4-222E-E20F38384A20}"/>
              </a:ext>
            </a:extLst>
          </p:cNvPr>
          <p:cNvSpPr>
            <a:spLocks noGrp="1"/>
          </p:cNvSpPr>
          <p:nvPr>
            <p:ph idx="1"/>
          </p:nvPr>
        </p:nvSpPr>
        <p:spPr/>
        <p:txBody>
          <a:bodyPr>
            <a:normAutofit fontScale="62500" lnSpcReduction="20000"/>
          </a:bodyPr>
          <a:lstStyle/>
          <a:p>
            <a:pPr marL="0" indent="0">
              <a:lnSpc>
                <a:spcPct val="160000"/>
              </a:lnSpc>
              <a:buNone/>
            </a:pPr>
            <a:r>
              <a:rPr lang="en-US" dirty="0"/>
              <a:t>Phase 1 : 1 May 2026: </a:t>
            </a:r>
          </a:p>
          <a:p>
            <a:pPr>
              <a:lnSpc>
                <a:spcPct val="160000"/>
              </a:lnSpc>
            </a:pPr>
            <a:r>
              <a:rPr lang="en-US" dirty="0"/>
              <a:t>Introduction of assured, periodic tenancies</a:t>
            </a:r>
          </a:p>
          <a:p>
            <a:pPr>
              <a:lnSpc>
                <a:spcPct val="160000"/>
              </a:lnSpc>
            </a:pPr>
            <a:r>
              <a:rPr lang="en-US" dirty="0"/>
              <a:t>Abolition of s.21 / reform of possession grounds</a:t>
            </a:r>
          </a:p>
          <a:p>
            <a:pPr>
              <a:lnSpc>
                <a:spcPct val="160000"/>
              </a:lnSpc>
            </a:pPr>
            <a:r>
              <a:rPr lang="en-US" dirty="0"/>
              <a:t>Limit on rent increases to once per annum and rent review clauses no longer valid</a:t>
            </a:r>
          </a:p>
          <a:p>
            <a:pPr>
              <a:lnSpc>
                <a:spcPct val="160000"/>
              </a:lnSpc>
            </a:pPr>
            <a:r>
              <a:rPr lang="en-US" dirty="0"/>
              <a:t>Ban on rental bidding and collecting more than 1 month’s rent in advance</a:t>
            </a:r>
          </a:p>
          <a:p>
            <a:pPr>
              <a:lnSpc>
                <a:spcPct val="160000"/>
              </a:lnSpc>
            </a:pPr>
            <a:r>
              <a:rPr lang="en-US" dirty="0"/>
              <a:t>Ban on discrimination against those with children or on benefits</a:t>
            </a:r>
          </a:p>
          <a:p>
            <a:pPr>
              <a:lnSpc>
                <a:spcPct val="160000"/>
              </a:lnSpc>
            </a:pPr>
            <a:r>
              <a:rPr lang="en-US" dirty="0"/>
              <a:t>Strengthened enforcement for local authorities</a:t>
            </a:r>
          </a:p>
          <a:p>
            <a:pPr>
              <a:lnSpc>
                <a:spcPct val="160000"/>
              </a:lnSpc>
            </a:pPr>
            <a:r>
              <a:rPr lang="en-US" dirty="0"/>
              <a:t>Rent repayment orders expanded</a:t>
            </a:r>
          </a:p>
          <a:p>
            <a:endParaRPr lang="en-US" dirty="0"/>
          </a:p>
        </p:txBody>
      </p:sp>
    </p:spTree>
    <p:extLst>
      <p:ext uri="{BB962C8B-B14F-4D97-AF65-F5344CB8AC3E}">
        <p14:creationId xmlns:p14="http://schemas.microsoft.com/office/powerpoint/2010/main" val="1534824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224B-6BF8-80E9-B474-DDC088C0A63B}"/>
              </a:ext>
            </a:extLst>
          </p:cNvPr>
          <p:cNvSpPr>
            <a:spLocks noGrp="1"/>
          </p:cNvSpPr>
          <p:nvPr>
            <p:ph type="title"/>
          </p:nvPr>
        </p:nvSpPr>
        <p:spPr/>
        <p:txBody>
          <a:bodyPr/>
          <a:lstStyle/>
          <a:p>
            <a:r>
              <a:rPr lang="en-GB" dirty="0"/>
              <a:t>Renters’ Rights Act 2025</a:t>
            </a:r>
            <a:endParaRPr lang="en-US" dirty="0"/>
          </a:p>
        </p:txBody>
      </p:sp>
      <p:sp>
        <p:nvSpPr>
          <p:cNvPr id="3" name="Content Placeholder 2">
            <a:extLst>
              <a:ext uri="{FF2B5EF4-FFF2-40B4-BE49-F238E27FC236}">
                <a16:creationId xmlns:a16="http://schemas.microsoft.com/office/drawing/2014/main" id="{06F675CD-7D8B-10C0-9067-1E5E0BA09556}"/>
              </a:ext>
            </a:extLst>
          </p:cNvPr>
          <p:cNvSpPr>
            <a:spLocks noGrp="1"/>
          </p:cNvSpPr>
          <p:nvPr>
            <p:ph idx="1"/>
          </p:nvPr>
        </p:nvSpPr>
        <p:spPr>
          <a:xfrm>
            <a:off x="533401" y="1690688"/>
            <a:ext cx="10515600" cy="4351338"/>
          </a:xfrm>
        </p:spPr>
        <p:txBody>
          <a:bodyPr>
            <a:normAutofit fontScale="92500" lnSpcReduction="10000"/>
          </a:bodyPr>
          <a:lstStyle/>
          <a:p>
            <a:pPr marL="0" indent="0">
              <a:lnSpc>
                <a:spcPct val="150000"/>
              </a:lnSpc>
              <a:buNone/>
            </a:pPr>
            <a:r>
              <a:rPr lang="en-US" sz="2600" dirty="0"/>
              <a:t>‘Late’ 2026:</a:t>
            </a:r>
          </a:p>
          <a:p>
            <a:pPr>
              <a:lnSpc>
                <a:spcPct val="150000"/>
              </a:lnSpc>
            </a:pPr>
            <a:r>
              <a:rPr lang="en-US" sz="2600" dirty="0"/>
              <a:t>Phase 1: Landlord Database ‘regional rollout’</a:t>
            </a:r>
          </a:p>
          <a:p>
            <a:pPr>
              <a:lnSpc>
                <a:spcPct val="150000"/>
              </a:lnSpc>
            </a:pPr>
            <a:r>
              <a:rPr lang="en-US" sz="2600" dirty="0"/>
              <a:t>Regulations to come, but database is expected to require Gas, Electric and Energy Performance Certificates</a:t>
            </a:r>
          </a:p>
          <a:p>
            <a:pPr>
              <a:lnSpc>
                <a:spcPct val="150000"/>
              </a:lnSpc>
            </a:pPr>
            <a:r>
              <a:rPr lang="en-US" sz="2600" dirty="0"/>
              <a:t>Phase 2: Public access to Database (no date yet)</a:t>
            </a:r>
          </a:p>
          <a:p>
            <a:pPr>
              <a:lnSpc>
                <a:spcPct val="150000"/>
              </a:lnSpc>
            </a:pPr>
            <a:r>
              <a:rPr lang="en-US" sz="2600" dirty="0"/>
              <a:t>Landlord Ombudsman to follow Database roll out</a:t>
            </a:r>
          </a:p>
          <a:p>
            <a:pPr>
              <a:lnSpc>
                <a:spcPct val="150000"/>
              </a:lnSpc>
            </a:pPr>
            <a:r>
              <a:rPr lang="en-US" sz="2600" dirty="0"/>
              <a:t>Mandatory sign-up to Ombudsman: likely 2028</a:t>
            </a:r>
          </a:p>
          <a:p>
            <a:pPr marL="0" indent="0">
              <a:lnSpc>
                <a:spcPct val="120000"/>
              </a:lnSpc>
              <a:buNone/>
            </a:pPr>
            <a:endParaRPr lang="en-US" dirty="0"/>
          </a:p>
        </p:txBody>
      </p:sp>
    </p:spTree>
    <p:extLst>
      <p:ext uri="{BB962C8B-B14F-4D97-AF65-F5344CB8AC3E}">
        <p14:creationId xmlns:p14="http://schemas.microsoft.com/office/powerpoint/2010/main" val="15110084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E60F-56AB-0921-B31F-664315D413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4DCA-A836-7AE6-35E6-A2FCE773863C}"/>
              </a:ext>
            </a:extLst>
          </p:cNvPr>
          <p:cNvSpPr>
            <a:spLocks noGrp="1"/>
          </p:cNvSpPr>
          <p:nvPr>
            <p:ph type="title"/>
          </p:nvPr>
        </p:nvSpPr>
        <p:spPr/>
        <p:txBody>
          <a:bodyPr/>
          <a:lstStyle/>
          <a:p>
            <a:r>
              <a:rPr lang="en-GB" dirty="0"/>
              <a:t>Renters’ Rights Act 2025</a:t>
            </a:r>
            <a:endParaRPr lang="en-US" dirty="0"/>
          </a:p>
        </p:txBody>
      </p:sp>
      <p:sp>
        <p:nvSpPr>
          <p:cNvPr id="3" name="Content Placeholder 2">
            <a:extLst>
              <a:ext uri="{FF2B5EF4-FFF2-40B4-BE49-F238E27FC236}">
                <a16:creationId xmlns:a16="http://schemas.microsoft.com/office/drawing/2014/main" id="{5457A40E-38CA-9670-2D86-A9414C0C09E0}"/>
              </a:ext>
            </a:extLst>
          </p:cNvPr>
          <p:cNvSpPr>
            <a:spLocks noGrp="1"/>
          </p:cNvSpPr>
          <p:nvPr>
            <p:ph idx="1"/>
          </p:nvPr>
        </p:nvSpPr>
        <p:spPr>
          <a:xfrm>
            <a:off x="736600" y="1253331"/>
            <a:ext cx="10515600" cy="4351338"/>
          </a:xfrm>
        </p:spPr>
        <p:txBody>
          <a:bodyPr>
            <a:normAutofit/>
          </a:bodyPr>
          <a:lstStyle/>
          <a:p>
            <a:pPr marL="0" indent="0">
              <a:lnSpc>
                <a:spcPct val="120000"/>
              </a:lnSpc>
              <a:buNone/>
            </a:pPr>
            <a:endParaRPr lang="en-US" dirty="0"/>
          </a:p>
          <a:p>
            <a:pPr marL="0" indent="0">
              <a:lnSpc>
                <a:spcPct val="120000"/>
              </a:lnSpc>
              <a:buNone/>
            </a:pPr>
            <a:r>
              <a:rPr lang="en-US" sz="2400" dirty="0"/>
              <a:t>‘Subject to consultation’:</a:t>
            </a:r>
          </a:p>
          <a:p>
            <a:pPr>
              <a:lnSpc>
                <a:spcPct val="120000"/>
              </a:lnSpc>
            </a:pPr>
            <a:r>
              <a:rPr lang="en-US" sz="2400" dirty="0"/>
              <a:t>Awaab’s law</a:t>
            </a:r>
          </a:p>
          <a:p>
            <a:pPr>
              <a:lnSpc>
                <a:spcPct val="120000"/>
              </a:lnSpc>
            </a:pPr>
            <a:r>
              <a:rPr lang="en-US" sz="2400" dirty="0"/>
              <a:t>Decent homes standards </a:t>
            </a:r>
          </a:p>
          <a:p>
            <a:pPr>
              <a:lnSpc>
                <a:spcPct val="120000"/>
              </a:lnSpc>
            </a:pPr>
            <a:r>
              <a:rPr lang="en-US" sz="2400" dirty="0"/>
              <a:t>Proposed 2035-37 implementation for DHS</a:t>
            </a:r>
          </a:p>
          <a:p>
            <a:pPr>
              <a:lnSpc>
                <a:spcPct val="120000"/>
              </a:lnSpc>
            </a:pPr>
            <a:r>
              <a:rPr lang="en-US" sz="2400" dirty="0"/>
              <a:t>Awaiting consultation outcome</a:t>
            </a:r>
          </a:p>
        </p:txBody>
      </p:sp>
    </p:spTree>
    <p:extLst>
      <p:ext uri="{BB962C8B-B14F-4D97-AF65-F5344CB8AC3E}">
        <p14:creationId xmlns:p14="http://schemas.microsoft.com/office/powerpoint/2010/main" val="32349370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164E-E958-A603-C3CA-4E4966956D9D}"/>
              </a:ext>
            </a:extLst>
          </p:cNvPr>
          <p:cNvSpPr>
            <a:spLocks noGrp="1"/>
          </p:cNvSpPr>
          <p:nvPr>
            <p:ph type="title"/>
          </p:nvPr>
        </p:nvSpPr>
        <p:spPr/>
        <p:txBody>
          <a:bodyPr/>
          <a:lstStyle/>
          <a:p>
            <a:r>
              <a:rPr lang="en-GB" dirty="0"/>
              <a:t>Renters’ Rights Act 2025</a:t>
            </a:r>
            <a:endParaRPr lang="en-US" dirty="0"/>
          </a:p>
        </p:txBody>
      </p:sp>
      <p:sp>
        <p:nvSpPr>
          <p:cNvPr id="3" name="Content Placeholder 2">
            <a:extLst>
              <a:ext uri="{FF2B5EF4-FFF2-40B4-BE49-F238E27FC236}">
                <a16:creationId xmlns:a16="http://schemas.microsoft.com/office/drawing/2014/main" id="{160740AB-903B-26B4-9158-C12C7A71B226}"/>
              </a:ext>
            </a:extLst>
          </p:cNvPr>
          <p:cNvSpPr>
            <a:spLocks noGrp="1"/>
          </p:cNvSpPr>
          <p:nvPr>
            <p:ph idx="1"/>
          </p:nvPr>
        </p:nvSpPr>
        <p:spPr>
          <a:xfrm>
            <a:off x="286657" y="1574574"/>
            <a:ext cx="10515600" cy="4351338"/>
          </a:xfrm>
        </p:spPr>
        <p:txBody>
          <a:bodyPr>
            <a:normAutofit fontScale="70000" lnSpcReduction="20000"/>
          </a:bodyPr>
          <a:lstStyle/>
          <a:p>
            <a:pPr algn="just">
              <a:lnSpc>
                <a:spcPct val="150000"/>
              </a:lnSpc>
            </a:pPr>
            <a:r>
              <a:rPr lang="en-US" dirty="0"/>
              <a:t>Can continue to serve s.21 notices before 1 May 2026</a:t>
            </a:r>
          </a:p>
          <a:p>
            <a:pPr algn="just">
              <a:lnSpc>
                <a:spcPct val="150000"/>
              </a:lnSpc>
            </a:pPr>
            <a:r>
              <a:rPr lang="en-US" dirty="0"/>
              <a:t>Proceedings on old possession grounds to be brought by 31 July 2026 </a:t>
            </a:r>
          </a:p>
          <a:p>
            <a:pPr algn="just">
              <a:lnSpc>
                <a:spcPct val="150000"/>
              </a:lnSpc>
            </a:pPr>
            <a:r>
              <a:rPr lang="en-US" dirty="0"/>
              <a:t>Ground 4A (HMOs for students): note need for written notification prior to commencement of tenancy (and by 31 May 2026 for tenants in situ)</a:t>
            </a:r>
          </a:p>
          <a:p>
            <a:pPr algn="just">
              <a:lnSpc>
                <a:spcPct val="150000"/>
              </a:lnSpc>
            </a:pPr>
            <a:r>
              <a:rPr lang="en-US" dirty="0"/>
              <a:t>Existing tenancies: landlords </a:t>
            </a:r>
            <a:r>
              <a:rPr lang="en-GB" dirty="0"/>
              <a:t>to provide prescribed information on RRA by 31 May 2026</a:t>
            </a:r>
          </a:p>
          <a:p>
            <a:pPr algn="just">
              <a:lnSpc>
                <a:spcPct val="150000"/>
              </a:lnSpc>
            </a:pPr>
            <a:r>
              <a:rPr lang="en-US" dirty="0"/>
              <a:t>If existing agreement is verbal: full written statement by 31 May 2026</a:t>
            </a:r>
          </a:p>
          <a:p>
            <a:pPr algn="just">
              <a:lnSpc>
                <a:spcPct val="150000"/>
              </a:lnSpc>
            </a:pPr>
            <a:r>
              <a:rPr lang="en-US" dirty="0"/>
              <a:t>New tenancies from 1 May 2026 - </a:t>
            </a:r>
            <a:r>
              <a:rPr lang="en-GB" dirty="0"/>
              <a:t>Written Statement of Terms and Information</a:t>
            </a:r>
            <a:endParaRPr lang="en-US" dirty="0"/>
          </a:p>
        </p:txBody>
      </p:sp>
    </p:spTree>
    <p:extLst>
      <p:ext uri="{BB962C8B-B14F-4D97-AF65-F5344CB8AC3E}">
        <p14:creationId xmlns:p14="http://schemas.microsoft.com/office/powerpoint/2010/main" val="111515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F097-57CE-98E3-C251-AD11A7E012AC}"/>
              </a:ext>
            </a:extLst>
          </p:cNvPr>
          <p:cNvSpPr>
            <a:spLocks noGrp="1"/>
          </p:cNvSpPr>
          <p:nvPr>
            <p:ph type="title"/>
          </p:nvPr>
        </p:nvSpPr>
        <p:spPr/>
        <p:txBody>
          <a:bodyPr/>
          <a:lstStyle/>
          <a:p>
            <a:pPr algn="ctr"/>
            <a:r>
              <a:rPr lang="en-GB" dirty="0"/>
              <a:t>Conway v Conway</a:t>
            </a:r>
          </a:p>
        </p:txBody>
      </p:sp>
      <p:sp>
        <p:nvSpPr>
          <p:cNvPr id="3" name="Content Placeholder 2">
            <a:extLst>
              <a:ext uri="{FF2B5EF4-FFF2-40B4-BE49-F238E27FC236}">
                <a16:creationId xmlns:a16="http://schemas.microsoft.com/office/drawing/2014/main" id="{3B71C516-58AB-7AA5-3D28-FD7D8F8A9442}"/>
              </a:ext>
            </a:extLst>
          </p:cNvPr>
          <p:cNvSpPr>
            <a:spLocks noGrp="1"/>
          </p:cNvSpPr>
          <p:nvPr>
            <p:ph idx="1"/>
          </p:nvPr>
        </p:nvSpPr>
        <p:spPr>
          <a:xfrm>
            <a:off x="838200" y="1553482"/>
            <a:ext cx="10515600" cy="4351338"/>
          </a:xfrm>
        </p:spPr>
        <p:txBody>
          <a:bodyPr>
            <a:normAutofit/>
          </a:bodyPr>
          <a:lstStyle/>
          <a:p>
            <a:pPr marL="0" indent="0" algn="just">
              <a:buNone/>
            </a:pPr>
            <a:r>
              <a:rPr lang="en-GB" dirty="0"/>
              <a:t>s.2 Law of Property (Miscellaneous Provisions) Act 1989: </a:t>
            </a:r>
          </a:p>
          <a:p>
            <a:pPr marL="0" indent="0" algn="just">
              <a:buNone/>
            </a:pPr>
            <a:r>
              <a:rPr lang="en-GB" dirty="0"/>
              <a:t>	</a:t>
            </a:r>
          </a:p>
          <a:p>
            <a:pPr marL="0" indent="0" algn="just">
              <a:buNone/>
            </a:pPr>
            <a:r>
              <a:rPr lang="en-GB" dirty="0"/>
              <a:t>	"(1) A contract for the sale or other disposition of an 	interest in land can only be made in writing and only by 	incorporating all the terms which the parties have 	expressly agreed in one document or where contracts 	are exchanged in each.[…]</a:t>
            </a:r>
          </a:p>
          <a:p>
            <a:pPr marL="0" indent="0" algn="just">
              <a:buNone/>
            </a:pPr>
            <a:r>
              <a:rPr lang="en-GB" dirty="0"/>
              <a:t>	(5) Nothing in this section affects the creation or 	operation of resulting, implied or constructive trusts."</a:t>
            </a:r>
          </a:p>
          <a:p>
            <a:pPr marL="0" indent="0">
              <a:buNone/>
            </a:pPr>
            <a:endParaRPr lang="en-GB" dirty="0"/>
          </a:p>
        </p:txBody>
      </p:sp>
    </p:spTree>
    <p:extLst>
      <p:ext uri="{BB962C8B-B14F-4D97-AF65-F5344CB8AC3E}">
        <p14:creationId xmlns:p14="http://schemas.microsoft.com/office/powerpoint/2010/main" val="29477412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4FA4-8ED1-0C52-C926-B0FD514435A3}"/>
              </a:ext>
            </a:extLst>
          </p:cNvPr>
          <p:cNvSpPr>
            <a:spLocks noGrp="1"/>
          </p:cNvSpPr>
          <p:nvPr>
            <p:ph type="title"/>
          </p:nvPr>
        </p:nvSpPr>
        <p:spPr/>
        <p:txBody>
          <a:bodyPr/>
          <a:lstStyle/>
          <a:p>
            <a:r>
              <a:rPr lang="en-GB" i="1" dirty="0"/>
              <a:t>Lowe v Governors of Sutton’s Hospital in Charterhouse</a:t>
            </a:r>
            <a:r>
              <a:rPr lang="en-GB" dirty="0"/>
              <a:t> [2025] EWCA </a:t>
            </a:r>
            <a:r>
              <a:rPr lang="en-GB" dirty="0" err="1"/>
              <a:t>Civ</a:t>
            </a:r>
            <a:r>
              <a:rPr lang="en-GB" dirty="0"/>
              <a:t> 857</a:t>
            </a:r>
            <a:endParaRPr lang="en-US" dirty="0"/>
          </a:p>
        </p:txBody>
      </p:sp>
      <p:sp>
        <p:nvSpPr>
          <p:cNvPr id="3" name="Content Placeholder 2">
            <a:extLst>
              <a:ext uri="{FF2B5EF4-FFF2-40B4-BE49-F238E27FC236}">
                <a16:creationId xmlns:a16="http://schemas.microsoft.com/office/drawing/2014/main" id="{8FDDA7AD-BA91-FBD4-1DF4-A428311D7481}"/>
              </a:ext>
            </a:extLst>
          </p:cNvPr>
          <p:cNvSpPr>
            <a:spLocks noGrp="1"/>
          </p:cNvSpPr>
          <p:nvPr>
            <p:ph idx="1"/>
          </p:nvPr>
        </p:nvSpPr>
        <p:spPr>
          <a:xfrm>
            <a:off x="838200" y="2054267"/>
            <a:ext cx="10515600" cy="4122695"/>
          </a:xfrm>
        </p:spPr>
        <p:txBody>
          <a:bodyPr>
            <a:normAutofit/>
          </a:bodyPr>
          <a:lstStyle/>
          <a:p>
            <a:pPr algn="just">
              <a:lnSpc>
                <a:spcPct val="150000"/>
              </a:lnSpc>
            </a:pPr>
            <a:r>
              <a:rPr lang="en-US" sz="2400" dirty="0"/>
              <a:t>Under RRA 2025, failure to comply with deposit protection information = no possession order (except ASB)</a:t>
            </a:r>
          </a:p>
          <a:p>
            <a:pPr algn="just">
              <a:lnSpc>
                <a:spcPct val="150000"/>
              </a:lnSpc>
            </a:pPr>
            <a:r>
              <a:rPr lang="en-US" sz="2400" dirty="0"/>
              <a:t>Are the prescribed information requirements met if there are minor errors within it?</a:t>
            </a:r>
          </a:p>
          <a:p>
            <a:pPr algn="just">
              <a:lnSpc>
                <a:spcPct val="150000"/>
              </a:lnSpc>
            </a:pPr>
            <a:r>
              <a:rPr lang="en-US" sz="2400" dirty="0"/>
              <a:t>Is the requirement for a ‘signed’ certificate met by providing a signed covering letter and an unsigned certificate?</a:t>
            </a:r>
          </a:p>
        </p:txBody>
      </p:sp>
    </p:spTree>
    <p:extLst>
      <p:ext uri="{BB962C8B-B14F-4D97-AF65-F5344CB8AC3E}">
        <p14:creationId xmlns:p14="http://schemas.microsoft.com/office/powerpoint/2010/main" val="27853472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94367-0251-0AD2-8E6D-4BC86723B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4A4F6-892D-A8A8-4F0F-E544D59C284B}"/>
              </a:ext>
            </a:extLst>
          </p:cNvPr>
          <p:cNvSpPr>
            <a:spLocks noGrp="1"/>
          </p:cNvSpPr>
          <p:nvPr>
            <p:ph type="title"/>
          </p:nvPr>
        </p:nvSpPr>
        <p:spPr/>
        <p:txBody>
          <a:bodyPr/>
          <a:lstStyle/>
          <a:p>
            <a:r>
              <a:rPr lang="en-GB" i="1" dirty="0"/>
              <a:t>Lowe v Governors of Sutton’s Hospital in Charterhouse</a:t>
            </a:r>
            <a:r>
              <a:rPr lang="en-GB" dirty="0"/>
              <a:t> [2025] EWCA </a:t>
            </a:r>
            <a:r>
              <a:rPr lang="en-GB" dirty="0" err="1"/>
              <a:t>Civ</a:t>
            </a:r>
            <a:r>
              <a:rPr lang="en-GB" dirty="0"/>
              <a:t> 857</a:t>
            </a:r>
            <a:endParaRPr lang="en-US" dirty="0"/>
          </a:p>
        </p:txBody>
      </p:sp>
      <p:sp>
        <p:nvSpPr>
          <p:cNvPr id="3" name="Content Placeholder 2">
            <a:extLst>
              <a:ext uri="{FF2B5EF4-FFF2-40B4-BE49-F238E27FC236}">
                <a16:creationId xmlns:a16="http://schemas.microsoft.com/office/drawing/2014/main" id="{D379B0CF-19B5-CCA4-8FED-A4FE1BE39F92}"/>
              </a:ext>
            </a:extLst>
          </p:cNvPr>
          <p:cNvSpPr>
            <a:spLocks noGrp="1"/>
          </p:cNvSpPr>
          <p:nvPr>
            <p:ph idx="1"/>
          </p:nvPr>
        </p:nvSpPr>
        <p:spPr/>
        <p:txBody>
          <a:bodyPr>
            <a:normAutofit/>
          </a:bodyPr>
          <a:lstStyle/>
          <a:p>
            <a:pPr algn="just">
              <a:lnSpc>
                <a:spcPct val="150000"/>
              </a:lnSpc>
            </a:pPr>
            <a:r>
              <a:rPr lang="en-US" sz="2400" dirty="0"/>
              <a:t>Are the prescribed information requirements met if there are minor errors within it, </a:t>
            </a:r>
            <a:r>
              <a:rPr lang="en-US" sz="2400" u="sng" dirty="0"/>
              <a:t>if</a:t>
            </a:r>
            <a:r>
              <a:rPr lang="en-US" sz="2400" dirty="0"/>
              <a:t> the error was obvious to a reasonable recipient? </a:t>
            </a:r>
            <a:r>
              <a:rPr lang="en-US" sz="2400" dirty="0">
                <a:solidFill>
                  <a:srgbClr val="FF0000"/>
                </a:solidFill>
              </a:rPr>
              <a:t>Yes (</a:t>
            </a:r>
            <a:r>
              <a:rPr lang="en-US" sz="2400" i="1" dirty="0">
                <a:solidFill>
                  <a:srgbClr val="FF0000"/>
                </a:solidFill>
              </a:rPr>
              <a:t>Mannai Investment </a:t>
            </a:r>
            <a:r>
              <a:rPr lang="en-US" sz="2400" dirty="0">
                <a:solidFill>
                  <a:srgbClr val="FF0000"/>
                </a:solidFill>
              </a:rPr>
              <a:t>applied)</a:t>
            </a:r>
            <a:endParaRPr lang="en-US" sz="2400" dirty="0"/>
          </a:p>
          <a:p>
            <a:pPr algn="just">
              <a:lnSpc>
                <a:spcPct val="150000"/>
              </a:lnSpc>
            </a:pPr>
            <a:r>
              <a:rPr lang="en-US" sz="2400" dirty="0"/>
              <a:t>Is the requirement for a ‘signed’ certificate met by providing  a signed covering letter and an unsigned certificate? </a:t>
            </a:r>
            <a:r>
              <a:rPr lang="en-US" sz="2400" dirty="0">
                <a:solidFill>
                  <a:srgbClr val="FF0000"/>
                </a:solidFill>
              </a:rPr>
              <a:t>Yes</a:t>
            </a:r>
          </a:p>
          <a:p>
            <a:pPr algn="just">
              <a:lnSpc>
                <a:spcPct val="150000"/>
              </a:lnSpc>
            </a:pPr>
            <a:r>
              <a:rPr lang="en-US" sz="2400" dirty="0">
                <a:solidFill>
                  <a:srgbClr val="FF0000"/>
                </a:solidFill>
              </a:rPr>
              <a:t>Permission granted to appeal to SC</a:t>
            </a:r>
          </a:p>
        </p:txBody>
      </p:sp>
    </p:spTree>
    <p:extLst>
      <p:ext uri="{BB962C8B-B14F-4D97-AF65-F5344CB8AC3E}">
        <p14:creationId xmlns:p14="http://schemas.microsoft.com/office/powerpoint/2010/main" val="28610423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C130-2029-C5AB-F03F-F707141963FC}"/>
              </a:ext>
            </a:extLst>
          </p:cNvPr>
          <p:cNvSpPr>
            <a:spLocks noGrp="1"/>
          </p:cNvSpPr>
          <p:nvPr>
            <p:ph type="title"/>
          </p:nvPr>
        </p:nvSpPr>
        <p:spPr/>
        <p:txBody>
          <a:bodyPr/>
          <a:lstStyle/>
          <a:p>
            <a:r>
              <a:rPr lang="en-GB" i="1" dirty="0"/>
              <a:t>Garraway v Phillips</a:t>
            </a:r>
            <a:r>
              <a:rPr lang="en-GB" dirty="0"/>
              <a:t> [2026] EWCA </a:t>
            </a:r>
            <a:r>
              <a:rPr lang="en-GB" dirty="0" err="1"/>
              <a:t>Civ</a:t>
            </a:r>
            <a:r>
              <a:rPr lang="en-GB" dirty="0"/>
              <a:t> 55</a:t>
            </a:r>
            <a:endParaRPr lang="en-US" dirty="0"/>
          </a:p>
        </p:txBody>
      </p:sp>
      <p:sp>
        <p:nvSpPr>
          <p:cNvPr id="3" name="Content Placeholder 2">
            <a:extLst>
              <a:ext uri="{FF2B5EF4-FFF2-40B4-BE49-F238E27FC236}">
                <a16:creationId xmlns:a16="http://schemas.microsoft.com/office/drawing/2014/main" id="{13F949E7-728E-19A0-F24F-B5332C49C0A3}"/>
              </a:ext>
            </a:extLst>
          </p:cNvPr>
          <p:cNvSpPr>
            <a:spLocks noGrp="1"/>
          </p:cNvSpPr>
          <p:nvPr>
            <p:ph idx="1"/>
          </p:nvPr>
        </p:nvSpPr>
        <p:spPr/>
        <p:txBody>
          <a:bodyPr>
            <a:normAutofit/>
          </a:bodyPr>
          <a:lstStyle/>
          <a:p>
            <a:pPr>
              <a:lnSpc>
                <a:spcPct val="150000"/>
              </a:lnSpc>
            </a:pPr>
            <a:r>
              <a:rPr lang="en-US" sz="2400" dirty="0"/>
              <a:t>Can ‘rent’ include rent payable in kind, by way of services, for the purposes of the Housing Act 1988?</a:t>
            </a:r>
          </a:p>
          <a:p>
            <a:pPr>
              <a:lnSpc>
                <a:spcPct val="150000"/>
              </a:lnSpc>
            </a:pPr>
            <a:r>
              <a:rPr lang="en-US" sz="2400" dirty="0"/>
              <a:t>Was a tenancy provided in return for work an assured tenancy under the Act?</a:t>
            </a:r>
          </a:p>
          <a:p>
            <a:pPr>
              <a:lnSpc>
                <a:spcPct val="150000"/>
              </a:lnSpc>
            </a:pPr>
            <a:r>
              <a:rPr lang="en-US" sz="2400" dirty="0"/>
              <a:t>Sch 3, para 3: </a:t>
            </a:r>
            <a:r>
              <a:rPr lang="en-US" sz="2400" i="1" dirty="0"/>
              <a:t>A tenancy under which, for the </a:t>
            </a:r>
            <a:r>
              <a:rPr lang="en-US" sz="2400" i="1"/>
              <a:t>time being, </a:t>
            </a:r>
            <a:r>
              <a:rPr lang="en-US" sz="2400" i="1" dirty="0"/>
              <a:t>no rent is payable </a:t>
            </a:r>
            <a:r>
              <a:rPr lang="en-US" sz="2400" dirty="0"/>
              <a:t>cannot be an assured tenancy</a:t>
            </a:r>
          </a:p>
        </p:txBody>
      </p:sp>
    </p:spTree>
    <p:extLst>
      <p:ext uri="{BB962C8B-B14F-4D97-AF65-F5344CB8AC3E}">
        <p14:creationId xmlns:p14="http://schemas.microsoft.com/office/powerpoint/2010/main" val="21592072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3DED-464B-E604-CC79-6A4B7CF1019E}"/>
              </a:ext>
            </a:extLst>
          </p:cNvPr>
          <p:cNvSpPr>
            <a:spLocks noGrp="1"/>
          </p:cNvSpPr>
          <p:nvPr>
            <p:ph type="title"/>
          </p:nvPr>
        </p:nvSpPr>
        <p:spPr/>
        <p:txBody>
          <a:bodyPr/>
          <a:lstStyle/>
          <a:p>
            <a:r>
              <a:rPr lang="en-GB" i="1" dirty="0"/>
              <a:t>Garraway v Phillips</a:t>
            </a:r>
            <a:r>
              <a:rPr lang="en-GB" dirty="0"/>
              <a:t> [2026] EWCA </a:t>
            </a:r>
            <a:r>
              <a:rPr lang="en-GB" dirty="0" err="1"/>
              <a:t>Civ</a:t>
            </a:r>
            <a:r>
              <a:rPr lang="en-GB" dirty="0"/>
              <a:t> 55</a:t>
            </a:r>
            <a:endParaRPr lang="en-US" dirty="0"/>
          </a:p>
        </p:txBody>
      </p:sp>
      <p:sp>
        <p:nvSpPr>
          <p:cNvPr id="3" name="Content Placeholder 2">
            <a:extLst>
              <a:ext uri="{FF2B5EF4-FFF2-40B4-BE49-F238E27FC236}">
                <a16:creationId xmlns:a16="http://schemas.microsoft.com/office/drawing/2014/main" id="{1FAA1F33-E127-A44D-B0EE-5C3DEED6E08C}"/>
              </a:ext>
            </a:extLst>
          </p:cNvPr>
          <p:cNvSpPr>
            <a:spLocks noGrp="1"/>
          </p:cNvSpPr>
          <p:nvPr>
            <p:ph idx="1"/>
          </p:nvPr>
        </p:nvSpPr>
        <p:spPr>
          <a:xfrm>
            <a:off x="722085" y="1690688"/>
            <a:ext cx="10515600" cy="4351338"/>
          </a:xfrm>
        </p:spPr>
        <p:txBody>
          <a:bodyPr>
            <a:normAutofit fontScale="92500" lnSpcReduction="10000"/>
          </a:bodyPr>
          <a:lstStyle/>
          <a:p>
            <a:pPr algn="just">
              <a:lnSpc>
                <a:spcPct val="150000"/>
              </a:lnSpc>
            </a:pPr>
            <a:r>
              <a:rPr lang="en-US" dirty="0"/>
              <a:t>Services will not be ‘rent’ if there is no </a:t>
            </a:r>
            <a:r>
              <a:rPr lang="en-GB" dirty="0"/>
              <a:t>agreement as to, or agreed mechanism for quantifying, the monetary value of the tenant's services</a:t>
            </a:r>
          </a:p>
          <a:p>
            <a:pPr algn="just">
              <a:lnSpc>
                <a:spcPct val="150000"/>
              </a:lnSpc>
            </a:pPr>
            <a:r>
              <a:rPr lang="en-GB" dirty="0"/>
              <a:t>This is consistent with the meaning of rent as judicially interpreted for the purposes of the Rent Acts</a:t>
            </a:r>
          </a:p>
          <a:p>
            <a:pPr algn="just">
              <a:lnSpc>
                <a:spcPct val="150000"/>
              </a:lnSpc>
            </a:pPr>
            <a:r>
              <a:rPr lang="en-GB" dirty="0"/>
              <a:t>Tenancies for </a:t>
            </a:r>
            <a:r>
              <a:rPr lang="en-GB" i="1" dirty="0"/>
              <a:t>money or money's worth </a:t>
            </a:r>
            <a:r>
              <a:rPr lang="en-GB" dirty="0"/>
              <a:t>remain protected by the Protection from Eviction Act 1977</a:t>
            </a:r>
            <a:endParaRPr lang="en-US" i="1" dirty="0"/>
          </a:p>
        </p:txBody>
      </p:sp>
    </p:spTree>
    <p:extLst>
      <p:ext uri="{BB962C8B-B14F-4D97-AF65-F5344CB8AC3E}">
        <p14:creationId xmlns:p14="http://schemas.microsoft.com/office/powerpoint/2010/main" val="10903974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F534-6431-FF79-45EA-9CBC36B3F4DE}"/>
              </a:ext>
            </a:extLst>
          </p:cNvPr>
          <p:cNvSpPr>
            <a:spLocks noGrp="1"/>
          </p:cNvSpPr>
          <p:nvPr>
            <p:ph type="title"/>
          </p:nvPr>
        </p:nvSpPr>
        <p:spPr/>
        <p:txBody>
          <a:bodyPr/>
          <a:lstStyle/>
          <a:p>
            <a:r>
              <a:rPr lang="en-US" dirty="0"/>
              <a:t>Thank You</a:t>
            </a:r>
          </a:p>
        </p:txBody>
      </p:sp>
      <p:sp>
        <p:nvSpPr>
          <p:cNvPr id="4" name="TextBox 3">
            <a:extLst>
              <a:ext uri="{FF2B5EF4-FFF2-40B4-BE49-F238E27FC236}">
                <a16:creationId xmlns:a16="http://schemas.microsoft.com/office/drawing/2014/main" id="{39097048-8683-9F6C-A339-5E236A8A04DA}"/>
              </a:ext>
            </a:extLst>
          </p:cNvPr>
          <p:cNvSpPr txBox="1"/>
          <p:nvPr/>
        </p:nvSpPr>
        <p:spPr>
          <a:xfrm>
            <a:off x="529771" y="2099189"/>
            <a:ext cx="11132457" cy="2308324"/>
          </a:xfrm>
          <a:prstGeom prst="rect">
            <a:avLst/>
          </a:prstGeom>
          <a:noFill/>
        </p:spPr>
        <p:txBody>
          <a:bodyPr wrap="square">
            <a:spAutoFit/>
          </a:bodyPr>
          <a:lstStyle/>
          <a:p>
            <a:pPr algn="just"/>
            <a:r>
              <a:rPr lang="en-GB" sz="2400" i="1" dirty="0">
                <a:latin typeface="Calibri" panose="020F0502020204030204" pitchFamily="34" charset="0"/>
                <a:ea typeface="Calibri" panose="020F0502020204030204" pitchFamily="34" charset="0"/>
                <a:cs typeface="Calibri" panose="020F0502020204030204" pitchFamily="34" charset="0"/>
              </a:rPr>
              <a:t>The material contained in this presentation is provided for general information purposes only. It does not constitute legal or other professional advice. No responsibility is assumed by any member or pupil of chambers for its accuracy or currency, and reliance should not be placed upon it. Specific, personal legal advice should be obtained in relation to any case or matter. Any views expressed are those of the editor or named author.</a:t>
            </a:r>
            <a:endParaRPr lang="en-GB" sz="2400" i="1" dirty="0"/>
          </a:p>
        </p:txBody>
      </p:sp>
    </p:spTree>
    <p:extLst>
      <p:ext uri="{BB962C8B-B14F-4D97-AF65-F5344CB8AC3E}">
        <p14:creationId xmlns:p14="http://schemas.microsoft.com/office/powerpoint/2010/main" val="35109441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8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55590-7D33-5B07-E356-BC9354B805E7}"/>
              </a:ext>
            </a:extLst>
          </p:cNvPr>
          <p:cNvSpPr>
            <a:spLocks noGrp="1"/>
          </p:cNvSpPr>
          <p:nvPr>
            <p:ph idx="1"/>
          </p:nvPr>
        </p:nvSpPr>
        <p:spPr>
          <a:xfrm>
            <a:off x="838200" y="1055914"/>
            <a:ext cx="10515600" cy="4848906"/>
          </a:xfrm>
        </p:spPr>
        <p:txBody>
          <a:bodyPr/>
          <a:lstStyle/>
          <a:p>
            <a:pPr marL="0" indent="0">
              <a:buNone/>
            </a:pPr>
            <a:endParaRPr lang="en-GB" dirty="0"/>
          </a:p>
          <a:p>
            <a:pPr marL="0" indent="0" algn="just">
              <a:buNone/>
            </a:pPr>
            <a:endParaRPr lang="en-GB" b="1" dirty="0"/>
          </a:p>
          <a:p>
            <a:pPr marL="0" indent="0" algn="just">
              <a:buNone/>
            </a:pPr>
            <a:r>
              <a:rPr lang="en-GB" b="1" dirty="0"/>
              <a:t>Ollie</a:t>
            </a:r>
            <a:r>
              <a:rPr lang="en-GB" dirty="0"/>
              <a:t>: Proprietary estoppel can circumvent s.2(1) to enforce otherwise void contracts for the sale of land</a:t>
            </a:r>
          </a:p>
          <a:p>
            <a:pPr marL="0" indent="0" algn="just">
              <a:buNone/>
            </a:pPr>
            <a:endParaRPr lang="en-GB" b="1" dirty="0"/>
          </a:p>
          <a:p>
            <a:pPr marL="0" indent="0" algn="just">
              <a:buNone/>
            </a:pPr>
            <a:endParaRPr lang="en-GB" b="1" dirty="0"/>
          </a:p>
          <a:p>
            <a:pPr marL="0" indent="0" algn="just">
              <a:buNone/>
            </a:pPr>
            <a:r>
              <a:rPr lang="en-GB" b="1" dirty="0"/>
              <a:t>Zach</a:t>
            </a:r>
            <a:r>
              <a:rPr lang="en-GB" dirty="0"/>
              <a:t>: Proprietary estoppel cannot contravene s.2(1) by giving effect to a contract Parliament has deemed to be void</a:t>
            </a:r>
          </a:p>
          <a:p>
            <a:pPr marL="0" indent="0" algn="just">
              <a:buNone/>
            </a:pPr>
            <a:endParaRPr lang="en-GB" dirty="0"/>
          </a:p>
        </p:txBody>
      </p:sp>
    </p:spTree>
    <p:extLst>
      <p:ext uri="{BB962C8B-B14F-4D97-AF65-F5344CB8AC3E}">
        <p14:creationId xmlns:p14="http://schemas.microsoft.com/office/powerpoint/2010/main" val="127147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11587-6DE6-CFF2-27A0-17168F5027CF}"/>
              </a:ext>
            </a:extLst>
          </p:cNvPr>
          <p:cNvSpPr>
            <a:spLocks noGrp="1"/>
          </p:cNvSpPr>
          <p:nvPr>
            <p:ph type="title"/>
          </p:nvPr>
        </p:nvSpPr>
        <p:spPr>
          <a:xfrm>
            <a:off x="838200" y="2766218"/>
            <a:ext cx="10515600" cy="1325563"/>
          </a:xfrm>
        </p:spPr>
        <p:txBody>
          <a:bodyPr>
            <a:normAutofit/>
          </a:bodyPr>
          <a:lstStyle/>
          <a:p>
            <a:pPr algn="ctr"/>
            <a:r>
              <a:rPr lang="en-GB" sz="5400" dirty="0">
                <a:latin typeface="Open Sans" panose="020B0606030504020204" pitchFamily="34" charset="0"/>
                <a:ea typeface="Open Sans" panose="020B0606030504020204" pitchFamily="34" charset="0"/>
                <a:cs typeface="Open Sans" panose="020B0606030504020204" pitchFamily="34" charset="0"/>
              </a:rPr>
              <a:t>The Verdict?</a:t>
            </a:r>
          </a:p>
        </p:txBody>
      </p:sp>
    </p:spTree>
    <p:extLst>
      <p:ext uri="{BB962C8B-B14F-4D97-AF65-F5344CB8AC3E}">
        <p14:creationId xmlns:p14="http://schemas.microsoft.com/office/powerpoint/2010/main" val="239254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CE71-6800-2DE8-1F72-E2F6D253FF1F}"/>
              </a:ext>
            </a:extLst>
          </p:cNvPr>
          <p:cNvSpPr>
            <a:spLocks noGrp="1"/>
          </p:cNvSpPr>
          <p:nvPr>
            <p:ph type="ctrTitle"/>
          </p:nvPr>
        </p:nvSpPr>
        <p:spPr>
          <a:xfrm>
            <a:off x="140874" y="785952"/>
            <a:ext cx="6482763" cy="2387600"/>
          </a:xfrm>
        </p:spPr>
        <p:txBody>
          <a:bodyPr>
            <a:noAutofit/>
          </a:bodyPr>
          <a:lstStyle/>
          <a:p>
            <a:r>
              <a:rPr lang="en-GB" sz="5400" dirty="0"/>
              <a:t>Howdy</a:t>
            </a:r>
            <a:r>
              <a:rPr lang="en-GB" sz="5400"/>
              <a:t>, Partner</a:t>
            </a:r>
            <a:r>
              <a:rPr lang="en-GB" sz="5400" dirty="0"/>
              <a:t>!</a:t>
            </a:r>
          </a:p>
        </p:txBody>
      </p:sp>
      <p:sp>
        <p:nvSpPr>
          <p:cNvPr id="3" name="Subtitle 2">
            <a:extLst>
              <a:ext uri="{FF2B5EF4-FFF2-40B4-BE49-F238E27FC236}">
                <a16:creationId xmlns:a16="http://schemas.microsoft.com/office/drawing/2014/main" id="{ACD94A62-A5C7-C88E-1186-9EAB905A3AD3}"/>
              </a:ext>
            </a:extLst>
          </p:cNvPr>
          <p:cNvSpPr>
            <a:spLocks noGrp="1"/>
          </p:cNvSpPr>
          <p:nvPr>
            <p:ph type="subTitle" idx="1"/>
          </p:nvPr>
        </p:nvSpPr>
        <p:spPr>
          <a:xfrm>
            <a:off x="140874" y="3173552"/>
            <a:ext cx="6482763" cy="1732548"/>
          </a:xfrm>
        </p:spPr>
        <p:txBody>
          <a:bodyPr>
            <a:normAutofit/>
          </a:bodyPr>
          <a:lstStyle/>
          <a:p>
            <a:r>
              <a:rPr lang="en-GB" dirty="0"/>
              <a:t>A refresher and update on partnership dissolution</a:t>
            </a:r>
          </a:p>
          <a:p>
            <a:endParaRPr lang="en-GB" dirty="0"/>
          </a:p>
          <a:p>
            <a:r>
              <a:rPr lang="en-GB" b="1" dirty="0"/>
              <a:t>Nicholas Evans and James Fuller</a:t>
            </a:r>
          </a:p>
        </p:txBody>
      </p:sp>
    </p:spTree>
    <p:extLst>
      <p:ext uri="{BB962C8B-B14F-4D97-AF65-F5344CB8AC3E}">
        <p14:creationId xmlns:p14="http://schemas.microsoft.com/office/powerpoint/2010/main" val="209557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3694-3E77-B29C-23C0-2466274824AD}"/>
              </a:ext>
            </a:extLst>
          </p:cNvPr>
          <p:cNvSpPr>
            <a:spLocks noGrp="1"/>
          </p:cNvSpPr>
          <p:nvPr>
            <p:ph type="title"/>
          </p:nvPr>
        </p:nvSpPr>
        <p:spPr>
          <a:xfrm>
            <a:off x="660400" y="377825"/>
            <a:ext cx="10515600" cy="1325563"/>
          </a:xfrm>
        </p:spPr>
        <p:txBody>
          <a:bodyPr/>
          <a:lstStyle/>
          <a:p>
            <a:r>
              <a:rPr lang="en-GB" dirty="0"/>
              <a:t>What this seminar will cover</a:t>
            </a:r>
          </a:p>
        </p:txBody>
      </p:sp>
      <p:sp>
        <p:nvSpPr>
          <p:cNvPr id="3" name="Content Placeholder 2">
            <a:extLst>
              <a:ext uri="{FF2B5EF4-FFF2-40B4-BE49-F238E27FC236}">
                <a16:creationId xmlns:a16="http://schemas.microsoft.com/office/drawing/2014/main" id="{AD8A000E-37ED-0FCE-C7DC-C47C2CAA519A}"/>
              </a:ext>
            </a:extLst>
          </p:cNvPr>
          <p:cNvSpPr>
            <a:spLocks noGrp="1"/>
          </p:cNvSpPr>
          <p:nvPr>
            <p:ph idx="1"/>
          </p:nvPr>
        </p:nvSpPr>
        <p:spPr>
          <a:xfrm>
            <a:off x="660400" y="1574800"/>
            <a:ext cx="11074400" cy="4602163"/>
          </a:xfrm>
        </p:spPr>
        <p:txBody>
          <a:bodyPr>
            <a:normAutofit/>
          </a:bodyPr>
          <a:lstStyle/>
          <a:p>
            <a:r>
              <a:rPr lang="en-GB" sz="3200" dirty="0"/>
              <a:t>Partnerships under the Partnership Act 1890 (“PA 1890”)</a:t>
            </a:r>
          </a:p>
          <a:p>
            <a:r>
              <a:rPr lang="en-GB" sz="3200" dirty="0"/>
              <a:t>Dissolution</a:t>
            </a:r>
          </a:p>
          <a:p>
            <a:r>
              <a:rPr lang="en-GB" sz="3200" dirty="0"/>
              <a:t>Distinction between technical and general dissolution</a:t>
            </a:r>
          </a:p>
          <a:p>
            <a:r>
              <a:rPr lang="en-GB" sz="3200" dirty="0"/>
              <a:t>Winding up</a:t>
            </a:r>
          </a:p>
          <a:p>
            <a:r>
              <a:rPr lang="en-GB" sz="3200" i="1" dirty="0"/>
              <a:t>Syers</a:t>
            </a:r>
            <a:r>
              <a:rPr lang="en-GB" sz="3200" dirty="0"/>
              <a:t> orders</a:t>
            </a:r>
          </a:p>
          <a:p>
            <a:r>
              <a:rPr lang="en-US" sz="3200" i="1" dirty="0"/>
              <a:t>Bahia v Sidhu </a:t>
            </a:r>
            <a:r>
              <a:rPr lang="en-US" sz="3200" dirty="0"/>
              <a:t>[2024] EWCA Civ 605</a:t>
            </a:r>
            <a:endParaRPr lang="en-GB" sz="3200" dirty="0"/>
          </a:p>
          <a:p>
            <a:r>
              <a:rPr lang="en-GB" sz="3200" i="1" dirty="0"/>
              <a:t>Cobden v Cobden </a:t>
            </a:r>
            <a:r>
              <a:rPr lang="en-GB" sz="3200" dirty="0"/>
              <a:t>[2025] EWCA </a:t>
            </a:r>
            <a:r>
              <a:rPr lang="en-GB" sz="3200" dirty="0" err="1"/>
              <a:t>Civ</a:t>
            </a:r>
            <a:r>
              <a:rPr lang="en-GB" sz="3200" dirty="0"/>
              <a:t> 1612</a:t>
            </a:r>
          </a:p>
        </p:txBody>
      </p:sp>
    </p:spTree>
    <p:extLst>
      <p:ext uri="{BB962C8B-B14F-4D97-AF65-F5344CB8AC3E}">
        <p14:creationId xmlns:p14="http://schemas.microsoft.com/office/powerpoint/2010/main" val="66539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DC88-7949-324C-B1CF-F09EF0C30D7D}"/>
              </a:ext>
            </a:extLst>
          </p:cNvPr>
          <p:cNvSpPr>
            <a:spLocks noGrp="1"/>
          </p:cNvSpPr>
          <p:nvPr>
            <p:ph type="title"/>
          </p:nvPr>
        </p:nvSpPr>
        <p:spPr/>
        <p:txBody>
          <a:bodyPr/>
          <a:lstStyle/>
          <a:p>
            <a:r>
              <a:rPr lang="en-US" dirty="0"/>
              <a:t>What this seminar will not cover</a:t>
            </a:r>
          </a:p>
        </p:txBody>
      </p:sp>
      <p:sp>
        <p:nvSpPr>
          <p:cNvPr id="3" name="Content Placeholder 2">
            <a:extLst>
              <a:ext uri="{FF2B5EF4-FFF2-40B4-BE49-F238E27FC236}">
                <a16:creationId xmlns:a16="http://schemas.microsoft.com/office/drawing/2014/main" id="{0DC9A32B-27ED-F5CC-D22C-E4532F6B7565}"/>
              </a:ext>
            </a:extLst>
          </p:cNvPr>
          <p:cNvSpPr>
            <a:spLocks noGrp="1"/>
          </p:cNvSpPr>
          <p:nvPr>
            <p:ph idx="1"/>
          </p:nvPr>
        </p:nvSpPr>
        <p:spPr/>
        <p:txBody>
          <a:bodyPr/>
          <a:lstStyle/>
          <a:p>
            <a:r>
              <a:rPr lang="en-US" sz="3200" dirty="0"/>
              <a:t>Limited Partnerships, governed by the Limited Partnerships Act 1907</a:t>
            </a:r>
          </a:p>
          <a:p>
            <a:endParaRPr lang="en-US" sz="3200" dirty="0"/>
          </a:p>
          <a:p>
            <a:r>
              <a:rPr lang="en-US" sz="3200" dirty="0"/>
              <a:t>Limited Liability Partnerships, governed by the Limited Liability Partnerships Act 2000</a:t>
            </a:r>
          </a:p>
          <a:p>
            <a:pPr marL="0" indent="0">
              <a:buNone/>
            </a:pPr>
            <a:endParaRPr lang="en-US" dirty="0"/>
          </a:p>
        </p:txBody>
      </p:sp>
    </p:spTree>
    <p:extLst>
      <p:ext uri="{BB962C8B-B14F-4D97-AF65-F5344CB8AC3E}">
        <p14:creationId xmlns:p14="http://schemas.microsoft.com/office/powerpoint/2010/main" val="105240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F35CE-9A26-2CFC-A1A5-240C0C9CD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135C7-34FA-1B1A-F5CD-1860F724CDA2}"/>
              </a:ext>
            </a:extLst>
          </p:cNvPr>
          <p:cNvSpPr>
            <a:spLocks noGrp="1"/>
          </p:cNvSpPr>
          <p:nvPr>
            <p:ph type="title"/>
          </p:nvPr>
        </p:nvSpPr>
        <p:spPr/>
        <p:txBody>
          <a:bodyPr/>
          <a:lstStyle/>
          <a:p>
            <a:r>
              <a:rPr lang="en-US" dirty="0"/>
              <a:t>What is Dissolution?</a:t>
            </a:r>
          </a:p>
        </p:txBody>
      </p:sp>
      <p:sp>
        <p:nvSpPr>
          <p:cNvPr id="3" name="Content Placeholder 2">
            <a:extLst>
              <a:ext uri="{FF2B5EF4-FFF2-40B4-BE49-F238E27FC236}">
                <a16:creationId xmlns:a16="http://schemas.microsoft.com/office/drawing/2014/main" id="{73D069BE-17BD-B208-FD55-44D2066EF34D}"/>
              </a:ext>
            </a:extLst>
          </p:cNvPr>
          <p:cNvSpPr>
            <a:spLocks noGrp="1"/>
          </p:cNvSpPr>
          <p:nvPr>
            <p:ph idx="1"/>
          </p:nvPr>
        </p:nvSpPr>
        <p:spPr>
          <a:xfrm>
            <a:off x="838200" y="1690688"/>
            <a:ext cx="10291354" cy="4667250"/>
          </a:xfrm>
        </p:spPr>
        <p:txBody>
          <a:bodyPr>
            <a:normAutofit fontScale="92500" lnSpcReduction="10000"/>
          </a:bodyPr>
          <a:lstStyle/>
          <a:p>
            <a:r>
              <a:rPr lang="en-GB" sz="3500" dirty="0"/>
              <a:t>Dissolution is not defined under the PA 1890. </a:t>
            </a:r>
          </a:p>
          <a:p>
            <a:endParaRPr lang="en-GB" sz="3500" i="1" dirty="0"/>
          </a:p>
          <a:p>
            <a:r>
              <a:rPr lang="en-GB" sz="3500" i="1" dirty="0"/>
              <a:t>Lindley &amp; Banks on Partnership </a:t>
            </a:r>
            <a:r>
              <a:rPr lang="en-GB" sz="3500" dirty="0"/>
              <a:t>(21st ed) at 24-01: </a:t>
            </a:r>
          </a:p>
          <a:p>
            <a:pPr marL="457200" lvl="1" indent="0">
              <a:buNone/>
            </a:pPr>
            <a:endParaRPr lang="en-GB" sz="2800" dirty="0"/>
          </a:p>
          <a:p>
            <a:pPr marL="457200" lvl="1" indent="0">
              <a:buNone/>
            </a:pPr>
            <a:r>
              <a:rPr lang="en-GB" sz="3200" dirty="0"/>
              <a:t>“In the case of a partnership, [dissolution] invariably refers to the moment of time when the ongoing nature of the partnership relation terminates, even though the partners may continue to be associated together in a new partnership or merely for the purposes of winding up the old firm’s affairs.”</a:t>
            </a:r>
          </a:p>
          <a:p>
            <a:pPr marL="0" indent="0">
              <a:buNone/>
            </a:pPr>
            <a:r>
              <a:rPr lang="en-GB" sz="3200" dirty="0"/>
              <a:t> </a:t>
            </a:r>
          </a:p>
          <a:p>
            <a:pPr lvl="1"/>
            <a:endParaRPr lang="en-US" sz="2800" dirty="0"/>
          </a:p>
        </p:txBody>
      </p:sp>
    </p:spTree>
    <p:extLst>
      <p:ext uri="{BB962C8B-B14F-4D97-AF65-F5344CB8AC3E}">
        <p14:creationId xmlns:p14="http://schemas.microsoft.com/office/powerpoint/2010/main" val="310844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43D5-7DB0-F814-AFD1-553EA1ED68FC}"/>
              </a:ext>
            </a:extLst>
          </p:cNvPr>
          <p:cNvSpPr>
            <a:spLocks noGrp="1"/>
          </p:cNvSpPr>
          <p:nvPr>
            <p:ph type="title"/>
          </p:nvPr>
        </p:nvSpPr>
        <p:spPr/>
        <p:txBody>
          <a:bodyPr/>
          <a:lstStyle/>
          <a:p>
            <a:r>
              <a:rPr lang="en-US" dirty="0"/>
              <a:t>What is Dissolution?</a:t>
            </a:r>
          </a:p>
        </p:txBody>
      </p:sp>
      <p:sp>
        <p:nvSpPr>
          <p:cNvPr id="3" name="Content Placeholder 2">
            <a:extLst>
              <a:ext uri="{FF2B5EF4-FFF2-40B4-BE49-F238E27FC236}">
                <a16:creationId xmlns:a16="http://schemas.microsoft.com/office/drawing/2014/main" id="{59984EFE-2C66-1C6C-1D3F-7262C74A15D3}"/>
              </a:ext>
            </a:extLst>
          </p:cNvPr>
          <p:cNvSpPr>
            <a:spLocks noGrp="1"/>
          </p:cNvSpPr>
          <p:nvPr>
            <p:ph idx="1"/>
          </p:nvPr>
        </p:nvSpPr>
        <p:spPr>
          <a:xfrm>
            <a:off x="838200" y="1690688"/>
            <a:ext cx="10515600" cy="4351338"/>
          </a:xfrm>
        </p:spPr>
        <p:txBody>
          <a:bodyPr>
            <a:normAutofit fontScale="92500"/>
          </a:bodyPr>
          <a:lstStyle/>
          <a:p>
            <a:pPr marL="0" indent="0">
              <a:buNone/>
            </a:pPr>
            <a:r>
              <a:rPr lang="en-US" sz="3200" dirty="0"/>
              <a:t>Two types of dissolution:</a:t>
            </a:r>
          </a:p>
          <a:p>
            <a:endParaRPr lang="en-US" sz="3200" dirty="0"/>
          </a:p>
          <a:p>
            <a:pPr lvl="1"/>
            <a:r>
              <a:rPr lang="en-US" sz="3200" dirty="0"/>
              <a:t>Technical</a:t>
            </a:r>
          </a:p>
          <a:p>
            <a:pPr lvl="1"/>
            <a:endParaRPr lang="en-US" sz="3200" dirty="0"/>
          </a:p>
          <a:p>
            <a:pPr lvl="1"/>
            <a:r>
              <a:rPr lang="en-US" sz="3200" dirty="0"/>
              <a:t>General</a:t>
            </a:r>
          </a:p>
          <a:p>
            <a:pPr lvl="1"/>
            <a:endParaRPr lang="en-US" sz="3200" dirty="0"/>
          </a:p>
          <a:p>
            <a:r>
              <a:rPr lang="en-US" sz="3200" dirty="0"/>
              <a:t>Not to be confused with dissolution of a company or LLP where dissolution marks the conclusion of winding up, rather than potentially the commencement.</a:t>
            </a:r>
          </a:p>
          <a:p>
            <a:pPr marL="0" indent="0">
              <a:buNone/>
            </a:pPr>
            <a:endParaRPr lang="en-GB" sz="3000" dirty="0"/>
          </a:p>
        </p:txBody>
      </p:sp>
    </p:spTree>
    <p:extLst>
      <p:ext uri="{BB962C8B-B14F-4D97-AF65-F5344CB8AC3E}">
        <p14:creationId xmlns:p14="http://schemas.microsoft.com/office/powerpoint/2010/main" val="218680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1540-40EE-E28B-B063-02F2CE71CC03}"/>
              </a:ext>
            </a:extLst>
          </p:cNvPr>
          <p:cNvSpPr>
            <a:spLocks noGrp="1"/>
          </p:cNvSpPr>
          <p:nvPr>
            <p:ph type="title"/>
          </p:nvPr>
        </p:nvSpPr>
        <p:spPr/>
        <p:txBody>
          <a:bodyPr/>
          <a:lstStyle/>
          <a:p>
            <a:r>
              <a:rPr lang="en-US" dirty="0"/>
              <a:t>Technical Dissolution</a:t>
            </a:r>
          </a:p>
        </p:txBody>
      </p:sp>
      <p:sp>
        <p:nvSpPr>
          <p:cNvPr id="3" name="Content Placeholder 2">
            <a:extLst>
              <a:ext uri="{FF2B5EF4-FFF2-40B4-BE49-F238E27FC236}">
                <a16:creationId xmlns:a16="http://schemas.microsoft.com/office/drawing/2014/main" id="{29326B32-5337-7EDA-1CD2-936C510B42DD}"/>
              </a:ext>
            </a:extLst>
          </p:cNvPr>
          <p:cNvSpPr>
            <a:spLocks noGrp="1"/>
          </p:cNvSpPr>
          <p:nvPr>
            <p:ph idx="1"/>
          </p:nvPr>
        </p:nvSpPr>
        <p:spPr>
          <a:xfrm>
            <a:off x="838200" y="1690688"/>
            <a:ext cx="10515600" cy="4486275"/>
          </a:xfrm>
        </p:spPr>
        <p:txBody>
          <a:bodyPr/>
          <a:lstStyle/>
          <a:p>
            <a:r>
              <a:rPr lang="en-US" sz="3200" dirty="0"/>
              <a:t>This arises where a change in the composition of a partnership (e.g. one partner dies or retires) results in a dissolution of the existing firm and the creation of a new firm.</a:t>
            </a:r>
          </a:p>
          <a:p>
            <a:endParaRPr lang="en-US" sz="3200" dirty="0"/>
          </a:p>
          <a:p>
            <a:r>
              <a:rPr lang="en-US" sz="3200" dirty="0"/>
              <a:t>The new firm will usually take on the assets and liabilities of the old firm, without any break in the continuity of the business.</a:t>
            </a:r>
          </a:p>
          <a:p>
            <a:endParaRPr lang="en-US" dirty="0"/>
          </a:p>
        </p:txBody>
      </p:sp>
    </p:spTree>
    <p:extLst>
      <p:ext uri="{BB962C8B-B14F-4D97-AF65-F5344CB8AC3E}">
        <p14:creationId xmlns:p14="http://schemas.microsoft.com/office/powerpoint/2010/main" val="155520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CE71-6800-2DE8-1F72-E2F6D253FF1F}"/>
              </a:ext>
            </a:extLst>
          </p:cNvPr>
          <p:cNvSpPr>
            <a:spLocks noGrp="1"/>
          </p:cNvSpPr>
          <p:nvPr>
            <p:ph type="ctrTitle"/>
          </p:nvPr>
        </p:nvSpPr>
        <p:spPr>
          <a:xfrm>
            <a:off x="140874" y="1400628"/>
            <a:ext cx="11713670" cy="2550886"/>
          </a:xfrm>
        </p:spPr>
        <p:txBody>
          <a:bodyPr>
            <a:noAutofit/>
          </a:bodyPr>
          <a:lstStyle/>
          <a:p>
            <a:pPr>
              <a:lnSpc>
                <a:spcPct val="150000"/>
              </a:lnSpc>
            </a:pPr>
            <a:r>
              <a:rPr lang="en-GB" sz="4400" dirty="0">
                <a:latin typeface="Open Sans" panose="020B0606030504020204" pitchFamily="34" charset="0"/>
                <a:ea typeface="Open Sans" panose="020B0606030504020204" pitchFamily="34" charset="0"/>
                <a:cs typeface="Open Sans" panose="020B0606030504020204" pitchFamily="34" charset="0"/>
              </a:rPr>
              <a:t>I Hereby Declare…Or Do I?</a:t>
            </a:r>
            <a:br>
              <a:rPr lang="en-GB" sz="4400" dirty="0">
                <a:latin typeface="Open Sans" panose="020B0606030504020204" pitchFamily="34" charset="0"/>
                <a:ea typeface="Open Sans" panose="020B0606030504020204" pitchFamily="34" charset="0"/>
                <a:cs typeface="Open Sans" panose="020B0606030504020204" pitchFamily="34" charset="0"/>
              </a:rPr>
            </a:br>
            <a:r>
              <a:rPr lang="en-GB" sz="4400" dirty="0">
                <a:latin typeface="Open Sans" panose="020B0606030504020204" pitchFamily="34" charset="0"/>
                <a:ea typeface="Open Sans" panose="020B0606030504020204" pitchFamily="34" charset="0"/>
                <a:cs typeface="Open Sans" panose="020B0606030504020204" pitchFamily="34" charset="0"/>
              </a:rPr>
              <a:t>Where we stand with trusts of land in 2026</a:t>
            </a:r>
          </a:p>
        </p:txBody>
      </p:sp>
      <p:sp>
        <p:nvSpPr>
          <p:cNvPr id="3" name="Subtitle 2">
            <a:extLst>
              <a:ext uri="{FF2B5EF4-FFF2-40B4-BE49-F238E27FC236}">
                <a16:creationId xmlns:a16="http://schemas.microsoft.com/office/drawing/2014/main" id="{ACD94A62-A5C7-C88E-1186-9EAB905A3AD3}"/>
              </a:ext>
            </a:extLst>
          </p:cNvPr>
          <p:cNvSpPr>
            <a:spLocks noGrp="1"/>
          </p:cNvSpPr>
          <p:nvPr>
            <p:ph type="subTitle" idx="1"/>
          </p:nvPr>
        </p:nvSpPr>
        <p:spPr>
          <a:xfrm>
            <a:off x="2854618" y="3951514"/>
            <a:ext cx="6482763" cy="1131088"/>
          </a:xfrm>
        </p:spPr>
        <p:txBody>
          <a:bodyPr>
            <a:normAutofit/>
          </a:bodyPr>
          <a:lstStyle/>
          <a:p>
            <a:r>
              <a:rPr lang="en-GB" b="1" dirty="0"/>
              <a:t>Ollie Murrell &amp; Zachariah Pullar</a:t>
            </a:r>
          </a:p>
          <a:p>
            <a:endParaRPr lang="en-GB" b="1" dirty="0"/>
          </a:p>
        </p:txBody>
      </p:sp>
    </p:spTree>
    <p:extLst>
      <p:ext uri="{BB962C8B-B14F-4D97-AF65-F5344CB8AC3E}">
        <p14:creationId xmlns:p14="http://schemas.microsoft.com/office/powerpoint/2010/main" val="3285959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16D3-0E1C-FDF1-3692-A998A0D26E00}"/>
              </a:ext>
            </a:extLst>
          </p:cNvPr>
          <p:cNvSpPr>
            <a:spLocks noGrp="1"/>
          </p:cNvSpPr>
          <p:nvPr>
            <p:ph type="title"/>
          </p:nvPr>
        </p:nvSpPr>
        <p:spPr/>
        <p:txBody>
          <a:bodyPr/>
          <a:lstStyle/>
          <a:p>
            <a:r>
              <a:rPr lang="en-US" dirty="0"/>
              <a:t>General Dissolution</a:t>
            </a:r>
          </a:p>
        </p:txBody>
      </p:sp>
      <p:sp>
        <p:nvSpPr>
          <p:cNvPr id="3" name="Content Placeholder 2">
            <a:extLst>
              <a:ext uri="{FF2B5EF4-FFF2-40B4-BE49-F238E27FC236}">
                <a16:creationId xmlns:a16="http://schemas.microsoft.com/office/drawing/2014/main" id="{A9C9292A-6542-5753-A5B9-CB22FD8EC4E2}"/>
              </a:ext>
            </a:extLst>
          </p:cNvPr>
          <p:cNvSpPr>
            <a:spLocks noGrp="1"/>
          </p:cNvSpPr>
          <p:nvPr>
            <p:ph idx="1"/>
          </p:nvPr>
        </p:nvSpPr>
        <p:spPr>
          <a:xfrm>
            <a:off x="838199" y="1690688"/>
            <a:ext cx="10944497" cy="4187598"/>
          </a:xfrm>
        </p:spPr>
        <p:txBody>
          <a:bodyPr>
            <a:normAutofit/>
          </a:bodyPr>
          <a:lstStyle/>
          <a:p>
            <a:r>
              <a:rPr lang="en-US" sz="3200" dirty="0"/>
              <a:t>Refers to a dissolution leading up to the full scale winding up of the business and assets. </a:t>
            </a:r>
          </a:p>
          <a:p>
            <a:endParaRPr lang="en-US" sz="3200" dirty="0"/>
          </a:p>
          <a:p>
            <a:r>
              <a:rPr lang="en-US" sz="3200" dirty="0"/>
              <a:t>Once the winding up is complete, the creditors and other liabilities are satisfied, and the remaining assets distributed among the partners, the partnership is at an end.</a:t>
            </a:r>
          </a:p>
          <a:p>
            <a:endParaRPr lang="en-US" sz="3200" dirty="0"/>
          </a:p>
          <a:p>
            <a:endParaRPr lang="en-US" sz="3200" dirty="0"/>
          </a:p>
          <a:p>
            <a:endParaRPr lang="en-US" dirty="0"/>
          </a:p>
        </p:txBody>
      </p:sp>
    </p:spTree>
    <p:extLst>
      <p:ext uri="{BB962C8B-B14F-4D97-AF65-F5344CB8AC3E}">
        <p14:creationId xmlns:p14="http://schemas.microsoft.com/office/powerpoint/2010/main" val="4773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129D7-5AC3-E2A2-AC93-D7B1768C9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2F56F-A8A1-62F7-05F9-D5F8CB4A3C1A}"/>
              </a:ext>
            </a:extLst>
          </p:cNvPr>
          <p:cNvSpPr>
            <a:spLocks noGrp="1"/>
          </p:cNvSpPr>
          <p:nvPr>
            <p:ph type="title"/>
          </p:nvPr>
        </p:nvSpPr>
        <p:spPr>
          <a:xfrm>
            <a:off x="838200" y="327025"/>
            <a:ext cx="10515600" cy="1325563"/>
          </a:xfrm>
        </p:spPr>
        <p:txBody>
          <a:bodyPr/>
          <a:lstStyle/>
          <a:p>
            <a:r>
              <a:rPr lang="en-US" dirty="0"/>
              <a:t>General Dissolution</a:t>
            </a:r>
          </a:p>
        </p:txBody>
      </p:sp>
      <p:sp>
        <p:nvSpPr>
          <p:cNvPr id="3" name="Content Placeholder 2">
            <a:extLst>
              <a:ext uri="{FF2B5EF4-FFF2-40B4-BE49-F238E27FC236}">
                <a16:creationId xmlns:a16="http://schemas.microsoft.com/office/drawing/2014/main" id="{C44D8E36-5E72-1AF6-94A6-3726562A3E45}"/>
              </a:ext>
            </a:extLst>
          </p:cNvPr>
          <p:cNvSpPr>
            <a:spLocks noGrp="1"/>
          </p:cNvSpPr>
          <p:nvPr>
            <p:ph idx="1"/>
          </p:nvPr>
        </p:nvSpPr>
        <p:spPr>
          <a:xfrm>
            <a:off x="838200" y="1525587"/>
            <a:ext cx="10515600" cy="4557713"/>
          </a:xfrm>
        </p:spPr>
        <p:txBody>
          <a:bodyPr>
            <a:normAutofit fontScale="92500" lnSpcReduction="20000"/>
          </a:bodyPr>
          <a:lstStyle/>
          <a:p>
            <a:pPr marL="0" indent="0">
              <a:buNone/>
            </a:pPr>
            <a:r>
              <a:rPr lang="en-US" sz="3500" dirty="0"/>
              <a:t>May be brought about by:</a:t>
            </a:r>
          </a:p>
          <a:p>
            <a:endParaRPr lang="en-US" sz="3500" dirty="0"/>
          </a:p>
          <a:p>
            <a:r>
              <a:rPr lang="en-US" sz="3500" dirty="0"/>
              <a:t>Mutual unanimous agreement of the partners (s.19, PA 1890).</a:t>
            </a:r>
          </a:p>
          <a:p>
            <a:pPr marL="514350" indent="-514350">
              <a:buFont typeface="+mj-lt"/>
              <a:buAutoNum type="arabicPeriod"/>
            </a:pPr>
            <a:endParaRPr lang="en-US" sz="3500" dirty="0"/>
          </a:p>
          <a:p>
            <a:r>
              <a:rPr lang="en-US" sz="3500" dirty="0"/>
              <a:t>The exercise of an express power to dissolve reserved by a partnership agreement.</a:t>
            </a:r>
          </a:p>
          <a:p>
            <a:endParaRPr lang="en-US" sz="3500" dirty="0"/>
          </a:p>
          <a:p>
            <a:r>
              <a:rPr lang="en-US" sz="3500" dirty="0"/>
              <a:t>Rescission of the partnership for fraud of misrepresentation (s.41, PA 1890)</a:t>
            </a:r>
          </a:p>
          <a:p>
            <a:endParaRPr lang="en-US" sz="3500" dirty="0"/>
          </a:p>
          <a:p>
            <a:pPr marL="514350" indent="-514350">
              <a:buFont typeface="+mj-lt"/>
              <a:buAutoNum type="arabicPeriod"/>
            </a:pPr>
            <a:endParaRPr lang="en-US" sz="3500" dirty="0"/>
          </a:p>
          <a:p>
            <a:endParaRPr lang="en-US" sz="3200" dirty="0"/>
          </a:p>
          <a:p>
            <a:endParaRPr lang="en-US" dirty="0"/>
          </a:p>
        </p:txBody>
      </p:sp>
    </p:spTree>
    <p:extLst>
      <p:ext uri="{BB962C8B-B14F-4D97-AF65-F5344CB8AC3E}">
        <p14:creationId xmlns:p14="http://schemas.microsoft.com/office/powerpoint/2010/main" val="711782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B2DA8-7EA2-EDF1-377A-FF95203F3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2F288-ECFE-D1A1-4805-61AFC37FA460}"/>
              </a:ext>
            </a:extLst>
          </p:cNvPr>
          <p:cNvSpPr>
            <a:spLocks noGrp="1"/>
          </p:cNvSpPr>
          <p:nvPr>
            <p:ph type="title"/>
          </p:nvPr>
        </p:nvSpPr>
        <p:spPr>
          <a:xfrm>
            <a:off x="838200" y="295456"/>
            <a:ext cx="10515600" cy="1325563"/>
          </a:xfrm>
        </p:spPr>
        <p:txBody>
          <a:bodyPr/>
          <a:lstStyle/>
          <a:p>
            <a:r>
              <a:rPr lang="en-US" dirty="0"/>
              <a:t>General Dissolution</a:t>
            </a:r>
          </a:p>
        </p:txBody>
      </p:sp>
      <p:sp>
        <p:nvSpPr>
          <p:cNvPr id="3" name="Content Placeholder 2">
            <a:extLst>
              <a:ext uri="{FF2B5EF4-FFF2-40B4-BE49-F238E27FC236}">
                <a16:creationId xmlns:a16="http://schemas.microsoft.com/office/drawing/2014/main" id="{81F5981F-4313-8DB5-8819-862BF9433FCB}"/>
              </a:ext>
            </a:extLst>
          </p:cNvPr>
          <p:cNvSpPr>
            <a:spLocks noGrp="1"/>
          </p:cNvSpPr>
          <p:nvPr>
            <p:ph idx="1"/>
          </p:nvPr>
        </p:nvSpPr>
        <p:spPr>
          <a:xfrm>
            <a:off x="838200" y="1287490"/>
            <a:ext cx="10515600" cy="4870677"/>
          </a:xfrm>
        </p:spPr>
        <p:txBody>
          <a:bodyPr>
            <a:normAutofit/>
          </a:bodyPr>
          <a:lstStyle/>
          <a:p>
            <a:pPr marL="0" indent="0">
              <a:buNone/>
            </a:pPr>
            <a:r>
              <a:rPr lang="en-US" sz="2400" dirty="0"/>
              <a:t>Occurrence of an event specified in the PA 1890, e.g.:</a:t>
            </a:r>
            <a:endParaRPr lang="en-GB" sz="2400" dirty="0"/>
          </a:p>
          <a:p>
            <a:pPr lvl="1"/>
            <a:endParaRPr lang="en-GB" dirty="0"/>
          </a:p>
          <a:p>
            <a:pPr lvl="1"/>
            <a:r>
              <a:rPr lang="en-GB" dirty="0"/>
              <a:t>Expiration of a fixed term, the end of the venture for which the partnership was established or, by any partner giving notice (ss.26(1) and 32, PA 1890) </a:t>
            </a:r>
          </a:p>
          <a:p>
            <a:pPr lvl="1"/>
            <a:endParaRPr lang="en-GB" dirty="0"/>
          </a:p>
          <a:p>
            <a:pPr lvl="1"/>
            <a:r>
              <a:rPr lang="en-GB" dirty="0"/>
              <a:t>Bankruptcy, death of a partner, or a charge created on a partner's share in the partnership property for payment of their separate debts (s.33, PA 1890); or</a:t>
            </a:r>
          </a:p>
          <a:p>
            <a:pPr lvl="1"/>
            <a:endParaRPr lang="en-GB" dirty="0"/>
          </a:p>
          <a:p>
            <a:pPr lvl="1"/>
            <a:r>
              <a:rPr lang="en-GB" dirty="0"/>
              <a:t>An event making it unlawful for the business to be carried on, or for the partners to carry it on in partnership (s.34, PA 1890).</a:t>
            </a:r>
          </a:p>
          <a:p>
            <a:pPr lvl="1"/>
            <a:endParaRPr lang="en-US" sz="3100" dirty="0"/>
          </a:p>
          <a:p>
            <a:pPr marL="514350" indent="-514350">
              <a:buFont typeface="+mj-lt"/>
              <a:buAutoNum type="arabicPeriod"/>
            </a:pPr>
            <a:endParaRPr lang="en-US" sz="3500"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208300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88FCA-F623-FADE-7C4D-5EE9016EB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5167E-48D8-E01E-E90E-7D67434AB190}"/>
              </a:ext>
            </a:extLst>
          </p:cNvPr>
          <p:cNvSpPr>
            <a:spLocks noGrp="1"/>
          </p:cNvSpPr>
          <p:nvPr>
            <p:ph type="title"/>
          </p:nvPr>
        </p:nvSpPr>
        <p:spPr/>
        <p:txBody>
          <a:bodyPr/>
          <a:lstStyle/>
          <a:p>
            <a:r>
              <a:rPr lang="en-US" dirty="0"/>
              <a:t>General Dissolution</a:t>
            </a:r>
          </a:p>
        </p:txBody>
      </p:sp>
      <p:sp>
        <p:nvSpPr>
          <p:cNvPr id="3" name="Content Placeholder 2">
            <a:extLst>
              <a:ext uri="{FF2B5EF4-FFF2-40B4-BE49-F238E27FC236}">
                <a16:creationId xmlns:a16="http://schemas.microsoft.com/office/drawing/2014/main" id="{FD9C8434-03B9-6095-E583-1C6AF6AE035B}"/>
              </a:ext>
            </a:extLst>
          </p:cNvPr>
          <p:cNvSpPr>
            <a:spLocks noGrp="1"/>
          </p:cNvSpPr>
          <p:nvPr>
            <p:ph idx="1"/>
          </p:nvPr>
        </p:nvSpPr>
        <p:spPr>
          <a:xfrm>
            <a:off x="838200" y="1346201"/>
            <a:ext cx="10515600" cy="4871720"/>
          </a:xfrm>
        </p:spPr>
        <p:txBody>
          <a:bodyPr>
            <a:normAutofit/>
          </a:bodyPr>
          <a:lstStyle/>
          <a:p>
            <a:pPr marL="0" indent="0">
              <a:buNone/>
            </a:pPr>
            <a:r>
              <a:rPr lang="en-US" sz="2400" dirty="0"/>
              <a:t>By court order under one of the s.35 grounds:</a:t>
            </a:r>
          </a:p>
          <a:p>
            <a:pPr lvl="1"/>
            <a:endParaRPr lang="en-US" dirty="0"/>
          </a:p>
          <a:p>
            <a:pPr lvl="1"/>
            <a:r>
              <a:rPr lang="en-US" dirty="0"/>
              <a:t>Permanent incapacity of a partner;</a:t>
            </a:r>
          </a:p>
          <a:p>
            <a:pPr lvl="1"/>
            <a:endParaRPr lang="en-US" dirty="0"/>
          </a:p>
          <a:p>
            <a:pPr lvl="1"/>
            <a:r>
              <a:rPr lang="en-US" dirty="0"/>
              <a:t>Conduct calculated to prejudice the carrying on of the business;</a:t>
            </a:r>
          </a:p>
          <a:p>
            <a:pPr lvl="1"/>
            <a:endParaRPr lang="en-US" dirty="0"/>
          </a:p>
          <a:p>
            <a:pPr lvl="1"/>
            <a:r>
              <a:rPr lang="en-US" dirty="0"/>
              <a:t>Deliberate or persistent breach of the partnership by a partner; and</a:t>
            </a:r>
          </a:p>
          <a:p>
            <a:pPr lvl="1"/>
            <a:endParaRPr lang="en-US" dirty="0"/>
          </a:p>
          <a:p>
            <a:pPr lvl="1"/>
            <a:r>
              <a:rPr lang="en-US" dirty="0"/>
              <a:t>Partnership business carried on only at a loss; or</a:t>
            </a:r>
          </a:p>
          <a:p>
            <a:pPr lvl="1"/>
            <a:endParaRPr lang="en-US" dirty="0"/>
          </a:p>
          <a:p>
            <a:pPr lvl="1"/>
            <a:r>
              <a:rPr lang="en-US" dirty="0"/>
              <a:t>That dissolution is "just and equitable".</a:t>
            </a:r>
          </a:p>
          <a:p>
            <a:endParaRPr lang="en-US" dirty="0"/>
          </a:p>
        </p:txBody>
      </p:sp>
    </p:spTree>
    <p:extLst>
      <p:ext uri="{BB962C8B-B14F-4D97-AF65-F5344CB8AC3E}">
        <p14:creationId xmlns:p14="http://schemas.microsoft.com/office/powerpoint/2010/main" val="294132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5310-A801-FB5C-2EF5-8F307E72C3FB}"/>
              </a:ext>
            </a:extLst>
          </p:cNvPr>
          <p:cNvSpPr>
            <a:spLocks noGrp="1"/>
          </p:cNvSpPr>
          <p:nvPr>
            <p:ph type="title"/>
          </p:nvPr>
        </p:nvSpPr>
        <p:spPr/>
        <p:txBody>
          <a:bodyPr/>
          <a:lstStyle/>
          <a:p>
            <a:r>
              <a:rPr lang="en-US" dirty="0"/>
              <a:t>Winding Up</a:t>
            </a:r>
          </a:p>
        </p:txBody>
      </p:sp>
      <p:sp>
        <p:nvSpPr>
          <p:cNvPr id="3" name="Content Placeholder 2">
            <a:extLst>
              <a:ext uri="{FF2B5EF4-FFF2-40B4-BE49-F238E27FC236}">
                <a16:creationId xmlns:a16="http://schemas.microsoft.com/office/drawing/2014/main" id="{35F9BE9C-AE25-FBC0-BF4C-06B3EC89B33D}"/>
              </a:ext>
            </a:extLst>
          </p:cNvPr>
          <p:cNvSpPr>
            <a:spLocks noGrp="1"/>
          </p:cNvSpPr>
          <p:nvPr>
            <p:ph idx="1"/>
          </p:nvPr>
        </p:nvSpPr>
        <p:spPr/>
        <p:txBody>
          <a:bodyPr>
            <a:normAutofit fontScale="92500" lnSpcReduction="10000"/>
          </a:bodyPr>
          <a:lstStyle/>
          <a:p>
            <a:r>
              <a:rPr lang="en-GB" dirty="0"/>
              <a:t>Once a firm has been dissolved, the next step is usually to wind up the partnership business and assets. </a:t>
            </a:r>
          </a:p>
          <a:p>
            <a:endParaRPr lang="en-GB" dirty="0"/>
          </a:p>
          <a:p>
            <a:r>
              <a:rPr lang="en-GB" dirty="0"/>
              <a:t>Every partner is entitled to have the partnership property applied in payment of all the firm's debts and liabilities and to have any surplus divided between the partners in accordance with their respective entitlement (s.39, PA 1890). </a:t>
            </a:r>
          </a:p>
          <a:p>
            <a:endParaRPr lang="en-GB" dirty="0"/>
          </a:p>
          <a:p>
            <a:r>
              <a:rPr lang="en-GB" dirty="0"/>
              <a:t>S.39 will apply automatically unless the partners have agreed some alternative structure and stated that section 39 shall not apply.</a:t>
            </a:r>
          </a:p>
          <a:p>
            <a:endParaRPr lang="en-GB" dirty="0"/>
          </a:p>
          <a:p>
            <a:endParaRPr lang="en-US" dirty="0"/>
          </a:p>
        </p:txBody>
      </p:sp>
    </p:spTree>
    <p:extLst>
      <p:ext uri="{BB962C8B-B14F-4D97-AF65-F5344CB8AC3E}">
        <p14:creationId xmlns:p14="http://schemas.microsoft.com/office/powerpoint/2010/main" val="2125868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E176-1590-ECC5-700A-5CBCF725F76A}"/>
              </a:ext>
            </a:extLst>
          </p:cNvPr>
          <p:cNvSpPr>
            <a:spLocks noGrp="1"/>
          </p:cNvSpPr>
          <p:nvPr>
            <p:ph type="title"/>
          </p:nvPr>
        </p:nvSpPr>
        <p:spPr/>
        <p:txBody>
          <a:bodyPr/>
          <a:lstStyle/>
          <a:p>
            <a:r>
              <a:rPr lang="en-US" dirty="0"/>
              <a:t>Winding Up</a:t>
            </a:r>
          </a:p>
        </p:txBody>
      </p:sp>
      <p:sp>
        <p:nvSpPr>
          <p:cNvPr id="3" name="Content Placeholder 2">
            <a:extLst>
              <a:ext uri="{FF2B5EF4-FFF2-40B4-BE49-F238E27FC236}">
                <a16:creationId xmlns:a16="http://schemas.microsoft.com/office/drawing/2014/main" id="{DB709209-3BE4-DD7B-93AB-8A2423AB9E7C}"/>
              </a:ext>
            </a:extLst>
          </p:cNvPr>
          <p:cNvSpPr>
            <a:spLocks noGrp="1"/>
          </p:cNvSpPr>
          <p:nvPr>
            <p:ph idx="1"/>
          </p:nvPr>
        </p:nvSpPr>
        <p:spPr>
          <a:xfrm>
            <a:off x="838200" y="1600200"/>
            <a:ext cx="10515600" cy="4576763"/>
          </a:xfrm>
        </p:spPr>
        <p:txBody>
          <a:bodyPr>
            <a:normAutofit/>
          </a:bodyPr>
          <a:lstStyle/>
          <a:p>
            <a:r>
              <a:rPr lang="en-US" sz="3200" dirty="0"/>
              <a:t>Usual position on winding up the partnership is the sale of the assets, and the distribution of any surplus to the partners. </a:t>
            </a:r>
          </a:p>
          <a:p>
            <a:endParaRPr lang="en-US" sz="3200" dirty="0"/>
          </a:p>
          <a:p>
            <a:r>
              <a:rPr lang="en-US" sz="3200" dirty="0"/>
              <a:t>A sale of the partnership is usually the most appropriate way to ensure liabilities/creditors are repaid and any surplus is fairly distributed. </a:t>
            </a:r>
          </a:p>
          <a:p>
            <a:endParaRPr lang="en-US" dirty="0"/>
          </a:p>
        </p:txBody>
      </p:sp>
    </p:spTree>
    <p:extLst>
      <p:ext uri="{BB962C8B-B14F-4D97-AF65-F5344CB8AC3E}">
        <p14:creationId xmlns:p14="http://schemas.microsoft.com/office/powerpoint/2010/main" val="3656675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2D671-4DE6-ED7C-411F-40FA0DACD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B398C-345A-C0F0-24B4-50B3A678A032}"/>
              </a:ext>
            </a:extLst>
          </p:cNvPr>
          <p:cNvSpPr>
            <a:spLocks noGrp="1"/>
          </p:cNvSpPr>
          <p:nvPr>
            <p:ph type="title"/>
          </p:nvPr>
        </p:nvSpPr>
        <p:spPr/>
        <p:txBody>
          <a:bodyPr/>
          <a:lstStyle/>
          <a:p>
            <a:r>
              <a:rPr lang="en-US" dirty="0"/>
              <a:t>Winding Up</a:t>
            </a:r>
          </a:p>
        </p:txBody>
      </p:sp>
      <p:sp>
        <p:nvSpPr>
          <p:cNvPr id="3" name="Content Placeholder 2">
            <a:extLst>
              <a:ext uri="{FF2B5EF4-FFF2-40B4-BE49-F238E27FC236}">
                <a16:creationId xmlns:a16="http://schemas.microsoft.com/office/drawing/2014/main" id="{93EC0B43-E2F2-FB52-EBCB-521BE4137CD9}"/>
              </a:ext>
            </a:extLst>
          </p:cNvPr>
          <p:cNvSpPr>
            <a:spLocks noGrp="1"/>
          </p:cNvSpPr>
          <p:nvPr>
            <p:ph idx="1"/>
          </p:nvPr>
        </p:nvSpPr>
        <p:spPr>
          <a:xfrm>
            <a:off x="838200" y="1600200"/>
            <a:ext cx="10515600" cy="4576763"/>
          </a:xfrm>
        </p:spPr>
        <p:txBody>
          <a:bodyPr>
            <a:normAutofit/>
          </a:bodyPr>
          <a:lstStyle/>
          <a:p>
            <a:r>
              <a:rPr lang="en-US" sz="3200" dirty="0"/>
              <a:t>A partnership agreement may alternatively provide for a partner's share on a technical dissolution to be bought out at the option of the continuing partners if the partner dies, retires or is expelled and that on a general dissolution some partners may buy out the interest of others in the business.</a:t>
            </a:r>
          </a:p>
          <a:p>
            <a:endParaRPr lang="en-US" dirty="0"/>
          </a:p>
        </p:txBody>
      </p:sp>
    </p:spTree>
    <p:extLst>
      <p:ext uri="{BB962C8B-B14F-4D97-AF65-F5344CB8AC3E}">
        <p14:creationId xmlns:p14="http://schemas.microsoft.com/office/powerpoint/2010/main" val="110039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0AB01-DBFA-EEC3-888C-2E463A99D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61D25-EF8F-A76C-7DE8-C4BB5AABC647}"/>
              </a:ext>
            </a:extLst>
          </p:cNvPr>
          <p:cNvSpPr>
            <a:spLocks noGrp="1"/>
          </p:cNvSpPr>
          <p:nvPr>
            <p:ph type="title"/>
          </p:nvPr>
        </p:nvSpPr>
        <p:spPr/>
        <p:txBody>
          <a:bodyPr/>
          <a:lstStyle/>
          <a:p>
            <a:r>
              <a:rPr lang="en-US" i="1" dirty="0"/>
              <a:t>Syers</a:t>
            </a:r>
            <a:r>
              <a:rPr lang="en-US" dirty="0"/>
              <a:t> Orders</a:t>
            </a:r>
          </a:p>
        </p:txBody>
      </p:sp>
      <p:sp>
        <p:nvSpPr>
          <p:cNvPr id="3" name="Content Placeholder 2">
            <a:extLst>
              <a:ext uri="{FF2B5EF4-FFF2-40B4-BE49-F238E27FC236}">
                <a16:creationId xmlns:a16="http://schemas.microsoft.com/office/drawing/2014/main" id="{E7184BB3-5589-3AA7-2055-4D6EC8B82888}"/>
              </a:ext>
            </a:extLst>
          </p:cNvPr>
          <p:cNvSpPr>
            <a:spLocks noGrp="1"/>
          </p:cNvSpPr>
          <p:nvPr>
            <p:ph idx="1"/>
          </p:nvPr>
        </p:nvSpPr>
        <p:spPr/>
        <p:txBody>
          <a:bodyPr>
            <a:normAutofit/>
          </a:bodyPr>
          <a:lstStyle/>
          <a:p>
            <a:r>
              <a:rPr lang="en-US" dirty="0"/>
              <a:t>A court may order an alternative course of action on dissolution by allowing the majority of the partners to buy out the minority partner. </a:t>
            </a:r>
          </a:p>
          <a:p>
            <a:endParaRPr lang="en-US" dirty="0"/>
          </a:p>
          <a:p>
            <a:r>
              <a:rPr lang="en-US" dirty="0"/>
              <a:t>Such an order is known as a “</a:t>
            </a:r>
            <a:r>
              <a:rPr lang="en-US" i="1" dirty="0"/>
              <a:t>Syers</a:t>
            </a:r>
            <a:r>
              <a:rPr lang="en-US" dirty="0"/>
              <a:t> order” as it was in </a:t>
            </a:r>
            <a:r>
              <a:rPr lang="en-US" i="1" dirty="0"/>
              <a:t>Syers v Syers </a:t>
            </a:r>
            <a:r>
              <a:rPr lang="en-US" dirty="0"/>
              <a:t>(1876) 1 App Cas 174 when the Court first ordered the majority partners to buy out the minority on the dissolution of the partnership.</a:t>
            </a:r>
          </a:p>
          <a:p>
            <a:endParaRPr lang="en-US" dirty="0"/>
          </a:p>
        </p:txBody>
      </p:sp>
    </p:spTree>
    <p:extLst>
      <p:ext uri="{BB962C8B-B14F-4D97-AF65-F5344CB8AC3E}">
        <p14:creationId xmlns:p14="http://schemas.microsoft.com/office/powerpoint/2010/main" val="1913845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E0B69-74A7-0C59-55F1-C497D4322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C1E5E-CB23-8B2A-61E0-B625F27762BD}"/>
              </a:ext>
            </a:extLst>
          </p:cNvPr>
          <p:cNvSpPr>
            <a:spLocks noGrp="1"/>
          </p:cNvSpPr>
          <p:nvPr>
            <p:ph type="title"/>
          </p:nvPr>
        </p:nvSpPr>
        <p:spPr/>
        <p:txBody>
          <a:bodyPr/>
          <a:lstStyle/>
          <a:p>
            <a:r>
              <a:rPr lang="en-US" i="1" dirty="0"/>
              <a:t>Syers O</a:t>
            </a:r>
            <a:r>
              <a:rPr lang="en-US" dirty="0"/>
              <a:t>rders</a:t>
            </a:r>
          </a:p>
        </p:txBody>
      </p:sp>
      <p:sp>
        <p:nvSpPr>
          <p:cNvPr id="3" name="Content Placeholder 2">
            <a:extLst>
              <a:ext uri="{FF2B5EF4-FFF2-40B4-BE49-F238E27FC236}">
                <a16:creationId xmlns:a16="http://schemas.microsoft.com/office/drawing/2014/main" id="{6BBB2520-5EE6-95C9-BFC5-5FE7F4741724}"/>
              </a:ext>
            </a:extLst>
          </p:cNvPr>
          <p:cNvSpPr>
            <a:spLocks noGrp="1"/>
          </p:cNvSpPr>
          <p:nvPr>
            <p:ph idx="1"/>
          </p:nvPr>
        </p:nvSpPr>
        <p:spPr/>
        <p:txBody>
          <a:bodyPr>
            <a:normAutofit fontScale="92500" lnSpcReduction="10000"/>
          </a:bodyPr>
          <a:lstStyle/>
          <a:p>
            <a:r>
              <a:rPr lang="en-GB" dirty="0"/>
              <a:t>Only available where a partnership has dissolved and can relate to the shares of several partners so long as they form, together, a minority of the partnership. </a:t>
            </a:r>
          </a:p>
          <a:p>
            <a:endParaRPr lang="en-GB" dirty="0"/>
          </a:p>
          <a:p>
            <a:r>
              <a:rPr lang="en-GB" dirty="0"/>
              <a:t>Can relate to the entire minority's share or just specific assets belonging to that minority partner. </a:t>
            </a:r>
          </a:p>
          <a:p>
            <a:endParaRPr lang="en-GB" dirty="0"/>
          </a:p>
          <a:p>
            <a:r>
              <a:rPr lang="en-GB" dirty="0"/>
              <a:t>Some businesses will benefit from such an order over a general sale of partnership business and assets as an open market sale could have a prejudicial effect on the value of the continuing business.</a:t>
            </a:r>
          </a:p>
          <a:p>
            <a:endParaRPr lang="en-US" dirty="0"/>
          </a:p>
        </p:txBody>
      </p:sp>
    </p:spTree>
    <p:extLst>
      <p:ext uri="{BB962C8B-B14F-4D97-AF65-F5344CB8AC3E}">
        <p14:creationId xmlns:p14="http://schemas.microsoft.com/office/powerpoint/2010/main" val="2107909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77F0-2AFD-B024-A165-C6E29F1D7144}"/>
              </a:ext>
            </a:extLst>
          </p:cNvPr>
          <p:cNvSpPr>
            <a:spLocks noGrp="1"/>
          </p:cNvSpPr>
          <p:nvPr>
            <p:ph type="title"/>
          </p:nvPr>
        </p:nvSpPr>
        <p:spPr/>
        <p:txBody>
          <a:bodyPr/>
          <a:lstStyle/>
          <a:p>
            <a:r>
              <a:rPr lang="en-US" i="1" dirty="0"/>
              <a:t>Syers</a:t>
            </a:r>
            <a:r>
              <a:rPr lang="en-US" dirty="0"/>
              <a:t> Orders</a:t>
            </a:r>
          </a:p>
        </p:txBody>
      </p:sp>
      <p:sp>
        <p:nvSpPr>
          <p:cNvPr id="3" name="Content Placeholder 2">
            <a:extLst>
              <a:ext uri="{FF2B5EF4-FFF2-40B4-BE49-F238E27FC236}">
                <a16:creationId xmlns:a16="http://schemas.microsoft.com/office/drawing/2014/main" id="{BBAF5D36-5F6E-CCBA-AE8D-2A01B6081299}"/>
              </a:ext>
            </a:extLst>
          </p:cNvPr>
          <p:cNvSpPr>
            <a:spLocks noGrp="1"/>
          </p:cNvSpPr>
          <p:nvPr>
            <p:ph idx="1"/>
          </p:nvPr>
        </p:nvSpPr>
        <p:spPr/>
        <p:txBody>
          <a:bodyPr/>
          <a:lstStyle/>
          <a:p>
            <a:pPr marL="0" indent="0">
              <a:buNone/>
            </a:pPr>
            <a:r>
              <a:rPr lang="en-US" dirty="0"/>
              <a:t>“</a:t>
            </a:r>
            <a:r>
              <a:rPr lang="en-US" sz="3200" dirty="0"/>
              <a:t>It is I think notorious in the Chancery Division that Syers v Syers is an authority far more frequently cited by counsel than applied. But the discretion which it gives seems to me a valuable one which I think judges should not hesitate to use when it suits the justice of the case.”</a:t>
            </a:r>
            <a:endParaRPr lang="en-US" dirty="0"/>
          </a:p>
          <a:p>
            <a:pPr marL="0" indent="0" algn="r">
              <a:buNone/>
            </a:pPr>
            <a:r>
              <a:rPr lang="en-US" dirty="0"/>
              <a:t>Hoffman LJ in </a:t>
            </a:r>
            <a:r>
              <a:rPr lang="en-US" i="1" dirty="0"/>
              <a:t>Hammond v Brierley </a:t>
            </a:r>
            <a:r>
              <a:rPr lang="en-US" dirty="0"/>
              <a:t>(1992, unreported)</a:t>
            </a:r>
          </a:p>
          <a:p>
            <a:endParaRPr lang="en-US" dirty="0"/>
          </a:p>
        </p:txBody>
      </p:sp>
    </p:spTree>
    <p:extLst>
      <p:ext uri="{BB962C8B-B14F-4D97-AF65-F5344CB8AC3E}">
        <p14:creationId xmlns:p14="http://schemas.microsoft.com/office/powerpoint/2010/main" val="65395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0F97-DCBF-A7BF-D26F-AB1541213F63}"/>
              </a:ext>
            </a:extLst>
          </p:cNvPr>
          <p:cNvSpPr>
            <a:spLocks noGrp="1"/>
          </p:cNvSpPr>
          <p:nvPr>
            <p:ph type="title"/>
          </p:nvPr>
        </p:nvSpPr>
        <p:spPr/>
        <p:txBody>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What we will be looking at</a:t>
            </a:r>
          </a:p>
        </p:txBody>
      </p:sp>
      <p:sp>
        <p:nvSpPr>
          <p:cNvPr id="4" name="Content Placeholder 3">
            <a:extLst>
              <a:ext uri="{FF2B5EF4-FFF2-40B4-BE49-F238E27FC236}">
                <a16:creationId xmlns:a16="http://schemas.microsoft.com/office/drawing/2014/main" id="{CB3A2D38-64B9-D18F-C35A-881274412CD2}"/>
              </a:ext>
            </a:extLst>
          </p:cNvPr>
          <p:cNvSpPr>
            <a:spLocks noGrp="1"/>
          </p:cNvSpPr>
          <p:nvPr>
            <p:ph idx="1"/>
          </p:nvPr>
        </p:nvSpPr>
        <p:spPr/>
        <p:txBody>
          <a:bodyPr>
            <a:normAutofit/>
          </a:bodyPr>
          <a:lstStyle/>
          <a:p>
            <a:pPr marL="0" indent="0">
              <a:buNone/>
            </a:pPr>
            <a:r>
              <a:rPr lang="en-GB" b="1" dirty="0"/>
              <a:t>National Iranian Oil Co v Crescent Gas Corp [2025] EWCA </a:t>
            </a:r>
            <a:r>
              <a:rPr lang="en-GB" b="1" dirty="0" err="1"/>
              <a:t>Civ</a:t>
            </a:r>
            <a:r>
              <a:rPr lang="en-GB" b="1" dirty="0"/>
              <a:t> 1211</a:t>
            </a:r>
            <a:r>
              <a:rPr lang="en-GB" dirty="0"/>
              <a:t>: s.53(1)(b) and agents, plus execution by companies</a:t>
            </a:r>
          </a:p>
          <a:p>
            <a:pPr marL="0" indent="0">
              <a:buNone/>
            </a:pPr>
            <a:endParaRPr lang="en-GB" dirty="0"/>
          </a:p>
          <a:p>
            <a:pPr marL="0" indent="0">
              <a:buNone/>
            </a:pPr>
            <a:r>
              <a:rPr lang="en-GB" b="1" dirty="0"/>
              <a:t>Khan v Khan [2025] EWCA </a:t>
            </a:r>
            <a:r>
              <a:rPr lang="en-GB" b="1" dirty="0" err="1"/>
              <a:t>Civ</a:t>
            </a:r>
            <a:r>
              <a:rPr lang="en-GB" b="1" dirty="0"/>
              <a:t> 1436</a:t>
            </a:r>
            <a:r>
              <a:rPr lang="en-GB" dirty="0"/>
              <a:t>: s.53(1)(b) and emails, De Bruyne, and detrimental reliance </a:t>
            </a:r>
          </a:p>
          <a:p>
            <a:pPr marL="0" indent="0">
              <a:buNone/>
            </a:pPr>
            <a:endParaRPr lang="en-GB" dirty="0"/>
          </a:p>
          <a:p>
            <a:pPr marL="0" indent="0">
              <a:buNone/>
            </a:pPr>
            <a:r>
              <a:rPr lang="en-GB" b="1" dirty="0"/>
              <a:t>Conway v Conway [2025] EWHC 33314 (Ch): </a:t>
            </a:r>
            <a:r>
              <a:rPr lang="en-GB" dirty="0"/>
              <a:t>s.2, proprietary estoppel, and </a:t>
            </a:r>
            <a:r>
              <a:rPr lang="en-GB" strike="sngStrike" dirty="0"/>
              <a:t>an argument</a:t>
            </a:r>
            <a:r>
              <a:rPr lang="en-GB" dirty="0"/>
              <a:t> a debate</a:t>
            </a:r>
          </a:p>
        </p:txBody>
      </p:sp>
    </p:spTree>
    <p:extLst>
      <p:ext uri="{BB962C8B-B14F-4D97-AF65-F5344CB8AC3E}">
        <p14:creationId xmlns:p14="http://schemas.microsoft.com/office/powerpoint/2010/main" val="197422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14C3-D904-7478-7569-0055457C5DF3}"/>
              </a:ext>
            </a:extLst>
          </p:cNvPr>
          <p:cNvSpPr>
            <a:spLocks noGrp="1"/>
          </p:cNvSpPr>
          <p:nvPr>
            <p:ph type="title"/>
          </p:nvPr>
        </p:nvSpPr>
        <p:spPr/>
        <p:txBody>
          <a:bodyPr/>
          <a:lstStyle/>
          <a:p>
            <a:r>
              <a:rPr lang="en-US" dirty="0"/>
              <a:t>So, when can the </a:t>
            </a:r>
            <a:r>
              <a:rPr lang="en-US" i="1" dirty="0"/>
              <a:t>Syers</a:t>
            </a:r>
            <a:r>
              <a:rPr lang="en-US" dirty="0"/>
              <a:t> Order Discretion be exercised?</a:t>
            </a:r>
          </a:p>
        </p:txBody>
      </p:sp>
      <p:sp>
        <p:nvSpPr>
          <p:cNvPr id="3" name="Content Placeholder 2">
            <a:extLst>
              <a:ext uri="{FF2B5EF4-FFF2-40B4-BE49-F238E27FC236}">
                <a16:creationId xmlns:a16="http://schemas.microsoft.com/office/drawing/2014/main" id="{E211C99B-E7B5-4A37-BCEB-25F447BE3B41}"/>
              </a:ext>
            </a:extLst>
          </p:cNvPr>
          <p:cNvSpPr>
            <a:spLocks noGrp="1"/>
          </p:cNvSpPr>
          <p:nvPr>
            <p:ph idx="1"/>
          </p:nvPr>
        </p:nvSpPr>
        <p:spPr/>
        <p:txBody>
          <a:bodyPr/>
          <a:lstStyle/>
          <a:p>
            <a:endParaRPr lang="en-US" i="1" dirty="0"/>
          </a:p>
          <a:p>
            <a:r>
              <a:rPr lang="en-US" i="1" dirty="0"/>
              <a:t>Bahia v Sidhu </a:t>
            </a:r>
            <a:r>
              <a:rPr lang="en-US" dirty="0"/>
              <a:t>[2024] EWCA Civ 605 gave a recent helpful overview of the relevant principles and outlined when a </a:t>
            </a:r>
            <a:r>
              <a:rPr lang="en-US" i="1" dirty="0"/>
              <a:t>Syers </a:t>
            </a:r>
            <a:r>
              <a:rPr lang="en-US" dirty="0"/>
              <a:t>order can be made.</a:t>
            </a:r>
          </a:p>
          <a:p>
            <a:endParaRPr lang="en-US" dirty="0"/>
          </a:p>
          <a:p>
            <a:r>
              <a:rPr lang="en-US" i="1" dirty="0"/>
              <a:t>Cobden v Cobden </a:t>
            </a:r>
            <a:r>
              <a:rPr lang="en-US" dirty="0"/>
              <a:t>[2025] EWCA Civ 1612 revisited the issue and gave advice on whether the list in </a:t>
            </a:r>
            <a:r>
              <a:rPr lang="en-US" i="1" dirty="0"/>
              <a:t>Bahia </a:t>
            </a:r>
            <a:r>
              <a:rPr lang="en-US" dirty="0"/>
              <a:t>was </a:t>
            </a:r>
            <a:r>
              <a:rPr lang="en-US" i="1" dirty="0"/>
              <a:t>inclusive</a:t>
            </a:r>
            <a:r>
              <a:rPr lang="en-US" dirty="0"/>
              <a:t> or </a:t>
            </a:r>
            <a:r>
              <a:rPr lang="en-US" i="1" dirty="0"/>
              <a:t>exclusive</a:t>
            </a:r>
            <a:r>
              <a:rPr lang="en-US" dirty="0"/>
              <a:t>.</a:t>
            </a:r>
          </a:p>
        </p:txBody>
      </p:sp>
    </p:spTree>
    <p:extLst>
      <p:ext uri="{BB962C8B-B14F-4D97-AF65-F5344CB8AC3E}">
        <p14:creationId xmlns:p14="http://schemas.microsoft.com/office/powerpoint/2010/main" val="3810544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C218-5C80-B7A4-E996-F036690FA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031CA7-8C23-FF07-F40E-FDAE3000665E}"/>
              </a:ext>
            </a:extLst>
          </p:cNvPr>
          <p:cNvSpPr>
            <a:spLocks noGrp="1"/>
          </p:cNvSpPr>
          <p:nvPr>
            <p:ph type="title"/>
          </p:nvPr>
        </p:nvSpPr>
        <p:spPr/>
        <p:txBody>
          <a:bodyPr/>
          <a:lstStyle/>
          <a:p>
            <a:r>
              <a:rPr lang="en-US" i="1" dirty="0"/>
              <a:t>Bahia v Sidhu </a:t>
            </a:r>
            <a:r>
              <a:rPr lang="en-US" dirty="0"/>
              <a:t>[2024] EWCA Civ 605</a:t>
            </a:r>
          </a:p>
        </p:txBody>
      </p:sp>
      <p:sp>
        <p:nvSpPr>
          <p:cNvPr id="3" name="Content Placeholder 2">
            <a:extLst>
              <a:ext uri="{FF2B5EF4-FFF2-40B4-BE49-F238E27FC236}">
                <a16:creationId xmlns:a16="http://schemas.microsoft.com/office/drawing/2014/main" id="{BEDB1D7E-3F69-26E9-2E38-E6E5DD4582C4}"/>
              </a:ext>
            </a:extLst>
          </p:cNvPr>
          <p:cNvSpPr>
            <a:spLocks noGrp="1"/>
          </p:cNvSpPr>
          <p:nvPr>
            <p:ph idx="1"/>
          </p:nvPr>
        </p:nvSpPr>
        <p:spPr>
          <a:xfrm>
            <a:off x="838200" y="1858282"/>
            <a:ext cx="10515600" cy="4351338"/>
          </a:xfrm>
        </p:spPr>
        <p:txBody>
          <a:bodyPr>
            <a:normAutofit/>
          </a:bodyPr>
          <a:lstStyle/>
          <a:p>
            <a:r>
              <a:rPr lang="en-US" dirty="0"/>
              <a:t>The overriding principle, Andrews LJ at [45]:</a:t>
            </a:r>
          </a:p>
          <a:p>
            <a:pPr marL="457200" lvl="1" indent="0">
              <a:buNone/>
            </a:pPr>
            <a:r>
              <a:rPr lang="en-US" dirty="0"/>
              <a:t>“… </a:t>
            </a:r>
            <a:r>
              <a:rPr lang="en-GB" i="1" dirty="0"/>
              <a:t>a sale by auction would not serve the interests of justice. It would not maximise the value of the assets or, even if it would, it would unduly favour one of the parties or unduly disadvantage the other(s) </a:t>
            </a:r>
            <a:r>
              <a:rPr lang="en-US" i="1" dirty="0"/>
              <a:t>a sale would not serve the interests of justice</a:t>
            </a:r>
            <a:r>
              <a:rPr lang="en-US" dirty="0"/>
              <a:t>.”</a:t>
            </a:r>
          </a:p>
          <a:p>
            <a:endParaRPr lang="en-US" dirty="0"/>
          </a:p>
          <a:p>
            <a:r>
              <a:rPr lang="en-US" dirty="0"/>
              <a:t>The Judge below erred in considering that a </a:t>
            </a:r>
            <a:r>
              <a:rPr lang="en-US" i="1" dirty="0"/>
              <a:t>Syers</a:t>
            </a:r>
            <a:r>
              <a:rPr lang="en-US" dirty="0"/>
              <a:t> order was optional even where a sale on the open market could take place. It required </a:t>
            </a:r>
            <a:r>
              <a:rPr lang="en-US" i="1" dirty="0"/>
              <a:t>‘exceptional circumstances’.</a:t>
            </a:r>
            <a:endParaRPr lang="en-US" dirty="0"/>
          </a:p>
          <a:p>
            <a:pPr lvl="1"/>
            <a:endParaRPr lang="en-US" dirty="0"/>
          </a:p>
          <a:p>
            <a:endParaRPr lang="en-US" dirty="0"/>
          </a:p>
        </p:txBody>
      </p:sp>
    </p:spTree>
    <p:extLst>
      <p:ext uri="{BB962C8B-B14F-4D97-AF65-F5344CB8AC3E}">
        <p14:creationId xmlns:p14="http://schemas.microsoft.com/office/powerpoint/2010/main" val="997965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30B5-E4A4-79E5-CD6F-320C784369F9}"/>
              </a:ext>
            </a:extLst>
          </p:cNvPr>
          <p:cNvSpPr>
            <a:spLocks noGrp="1"/>
          </p:cNvSpPr>
          <p:nvPr>
            <p:ph type="title"/>
          </p:nvPr>
        </p:nvSpPr>
        <p:spPr/>
        <p:txBody>
          <a:bodyPr/>
          <a:lstStyle/>
          <a:p>
            <a:r>
              <a:rPr lang="en-US" i="1" dirty="0"/>
              <a:t>Bahia v Sidhu </a:t>
            </a:r>
            <a:r>
              <a:rPr lang="en-US" dirty="0"/>
              <a:t>[2024] EWCA Civ 605</a:t>
            </a:r>
          </a:p>
        </p:txBody>
      </p:sp>
      <p:sp>
        <p:nvSpPr>
          <p:cNvPr id="3" name="Content Placeholder 2">
            <a:extLst>
              <a:ext uri="{FF2B5EF4-FFF2-40B4-BE49-F238E27FC236}">
                <a16:creationId xmlns:a16="http://schemas.microsoft.com/office/drawing/2014/main" id="{B67D397D-0A93-6916-B4EE-91FBEE0013D7}"/>
              </a:ext>
            </a:extLst>
          </p:cNvPr>
          <p:cNvSpPr>
            <a:spLocks noGrp="1"/>
          </p:cNvSpPr>
          <p:nvPr>
            <p:ph idx="1"/>
          </p:nvPr>
        </p:nvSpPr>
        <p:spPr>
          <a:xfrm>
            <a:off x="838200" y="1825625"/>
            <a:ext cx="9994641" cy="4351338"/>
          </a:xfrm>
        </p:spPr>
        <p:txBody>
          <a:bodyPr>
            <a:normAutofit lnSpcReduction="10000"/>
          </a:bodyPr>
          <a:lstStyle/>
          <a:p>
            <a:r>
              <a:rPr lang="en-US" dirty="0"/>
              <a:t>The exceptional circumstances: Andrews LJ at [44]</a:t>
            </a:r>
          </a:p>
          <a:p>
            <a:pPr lvl="1"/>
            <a:r>
              <a:rPr lang="en-GB" dirty="0"/>
              <a:t>(</a:t>
            </a:r>
            <a:r>
              <a:rPr lang="en-GB" dirty="0" err="1"/>
              <a:t>i</a:t>
            </a:r>
            <a:r>
              <a:rPr lang="en-GB" dirty="0"/>
              <a:t>) where one partner has a very small stake in the partnership, and selling would create disproportionate injury.</a:t>
            </a:r>
          </a:p>
          <a:p>
            <a:pPr lvl="1"/>
            <a:endParaRPr lang="en-GB" dirty="0"/>
          </a:p>
          <a:p>
            <a:pPr lvl="1"/>
            <a:r>
              <a:rPr lang="en-GB" dirty="0"/>
              <a:t>(ii) A sale in the open market is obviously not going to maximise the value of anyone's share in the partnership.</a:t>
            </a:r>
          </a:p>
          <a:p>
            <a:pPr lvl="1"/>
            <a:endParaRPr lang="en-GB" dirty="0"/>
          </a:p>
          <a:p>
            <a:pPr lvl="1"/>
            <a:r>
              <a:rPr lang="en-GB" dirty="0"/>
              <a:t>(iii) A sale would breach the express or inferred terms of the partnership agreement.</a:t>
            </a:r>
          </a:p>
          <a:p>
            <a:pPr lvl="1"/>
            <a:endParaRPr lang="en-GB" dirty="0"/>
          </a:p>
          <a:p>
            <a:pPr lvl="1"/>
            <a:r>
              <a:rPr lang="en-GB" dirty="0"/>
              <a:t>(iv) (possibly) where it is established one partner wants to artificially inflate price to the detriment of another.</a:t>
            </a:r>
          </a:p>
          <a:p>
            <a:pPr lvl="1"/>
            <a:endParaRPr lang="en-US" dirty="0"/>
          </a:p>
          <a:p>
            <a:endParaRPr lang="en-US" dirty="0"/>
          </a:p>
        </p:txBody>
      </p:sp>
    </p:spTree>
    <p:extLst>
      <p:ext uri="{BB962C8B-B14F-4D97-AF65-F5344CB8AC3E}">
        <p14:creationId xmlns:p14="http://schemas.microsoft.com/office/powerpoint/2010/main" val="2388550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8DA5-7698-5526-076C-3A516F8A4D49}"/>
              </a:ext>
            </a:extLst>
          </p:cNvPr>
          <p:cNvSpPr>
            <a:spLocks noGrp="1"/>
          </p:cNvSpPr>
          <p:nvPr>
            <p:ph type="title"/>
          </p:nvPr>
        </p:nvSpPr>
        <p:spPr/>
        <p:txBody>
          <a:bodyPr/>
          <a:lstStyle/>
          <a:p>
            <a:r>
              <a:rPr lang="en-US" i="1" dirty="0"/>
              <a:t>Cobden v Cobden </a:t>
            </a:r>
            <a:r>
              <a:rPr lang="en-US" dirty="0"/>
              <a:t>[2025] EWCA Civ 1612</a:t>
            </a:r>
          </a:p>
        </p:txBody>
      </p:sp>
      <p:sp>
        <p:nvSpPr>
          <p:cNvPr id="3" name="Content Placeholder 2">
            <a:extLst>
              <a:ext uri="{FF2B5EF4-FFF2-40B4-BE49-F238E27FC236}">
                <a16:creationId xmlns:a16="http://schemas.microsoft.com/office/drawing/2014/main" id="{542CDAB1-41DF-D1A0-17F7-621777B38F9C}"/>
              </a:ext>
            </a:extLst>
          </p:cNvPr>
          <p:cNvSpPr>
            <a:spLocks noGrp="1"/>
          </p:cNvSpPr>
          <p:nvPr>
            <p:ph idx="1"/>
          </p:nvPr>
        </p:nvSpPr>
        <p:spPr/>
        <p:txBody>
          <a:bodyPr/>
          <a:lstStyle/>
          <a:p>
            <a:r>
              <a:rPr lang="en-US" dirty="0"/>
              <a:t>HHJ Russen KC (the Judge below) held the following:</a:t>
            </a:r>
          </a:p>
          <a:p>
            <a:pPr lvl="1"/>
            <a:endParaRPr lang="en-US" dirty="0"/>
          </a:p>
          <a:p>
            <a:pPr lvl="1"/>
            <a:r>
              <a:rPr lang="en-US" dirty="0"/>
              <a:t>That the list of exceptional circumstances in </a:t>
            </a:r>
            <a:r>
              <a:rPr lang="en-US" i="1" dirty="0"/>
              <a:t>Bahia </a:t>
            </a:r>
            <a:r>
              <a:rPr lang="en-US" dirty="0"/>
              <a:t>was inclusive and not limited to the four circumstances outlined.</a:t>
            </a:r>
          </a:p>
          <a:p>
            <a:pPr lvl="1"/>
            <a:endParaRPr lang="en-US" dirty="0"/>
          </a:p>
          <a:p>
            <a:pPr lvl="1"/>
            <a:r>
              <a:rPr lang="en-US" dirty="0"/>
              <a:t>There </a:t>
            </a:r>
            <a:r>
              <a:rPr lang="en-GB" dirty="0"/>
              <a:t>was a further circumstance when a “</a:t>
            </a:r>
            <a:r>
              <a:rPr lang="en-GB" i="1" dirty="0"/>
              <a:t>proprietary estoppel-</a:t>
            </a:r>
            <a:r>
              <a:rPr lang="en-GB" i="1" dirty="0" err="1"/>
              <a:t>ish</a:t>
            </a:r>
            <a:r>
              <a:rPr lang="en-GB" dirty="0"/>
              <a:t>" equity arose between the partners.</a:t>
            </a:r>
          </a:p>
          <a:p>
            <a:pPr lvl="1"/>
            <a:endParaRPr lang="en-GB" dirty="0"/>
          </a:p>
          <a:p>
            <a:pPr lvl="1"/>
            <a:r>
              <a:rPr lang="en-GB" dirty="0"/>
              <a:t>This enabled the court to intervene and make a </a:t>
            </a:r>
            <a:r>
              <a:rPr lang="en-GB" i="1" dirty="0"/>
              <a:t>Syers </a:t>
            </a:r>
            <a:r>
              <a:rPr lang="en-GB" dirty="0"/>
              <a:t>Order</a:t>
            </a:r>
            <a:r>
              <a:rPr lang="en-GB" i="1" dirty="0"/>
              <a:t>.</a:t>
            </a:r>
            <a:br>
              <a:rPr lang="en-GB" dirty="0"/>
            </a:br>
            <a:endParaRPr lang="en-US" dirty="0"/>
          </a:p>
        </p:txBody>
      </p:sp>
    </p:spTree>
    <p:extLst>
      <p:ext uri="{BB962C8B-B14F-4D97-AF65-F5344CB8AC3E}">
        <p14:creationId xmlns:p14="http://schemas.microsoft.com/office/powerpoint/2010/main" val="887727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9D534-8448-D710-CBD8-EEF4BA6DC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3AF9F-1677-3450-0ACA-18DEBA5B16A6}"/>
              </a:ext>
            </a:extLst>
          </p:cNvPr>
          <p:cNvSpPr>
            <a:spLocks noGrp="1"/>
          </p:cNvSpPr>
          <p:nvPr>
            <p:ph type="title"/>
          </p:nvPr>
        </p:nvSpPr>
        <p:spPr/>
        <p:txBody>
          <a:bodyPr/>
          <a:lstStyle/>
          <a:p>
            <a:r>
              <a:rPr lang="en-US" i="1" dirty="0"/>
              <a:t>Cobden v Cobden </a:t>
            </a:r>
            <a:r>
              <a:rPr lang="en-US" dirty="0"/>
              <a:t>[2025] EWCA Civ 1612</a:t>
            </a:r>
          </a:p>
        </p:txBody>
      </p:sp>
      <p:sp>
        <p:nvSpPr>
          <p:cNvPr id="3" name="Content Placeholder 2">
            <a:extLst>
              <a:ext uri="{FF2B5EF4-FFF2-40B4-BE49-F238E27FC236}">
                <a16:creationId xmlns:a16="http://schemas.microsoft.com/office/drawing/2014/main" id="{E6710EBA-252A-FC7B-094D-A463DB1F3A50}"/>
              </a:ext>
            </a:extLst>
          </p:cNvPr>
          <p:cNvSpPr>
            <a:spLocks noGrp="1"/>
          </p:cNvSpPr>
          <p:nvPr>
            <p:ph idx="1"/>
          </p:nvPr>
        </p:nvSpPr>
        <p:spPr>
          <a:xfrm>
            <a:off x="576943" y="1466397"/>
            <a:ext cx="10515600" cy="4351338"/>
          </a:xfrm>
        </p:spPr>
        <p:txBody>
          <a:bodyPr>
            <a:normAutofit lnSpcReduction="10000"/>
          </a:bodyPr>
          <a:lstStyle/>
          <a:p>
            <a:r>
              <a:rPr lang="en-GB" dirty="0"/>
              <a:t>The CoA agreed that :</a:t>
            </a:r>
          </a:p>
          <a:p>
            <a:pPr lvl="1"/>
            <a:endParaRPr lang="en-GB" dirty="0"/>
          </a:p>
          <a:p>
            <a:pPr lvl="1"/>
            <a:r>
              <a:rPr lang="en-GB" dirty="0"/>
              <a:t>The list in </a:t>
            </a:r>
            <a:r>
              <a:rPr lang="en-GB" i="1" dirty="0"/>
              <a:t>Bahia </a:t>
            </a:r>
            <a:r>
              <a:rPr lang="en-GB" dirty="0"/>
              <a:t>was inclusive and not limited to the four circumstances outlined. They were only ‘examples’, see Newey LJ at [32].</a:t>
            </a:r>
          </a:p>
          <a:p>
            <a:pPr lvl="1"/>
            <a:endParaRPr lang="en-GB" dirty="0"/>
          </a:p>
          <a:p>
            <a:pPr lvl="1"/>
            <a:r>
              <a:rPr lang="en-GB" dirty="0"/>
              <a:t>Where a party could show a case in proprietary estoppel, then a court may order a </a:t>
            </a:r>
            <a:r>
              <a:rPr lang="en-GB" i="1" dirty="0"/>
              <a:t>Syers </a:t>
            </a:r>
            <a:r>
              <a:rPr lang="en-GB" dirty="0"/>
              <a:t>order if a party elects to choose that remedy rather than their entitlement under a traditional proprietary estoppel claim for transfer of title.</a:t>
            </a:r>
            <a:r>
              <a:rPr lang="en-GB" i="1" dirty="0"/>
              <a:t> </a:t>
            </a:r>
          </a:p>
          <a:p>
            <a:pPr lvl="1"/>
            <a:endParaRPr lang="en-GB" dirty="0"/>
          </a:p>
          <a:p>
            <a:pPr lvl="1"/>
            <a:r>
              <a:rPr lang="en-GB" dirty="0"/>
              <a:t>A Syers order may be made where it is necessary to do so in order to avoid unfairness or injustice, see Lewison LJ at [57].</a:t>
            </a:r>
            <a:endParaRPr lang="en-US" dirty="0"/>
          </a:p>
          <a:p>
            <a:pPr lvl="1"/>
            <a:endParaRPr lang="en-GB" dirty="0"/>
          </a:p>
          <a:p>
            <a:endParaRPr lang="en-US" dirty="0"/>
          </a:p>
        </p:txBody>
      </p:sp>
    </p:spTree>
    <p:extLst>
      <p:ext uri="{BB962C8B-B14F-4D97-AF65-F5344CB8AC3E}">
        <p14:creationId xmlns:p14="http://schemas.microsoft.com/office/powerpoint/2010/main" val="4228408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B40B-BD57-6ADA-588F-CA1C105C4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E7287-2EB1-2D22-622E-DB73EA2ED42B}"/>
              </a:ext>
            </a:extLst>
          </p:cNvPr>
          <p:cNvSpPr>
            <a:spLocks noGrp="1"/>
          </p:cNvSpPr>
          <p:nvPr>
            <p:ph type="title"/>
          </p:nvPr>
        </p:nvSpPr>
        <p:spPr/>
        <p:txBody>
          <a:bodyPr/>
          <a:lstStyle/>
          <a:p>
            <a:r>
              <a:rPr lang="en-US" i="1" dirty="0"/>
              <a:t>Cobden v Cobden </a:t>
            </a:r>
            <a:r>
              <a:rPr lang="en-US" dirty="0"/>
              <a:t>[2025] EWCA Civ 1612</a:t>
            </a:r>
          </a:p>
        </p:txBody>
      </p:sp>
      <p:sp>
        <p:nvSpPr>
          <p:cNvPr id="3" name="Content Placeholder 2">
            <a:extLst>
              <a:ext uri="{FF2B5EF4-FFF2-40B4-BE49-F238E27FC236}">
                <a16:creationId xmlns:a16="http://schemas.microsoft.com/office/drawing/2014/main" id="{6F967AC0-CC53-1AAF-832A-D2E8A08C3BB4}"/>
              </a:ext>
            </a:extLst>
          </p:cNvPr>
          <p:cNvSpPr>
            <a:spLocks noGrp="1"/>
          </p:cNvSpPr>
          <p:nvPr>
            <p:ph idx="1"/>
          </p:nvPr>
        </p:nvSpPr>
        <p:spPr/>
        <p:txBody>
          <a:bodyPr>
            <a:normAutofit/>
          </a:bodyPr>
          <a:lstStyle/>
          <a:p>
            <a:r>
              <a:rPr lang="en-GB" dirty="0"/>
              <a:t>The CoA thought that HHJ Russen KC could have explained in more detail what the “</a:t>
            </a:r>
            <a:r>
              <a:rPr lang="en-GB" i="1" dirty="0"/>
              <a:t>proprietary estoppel-</a:t>
            </a:r>
            <a:r>
              <a:rPr lang="en-GB" i="1" dirty="0" err="1"/>
              <a:t>ish</a:t>
            </a:r>
            <a:r>
              <a:rPr lang="en-GB" dirty="0"/>
              <a:t>" claim was.</a:t>
            </a:r>
          </a:p>
          <a:p>
            <a:endParaRPr lang="en-GB" dirty="0"/>
          </a:p>
          <a:p>
            <a:r>
              <a:rPr lang="en-GB" dirty="0"/>
              <a:t>Lewison LJ referred to the summary provided by Lord Briggs in </a:t>
            </a:r>
            <a:r>
              <a:rPr lang="en-GB" i="1" dirty="0"/>
              <a:t>Guest v Guest </a:t>
            </a:r>
            <a:r>
              <a:rPr lang="en-GB" dirty="0"/>
              <a:t>[2022] </a:t>
            </a:r>
            <a:r>
              <a:rPr lang="en-GB"/>
              <a:t>UKSC 387 at </a:t>
            </a:r>
            <a:r>
              <a:rPr lang="en-GB" dirty="0"/>
              <a:t>[13].</a:t>
            </a:r>
          </a:p>
          <a:p>
            <a:endParaRPr lang="en-GB" dirty="0"/>
          </a:p>
          <a:p>
            <a:r>
              <a:rPr lang="en-GB" dirty="0"/>
              <a:t>If a judge finds the constituent elements necessary for an estoppel to arise have been proven on the facts, that would justify the making of a </a:t>
            </a:r>
            <a:r>
              <a:rPr lang="en-GB" i="1" dirty="0"/>
              <a:t>Syers</a:t>
            </a:r>
            <a:r>
              <a:rPr lang="en-GB" dirty="0"/>
              <a:t> order.</a:t>
            </a:r>
          </a:p>
          <a:p>
            <a:endParaRPr lang="en-GB" dirty="0"/>
          </a:p>
        </p:txBody>
      </p:sp>
    </p:spTree>
    <p:extLst>
      <p:ext uri="{BB962C8B-B14F-4D97-AF65-F5344CB8AC3E}">
        <p14:creationId xmlns:p14="http://schemas.microsoft.com/office/powerpoint/2010/main" val="3434459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1ACAC-221C-D921-C1BF-A5B1F3B4B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D069A-BBE5-C4D2-CC44-400A95D4E885}"/>
              </a:ext>
            </a:extLst>
          </p:cNvPr>
          <p:cNvSpPr>
            <a:spLocks noGrp="1"/>
          </p:cNvSpPr>
          <p:nvPr>
            <p:ph type="title"/>
          </p:nvPr>
        </p:nvSpPr>
        <p:spPr/>
        <p:txBody>
          <a:bodyPr/>
          <a:lstStyle/>
          <a:p>
            <a:r>
              <a:rPr lang="en-US" i="1" dirty="0"/>
              <a:t>Where Now?</a:t>
            </a:r>
            <a:endParaRPr lang="en-US" dirty="0"/>
          </a:p>
        </p:txBody>
      </p:sp>
      <p:sp>
        <p:nvSpPr>
          <p:cNvPr id="3" name="Content Placeholder 2">
            <a:extLst>
              <a:ext uri="{FF2B5EF4-FFF2-40B4-BE49-F238E27FC236}">
                <a16:creationId xmlns:a16="http://schemas.microsoft.com/office/drawing/2014/main" id="{EB4B1CC1-9633-4600-4980-8F91BD83FEC0}"/>
              </a:ext>
            </a:extLst>
          </p:cNvPr>
          <p:cNvSpPr>
            <a:spLocks noGrp="1"/>
          </p:cNvSpPr>
          <p:nvPr>
            <p:ph idx="1"/>
          </p:nvPr>
        </p:nvSpPr>
        <p:spPr/>
        <p:txBody>
          <a:bodyPr/>
          <a:lstStyle/>
          <a:p>
            <a:r>
              <a:rPr lang="en-US" sz="3600" dirty="0"/>
              <a:t> Is the </a:t>
            </a:r>
            <a:r>
              <a:rPr lang="en-US" sz="3600" i="1" dirty="0"/>
              <a:t>Syers</a:t>
            </a:r>
            <a:r>
              <a:rPr lang="en-US" sz="3600" dirty="0"/>
              <a:t> jurisdiction in broadly the same place as it has been for some decades but with greater clarity concerning the principles, application and limits?</a:t>
            </a:r>
          </a:p>
          <a:p>
            <a:endParaRPr lang="en-US" sz="3600" dirty="0"/>
          </a:p>
          <a:p>
            <a:r>
              <a:rPr lang="en-US" sz="3600" dirty="0"/>
              <a:t>Or is there now potential scope for future arguments?</a:t>
            </a:r>
          </a:p>
          <a:p>
            <a:endParaRPr lang="en-US" sz="3600" dirty="0"/>
          </a:p>
          <a:p>
            <a:endParaRPr lang="en-US" dirty="0"/>
          </a:p>
        </p:txBody>
      </p:sp>
    </p:spTree>
    <p:extLst>
      <p:ext uri="{BB962C8B-B14F-4D97-AF65-F5344CB8AC3E}">
        <p14:creationId xmlns:p14="http://schemas.microsoft.com/office/powerpoint/2010/main" val="4268655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CE71-6800-2DE8-1F72-E2F6D253FF1F}"/>
              </a:ext>
            </a:extLst>
          </p:cNvPr>
          <p:cNvSpPr>
            <a:spLocks noGrp="1"/>
          </p:cNvSpPr>
          <p:nvPr>
            <p:ph type="ctrTitle"/>
          </p:nvPr>
        </p:nvSpPr>
        <p:spPr/>
        <p:txBody>
          <a:bodyPr>
            <a:normAutofit fontScale="90000"/>
          </a:bodyPr>
          <a:lstStyle/>
          <a:p>
            <a:r>
              <a:rPr lang="en-US">
                <a:latin typeface="Calibri"/>
                <a:ea typeface="Calibri"/>
                <a:cs typeface="Calibri"/>
              </a:rPr>
              <a:t>Injunction or Damages in Lieu: Where are </a:t>
            </a:r>
            <a:r>
              <a:rPr lang="en-US" dirty="0">
                <a:latin typeface="Calibri"/>
                <a:ea typeface="Calibri"/>
                <a:cs typeface="Calibri"/>
              </a:rPr>
              <a:t>we?</a:t>
            </a:r>
            <a:endParaRPr lang="en-GB" dirty="0">
              <a:latin typeface="Calibri"/>
              <a:ea typeface="Calibri"/>
              <a:cs typeface="Calibri"/>
            </a:endParaRPr>
          </a:p>
        </p:txBody>
      </p:sp>
      <p:sp>
        <p:nvSpPr>
          <p:cNvPr id="3" name="Subtitle 2">
            <a:extLst>
              <a:ext uri="{FF2B5EF4-FFF2-40B4-BE49-F238E27FC236}">
                <a16:creationId xmlns:a16="http://schemas.microsoft.com/office/drawing/2014/main" id="{ACD94A62-A5C7-C88E-1186-9EAB905A3AD3}"/>
              </a:ext>
            </a:extLst>
          </p:cNvPr>
          <p:cNvSpPr>
            <a:spLocks noGrp="1"/>
          </p:cNvSpPr>
          <p:nvPr>
            <p:ph type="subTitle" idx="1"/>
          </p:nvPr>
        </p:nvSpPr>
        <p:spPr/>
        <p:txBody>
          <a:bodyPr/>
          <a:lstStyle/>
          <a:p>
            <a:r>
              <a:rPr lang="en-US"/>
              <a:t>Christopher Stoner KC and Jay Jagasia</a:t>
            </a:r>
            <a:endParaRPr lang="en-GB"/>
          </a:p>
        </p:txBody>
      </p:sp>
    </p:spTree>
    <p:extLst>
      <p:ext uri="{BB962C8B-B14F-4D97-AF65-F5344CB8AC3E}">
        <p14:creationId xmlns:p14="http://schemas.microsoft.com/office/powerpoint/2010/main" val="3140714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D827-3248-A81E-106E-C176AF5A6EEF}"/>
              </a:ext>
            </a:extLst>
          </p:cNvPr>
          <p:cNvSpPr>
            <a:spLocks noGrp="1"/>
          </p:cNvSpPr>
          <p:nvPr>
            <p:ph type="title"/>
          </p:nvPr>
        </p:nvSpPr>
        <p:spPr>
          <a:xfrm>
            <a:off x="838200" y="365125"/>
            <a:ext cx="10515600" cy="1325563"/>
          </a:xfrm>
        </p:spPr>
        <p:txBody>
          <a:bodyPr anchor="ctr">
            <a:normAutofit/>
          </a:bodyPr>
          <a:lstStyle/>
          <a:p>
            <a:r>
              <a:rPr lang="en-US" dirty="0"/>
              <a:t>Injunctions or Damages in Lieu</a:t>
            </a:r>
            <a:endParaRPr lang="en-GB" dirty="0"/>
          </a:p>
        </p:txBody>
      </p:sp>
      <p:pic>
        <p:nvPicPr>
          <p:cNvPr id="5" name="Content Placeholder 4" descr="A map of a city&#10;&#10;Description automatically generated">
            <a:extLst>
              <a:ext uri="{FF2B5EF4-FFF2-40B4-BE49-F238E27FC236}">
                <a16:creationId xmlns:a16="http://schemas.microsoft.com/office/drawing/2014/main" id="{1825F31D-4E60-19D7-C3E0-6214C882702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28801" r="-1" b="5907"/>
          <a:stretch>
            <a:fillRect/>
          </a:stretch>
        </p:blipFill>
        <p:spPr>
          <a:xfrm>
            <a:off x="838200" y="1825625"/>
            <a:ext cx="5181600" cy="4351338"/>
          </a:xfrm>
          <a:noFill/>
        </p:spPr>
      </p:pic>
      <p:sp>
        <p:nvSpPr>
          <p:cNvPr id="10" name="Content Placeholder 3">
            <a:extLst>
              <a:ext uri="{FF2B5EF4-FFF2-40B4-BE49-F238E27FC236}">
                <a16:creationId xmlns:a16="http://schemas.microsoft.com/office/drawing/2014/main" id="{0C22243A-52DE-6876-1C4A-BECE5BBBEE42}"/>
              </a:ext>
            </a:extLst>
          </p:cNvPr>
          <p:cNvSpPr>
            <a:spLocks noGrp="1"/>
          </p:cNvSpPr>
          <p:nvPr>
            <p:ph sz="half" idx="2"/>
          </p:nvPr>
        </p:nvSpPr>
        <p:spPr>
          <a:xfrm>
            <a:off x="6172200" y="1825625"/>
            <a:ext cx="5181600" cy="4351338"/>
          </a:xfrm>
        </p:spPr>
        <p:txBody>
          <a:bodyPr/>
          <a:lstStyle/>
          <a:p>
            <a:r>
              <a:rPr lang="en-US" dirty="0"/>
              <a:t>Cooper v Ludgate House Limited [2025] EWHC 1724 (</a:t>
            </a:r>
            <a:r>
              <a:rPr lang="en-US" dirty="0" err="1"/>
              <a:t>ch</a:t>
            </a:r>
            <a:r>
              <a:rPr lang="en-US" dirty="0"/>
              <a:t>)</a:t>
            </a:r>
          </a:p>
          <a:p>
            <a:r>
              <a:rPr lang="en-US" dirty="0"/>
              <a:t>Fancourt J</a:t>
            </a:r>
          </a:p>
          <a:p>
            <a:r>
              <a:rPr lang="en-US" dirty="0"/>
              <a:t>Rights of Light case: 2 flats in issue</a:t>
            </a:r>
          </a:p>
          <a:p>
            <a:r>
              <a:rPr lang="en-US" dirty="0"/>
              <a:t>Injunction claim related to Arbor Tower (BY3)</a:t>
            </a:r>
          </a:p>
        </p:txBody>
      </p:sp>
    </p:spTree>
    <p:extLst>
      <p:ext uri="{BB962C8B-B14F-4D97-AF65-F5344CB8AC3E}">
        <p14:creationId xmlns:p14="http://schemas.microsoft.com/office/powerpoint/2010/main" val="613697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7D39-ECB5-2BDA-11E6-3CFDE3EA2F7F}"/>
              </a:ext>
            </a:extLst>
          </p:cNvPr>
          <p:cNvSpPr>
            <a:spLocks noGrp="1"/>
          </p:cNvSpPr>
          <p:nvPr>
            <p:ph type="title"/>
          </p:nvPr>
        </p:nvSpPr>
        <p:spPr/>
        <p:txBody>
          <a:bodyPr/>
          <a:lstStyle/>
          <a:p>
            <a:r>
              <a:rPr lang="en-US"/>
              <a:t>Setting the scene</a:t>
            </a:r>
            <a:endParaRPr lang="en-GB"/>
          </a:p>
        </p:txBody>
      </p:sp>
      <p:sp>
        <p:nvSpPr>
          <p:cNvPr id="3" name="Content Placeholder 2">
            <a:extLst>
              <a:ext uri="{FF2B5EF4-FFF2-40B4-BE49-F238E27FC236}">
                <a16:creationId xmlns:a16="http://schemas.microsoft.com/office/drawing/2014/main" id="{B0EF1E6B-EB8B-5AA2-4C89-2699E62B20D9}"/>
              </a:ext>
            </a:extLst>
          </p:cNvPr>
          <p:cNvSpPr>
            <a:spLocks noGrp="1"/>
          </p:cNvSpPr>
          <p:nvPr>
            <p:ph idx="1"/>
          </p:nvPr>
        </p:nvSpPr>
        <p:spPr/>
        <p:txBody>
          <a:bodyPr vert="horz" lIns="91440" tIns="45720" rIns="91440" bIns="45720" rtlCol="0" anchor="t">
            <a:normAutofit/>
          </a:bodyPr>
          <a:lstStyle/>
          <a:p>
            <a:r>
              <a:rPr lang="en-US" dirty="0">
                <a:latin typeface="Open Sans"/>
                <a:ea typeface="Open Sans"/>
                <a:cs typeface="Open Sans"/>
              </a:rPr>
              <a:t>An infringement with rights of light was established.</a:t>
            </a:r>
          </a:p>
          <a:p>
            <a:r>
              <a:rPr lang="en-US"/>
              <a:t>The diminution on capital value for each flat caused by the loss of light was £60,000 and £20,000.</a:t>
            </a:r>
          </a:p>
          <a:p>
            <a:r>
              <a:rPr lang="en-US">
                <a:latin typeface="Open Sans"/>
                <a:ea typeface="Open Sans"/>
                <a:cs typeface="Open Sans"/>
              </a:rPr>
              <a:t>The cost of demolishing and rebuilding Arbor was about £250m.</a:t>
            </a:r>
          </a:p>
          <a:p>
            <a:r>
              <a:rPr lang="en-US"/>
              <a:t>The value of the net gain of the notional cut-backs was £30m</a:t>
            </a:r>
          </a:p>
          <a:p>
            <a:r>
              <a:rPr lang="en-US" dirty="0">
                <a:latin typeface="Open Sans"/>
                <a:ea typeface="Open Sans"/>
                <a:cs typeface="Open Sans"/>
              </a:rPr>
              <a:t>A fair share representing negotiating damages was 12.5%, namely £3.75m</a:t>
            </a:r>
          </a:p>
          <a:p>
            <a:r>
              <a:rPr lang="en-US"/>
              <a:t>The share attributable to the flats was £1.25m</a:t>
            </a:r>
            <a:endParaRPr lang="en-GB"/>
          </a:p>
        </p:txBody>
      </p:sp>
    </p:spTree>
    <p:extLst>
      <p:ext uri="{BB962C8B-B14F-4D97-AF65-F5344CB8AC3E}">
        <p14:creationId xmlns:p14="http://schemas.microsoft.com/office/powerpoint/2010/main" val="212888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438FC2-E6E5-EC35-C2EB-E453A0C5B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23192" y="385198"/>
            <a:ext cx="6087602" cy="6087602"/>
          </a:xfrm>
          <a:prstGeom prst="rect">
            <a:avLst/>
          </a:prstGeom>
        </p:spPr>
      </p:pic>
      <p:pic>
        <p:nvPicPr>
          <p:cNvPr id="10" name="Picture 9" descr="A tall building with many windows&#10;&#10;AI-generated content may be incorrect.">
            <a:extLst>
              <a:ext uri="{FF2B5EF4-FFF2-40B4-BE49-F238E27FC236}">
                <a16:creationId xmlns:a16="http://schemas.microsoft.com/office/drawing/2014/main" id="{179504A4-646B-BEFD-1F93-43327DB2D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680" y="267118"/>
            <a:ext cx="4741129" cy="6323760"/>
          </a:xfrm>
          <a:prstGeom prst="rect">
            <a:avLst/>
          </a:prstGeom>
        </p:spPr>
      </p:pic>
    </p:spTree>
    <p:extLst>
      <p:ext uri="{BB962C8B-B14F-4D97-AF65-F5344CB8AC3E}">
        <p14:creationId xmlns:p14="http://schemas.microsoft.com/office/powerpoint/2010/main" val="2820538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AA4B-69F1-64A9-4CF0-888411C07559}"/>
              </a:ext>
            </a:extLst>
          </p:cNvPr>
          <p:cNvSpPr>
            <a:spLocks noGrp="1"/>
          </p:cNvSpPr>
          <p:nvPr>
            <p:ph type="title"/>
          </p:nvPr>
        </p:nvSpPr>
        <p:spPr/>
        <p:txBody>
          <a:bodyPr/>
          <a:lstStyle/>
          <a:p>
            <a:r>
              <a:rPr lang="en-US"/>
              <a:t>Injunctions</a:t>
            </a:r>
            <a:endParaRPr lang="en-GB"/>
          </a:p>
        </p:txBody>
      </p:sp>
      <p:sp>
        <p:nvSpPr>
          <p:cNvPr id="3" name="Content Placeholder 2">
            <a:extLst>
              <a:ext uri="{FF2B5EF4-FFF2-40B4-BE49-F238E27FC236}">
                <a16:creationId xmlns:a16="http://schemas.microsoft.com/office/drawing/2014/main" id="{CA93E4A2-CAF0-50FE-6082-63B13D696461}"/>
              </a:ext>
            </a:extLst>
          </p:cNvPr>
          <p:cNvSpPr>
            <a:spLocks noGrp="1"/>
          </p:cNvSpPr>
          <p:nvPr>
            <p:ph idx="1"/>
          </p:nvPr>
        </p:nvSpPr>
        <p:spPr/>
        <p:txBody>
          <a:bodyPr vert="horz" lIns="91440" tIns="45720" rIns="91440" bIns="45720" rtlCol="0" anchor="t">
            <a:normAutofit/>
          </a:bodyPr>
          <a:lstStyle/>
          <a:p>
            <a:r>
              <a:rPr lang="en-US">
                <a:latin typeface="Open Sans"/>
                <a:ea typeface="Open Sans"/>
                <a:cs typeface="Open Sans"/>
              </a:rPr>
              <a:t>In </a:t>
            </a:r>
            <a:r>
              <a:rPr lang="en-US" i="1">
                <a:latin typeface="Open Sans"/>
                <a:ea typeface="Open Sans"/>
                <a:cs typeface="Open Sans"/>
              </a:rPr>
              <a:t>Cooper</a:t>
            </a:r>
            <a:r>
              <a:rPr lang="en-US">
                <a:latin typeface="Open Sans"/>
                <a:ea typeface="Open Sans"/>
                <a:cs typeface="Open Sans"/>
              </a:rPr>
              <a:t> Fancourt J confirmed:</a:t>
            </a:r>
          </a:p>
          <a:p>
            <a:pPr marL="0" indent="0" algn="just">
              <a:buNone/>
            </a:pPr>
            <a:endParaRPr lang="en-US"/>
          </a:p>
          <a:p>
            <a:pPr marL="0" indent="0" algn="just">
              <a:buNone/>
            </a:pPr>
            <a:r>
              <a:rPr lang="en-US"/>
              <a:t>“…</a:t>
            </a:r>
            <a:r>
              <a:rPr lang="en-US" i="1"/>
              <a:t>Fen Tigers is to be taken as establishing a new approach, in which the court has a broad discretion whether to grant an injunction or award damages for nuisance, taking account of all relevant factors, but with the legal burden of persuasion to award damages lying on the defendant.”</a:t>
            </a:r>
            <a:endParaRPr lang="en-GB"/>
          </a:p>
        </p:txBody>
      </p:sp>
    </p:spTree>
    <p:extLst>
      <p:ext uri="{BB962C8B-B14F-4D97-AF65-F5344CB8AC3E}">
        <p14:creationId xmlns:p14="http://schemas.microsoft.com/office/powerpoint/2010/main" val="2271420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5A57F-3C5E-7E89-D401-E744A2BAFFDE}"/>
              </a:ext>
            </a:extLst>
          </p:cNvPr>
          <p:cNvSpPr>
            <a:spLocks noGrp="1"/>
          </p:cNvSpPr>
          <p:nvPr>
            <p:ph type="title"/>
          </p:nvPr>
        </p:nvSpPr>
        <p:spPr/>
        <p:txBody>
          <a:bodyPr/>
          <a:lstStyle/>
          <a:p>
            <a:r>
              <a:rPr lang="en-GB" dirty="0">
                <a:latin typeface="Calibri"/>
                <a:ea typeface="Calibri"/>
                <a:cs typeface="Calibri"/>
              </a:rPr>
              <a:t>Injunction Refused</a:t>
            </a:r>
            <a:endParaRPr lang="en-GB" dirty="0"/>
          </a:p>
        </p:txBody>
      </p:sp>
      <p:sp>
        <p:nvSpPr>
          <p:cNvPr id="3" name="Content Placeholder 2">
            <a:extLst>
              <a:ext uri="{FF2B5EF4-FFF2-40B4-BE49-F238E27FC236}">
                <a16:creationId xmlns:a16="http://schemas.microsoft.com/office/drawing/2014/main" id="{D3AFE546-FB28-A097-3769-8286FD1F7445}"/>
              </a:ext>
            </a:extLst>
          </p:cNvPr>
          <p:cNvSpPr>
            <a:spLocks noGrp="1"/>
          </p:cNvSpPr>
          <p:nvPr>
            <p:ph idx="1"/>
          </p:nvPr>
        </p:nvSpPr>
        <p:spPr/>
        <p:txBody>
          <a:bodyPr vert="horz" lIns="91440" tIns="45720" rIns="91440" bIns="45720" rtlCol="0" anchor="t">
            <a:normAutofit/>
          </a:bodyPr>
          <a:lstStyle/>
          <a:p>
            <a:pPr marL="0" indent="0">
              <a:buNone/>
            </a:pPr>
            <a:r>
              <a:rPr lang="en-GB">
                <a:latin typeface="Open Sans"/>
                <a:ea typeface="Open Sans"/>
                <a:cs typeface="Open Sans"/>
              </a:rPr>
              <a:t>Factors relevant to refusal of injunction included:</a:t>
            </a:r>
          </a:p>
          <a:p>
            <a:r>
              <a:rPr lang="en-GB">
                <a:latin typeface="Open Sans"/>
                <a:ea typeface="Open Sans"/>
                <a:cs typeface="Open Sans"/>
              </a:rPr>
              <a:t>The tenants of Arbor had not been joined.</a:t>
            </a:r>
          </a:p>
          <a:p>
            <a:r>
              <a:rPr lang="en-GB">
                <a:latin typeface="Open Sans"/>
                <a:ea typeface="Open Sans"/>
                <a:cs typeface="Open Sans"/>
              </a:rPr>
              <a:t>Likely to be futile – Arbor might be demolished and a new equally large building erected using s.203.</a:t>
            </a:r>
          </a:p>
          <a:p>
            <a:r>
              <a:rPr lang="en-GB" dirty="0">
                <a:latin typeface="Open Sans"/>
                <a:ea typeface="Open Sans"/>
                <a:cs typeface="Open Sans"/>
              </a:rPr>
              <a:t>The harm to the public, the tenants of Arbor and D's legitimate interests disproportionate to harm to C's.</a:t>
            </a:r>
            <a:endParaRPr lang="en-GB" dirty="0"/>
          </a:p>
          <a:p>
            <a:r>
              <a:rPr lang="en-GB" dirty="0">
                <a:latin typeface="Open Sans"/>
                <a:ea typeface="Open Sans"/>
                <a:cs typeface="Open Sans"/>
              </a:rPr>
              <a:t>Public benefit in retaining Arbor</a:t>
            </a:r>
          </a:p>
          <a:p>
            <a:r>
              <a:rPr lang="en-GB">
                <a:latin typeface="Open Sans"/>
                <a:ea typeface="Open Sans"/>
                <a:cs typeface="Open Sans"/>
              </a:rPr>
              <a:t>D's conduct was not an issue.</a:t>
            </a:r>
          </a:p>
          <a:p>
            <a:r>
              <a:rPr lang="en-GB">
                <a:latin typeface="Open Sans"/>
                <a:ea typeface="Open Sans"/>
                <a:cs typeface="Open Sans"/>
              </a:rPr>
              <a:t>Other tenants of flats had settled.</a:t>
            </a:r>
          </a:p>
        </p:txBody>
      </p:sp>
    </p:spTree>
    <p:extLst>
      <p:ext uri="{BB962C8B-B14F-4D97-AF65-F5344CB8AC3E}">
        <p14:creationId xmlns:p14="http://schemas.microsoft.com/office/powerpoint/2010/main" val="2902173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6E84-47F9-C90F-7FD7-1FC5A4068C5B}"/>
              </a:ext>
            </a:extLst>
          </p:cNvPr>
          <p:cNvSpPr>
            <a:spLocks noGrp="1"/>
          </p:cNvSpPr>
          <p:nvPr>
            <p:ph type="title"/>
          </p:nvPr>
        </p:nvSpPr>
        <p:spPr/>
        <p:txBody>
          <a:bodyPr/>
          <a:lstStyle/>
          <a:p>
            <a:r>
              <a:rPr lang="en-GB">
                <a:latin typeface="Calibri"/>
                <a:ea typeface="Calibri"/>
                <a:cs typeface="Calibri"/>
              </a:rPr>
              <a:t>Damages in lieu</a:t>
            </a:r>
            <a:endParaRPr lang="en-GB"/>
          </a:p>
        </p:txBody>
      </p:sp>
      <p:sp>
        <p:nvSpPr>
          <p:cNvPr id="3" name="Content Placeholder 2">
            <a:extLst>
              <a:ext uri="{FF2B5EF4-FFF2-40B4-BE49-F238E27FC236}">
                <a16:creationId xmlns:a16="http://schemas.microsoft.com/office/drawing/2014/main" id="{DA125950-DA93-1E4E-5CD5-F436F20E2F96}"/>
              </a:ext>
            </a:extLst>
          </p:cNvPr>
          <p:cNvSpPr>
            <a:spLocks noGrp="1"/>
          </p:cNvSpPr>
          <p:nvPr>
            <p:ph idx="1"/>
          </p:nvPr>
        </p:nvSpPr>
        <p:spPr/>
        <p:txBody>
          <a:bodyPr vert="horz" lIns="91440" tIns="45720" rIns="91440" bIns="45720" rtlCol="0" anchor="t">
            <a:normAutofit/>
          </a:bodyPr>
          <a:lstStyle/>
          <a:p>
            <a:r>
              <a:rPr lang="en-GB">
                <a:latin typeface="Open Sans"/>
                <a:ea typeface="Open Sans"/>
                <a:cs typeface="Open Sans"/>
              </a:rPr>
              <a:t>Important aspect of Cooper judgment.</a:t>
            </a:r>
          </a:p>
          <a:p>
            <a:r>
              <a:rPr lang="en-GB" i="1">
                <a:latin typeface="Open Sans"/>
                <a:ea typeface="Open Sans"/>
                <a:cs typeface="Open Sans"/>
              </a:rPr>
              <a:t>Wrotham Park Estate Co Limited v Parkside Homes Limited</a:t>
            </a:r>
            <a:r>
              <a:rPr lang="en-GB">
                <a:latin typeface="Open Sans"/>
                <a:ea typeface="Open Sans"/>
                <a:cs typeface="Open Sans"/>
              </a:rPr>
              <a:t> [1974] 1 W.L.R. 798 - "Wrotham Park damages"</a:t>
            </a:r>
          </a:p>
          <a:p>
            <a:r>
              <a:rPr lang="en-GB" i="1">
                <a:latin typeface="Open Sans"/>
                <a:ea typeface="Open Sans"/>
                <a:cs typeface="Open Sans"/>
              </a:rPr>
              <a:t>One Step (Support) Limited v Morris-Garner </a:t>
            </a:r>
            <a:r>
              <a:rPr lang="en-GB">
                <a:latin typeface="Open Sans"/>
                <a:ea typeface="Open Sans"/>
                <a:cs typeface="Open Sans"/>
              </a:rPr>
              <a:t>[2019] A.C. 649 - "Negotiating damages"</a:t>
            </a:r>
          </a:p>
          <a:p>
            <a:r>
              <a:rPr lang="en-GB" err="1">
                <a:latin typeface="Open Sans"/>
                <a:ea typeface="Open Sans"/>
                <a:cs typeface="Open Sans"/>
              </a:rPr>
              <a:t>Fancou</a:t>
            </a:r>
            <a:r>
              <a:rPr lang="en-GB">
                <a:latin typeface="Open Sans"/>
                <a:ea typeface="Open Sans"/>
                <a:cs typeface="Open Sans"/>
              </a:rPr>
              <a:t>rt J accepted submission that One-Step creates "a new principled basis for whether negotiating damages are available."</a:t>
            </a:r>
            <a:endParaRPr lang="en-GB"/>
          </a:p>
        </p:txBody>
      </p:sp>
    </p:spTree>
    <p:extLst>
      <p:ext uri="{BB962C8B-B14F-4D97-AF65-F5344CB8AC3E}">
        <p14:creationId xmlns:p14="http://schemas.microsoft.com/office/powerpoint/2010/main" val="4121619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14DC-DAA0-8BA1-4049-AC5FFD9B7380}"/>
              </a:ext>
            </a:extLst>
          </p:cNvPr>
          <p:cNvSpPr>
            <a:spLocks noGrp="1"/>
          </p:cNvSpPr>
          <p:nvPr>
            <p:ph type="title"/>
          </p:nvPr>
        </p:nvSpPr>
        <p:spPr/>
        <p:txBody>
          <a:bodyPr/>
          <a:lstStyle/>
          <a:p>
            <a:r>
              <a:rPr lang="en-GB">
                <a:latin typeface="Calibri"/>
                <a:ea typeface="Calibri"/>
                <a:cs typeface="Calibri"/>
              </a:rPr>
              <a:t>Damages in lieu</a:t>
            </a:r>
            <a:endParaRPr lang="en-GB"/>
          </a:p>
        </p:txBody>
      </p:sp>
      <p:sp>
        <p:nvSpPr>
          <p:cNvPr id="3" name="Content Placeholder 2">
            <a:extLst>
              <a:ext uri="{FF2B5EF4-FFF2-40B4-BE49-F238E27FC236}">
                <a16:creationId xmlns:a16="http://schemas.microsoft.com/office/drawing/2014/main" id="{9CDECC77-B257-C1F3-1CCD-0E3AAE5036C3}"/>
              </a:ext>
            </a:extLst>
          </p:cNvPr>
          <p:cNvSpPr>
            <a:spLocks noGrp="1"/>
          </p:cNvSpPr>
          <p:nvPr>
            <p:ph idx="1"/>
          </p:nvPr>
        </p:nvSpPr>
        <p:spPr/>
        <p:txBody>
          <a:bodyPr vert="horz" lIns="91440" tIns="45720" rIns="91440" bIns="45720" rtlCol="0" anchor="t">
            <a:normAutofit/>
          </a:bodyPr>
          <a:lstStyle/>
          <a:p>
            <a:r>
              <a:rPr lang="en-GB">
                <a:latin typeface="Open Sans"/>
                <a:ea typeface="Open Sans"/>
                <a:cs typeface="Open Sans"/>
              </a:rPr>
              <a:t>Negotiating damages appropriate "...</a:t>
            </a:r>
            <a:r>
              <a:rPr lang="en-GB" i="1">
                <a:latin typeface="Open Sans"/>
                <a:ea typeface="Open Sans"/>
                <a:cs typeface="Open Sans"/>
              </a:rPr>
              <a:t>as it is a claim to enforce an easement, where an injunction is refused as a matter of discretion in favour of damages under Lord Cairn's Act"</a:t>
            </a:r>
            <a:r>
              <a:rPr lang="en-GB">
                <a:latin typeface="Open Sans"/>
                <a:ea typeface="Open Sans"/>
                <a:cs typeface="Open Sans"/>
              </a:rPr>
              <a:t>. [319]</a:t>
            </a:r>
          </a:p>
          <a:p>
            <a:r>
              <a:rPr lang="en-GB">
                <a:latin typeface="Open Sans"/>
                <a:ea typeface="Open Sans"/>
                <a:cs typeface="Open Sans"/>
              </a:rPr>
              <a:t>"...</a:t>
            </a:r>
            <a:r>
              <a:rPr lang="en-GB" i="1">
                <a:latin typeface="Open Sans"/>
                <a:ea typeface="Open Sans"/>
                <a:cs typeface="Open Sans"/>
              </a:rPr>
              <a:t>loss of the right to enforce a property right, such as an easement, is a typical case where what has been lost by the withholding of equitable relief is the economic value of the right itself – as it is lost forever – and the effect is otherwise to require the claimants to permit infringement with their rights." </a:t>
            </a:r>
            <a:r>
              <a:rPr lang="en-GB">
                <a:latin typeface="Open Sans"/>
                <a:ea typeface="Open Sans"/>
                <a:cs typeface="Open Sans"/>
              </a:rPr>
              <a:t>[321]</a:t>
            </a:r>
            <a:endParaRPr lang="en-GB"/>
          </a:p>
          <a:p>
            <a:r>
              <a:rPr lang="en-GB">
                <a:latin typeface="Open Sans"/>
                <a:ea typeface="Open Sans"/>
                <a:cs typeface="Open Sans"/>
              </a:rPr>
              <a:t>Common law damages inadequate</a:t>
            </a:r>
          </a:p>
        </p:txBody>
      </p:sp>
    </p:spTree>
    <p:extLst>
      <p:ext uri="{BB962C8B-B14F-4D97-AF65-F5344CB8AC3E}">
        <p14:creationId xmlns:p14="http://schemas.microsoft.com/office/powerpoint/2010/main" val="3036830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54A2-AD20-02F7-7703-E024E9F93AD3}"/>
              </a:ext>
            </a:extLst>
          </p:cNvPr>
          <p:cNvSpPr>
            <a:spLocks noGrp="1"/>
          </p:cNvSpPr>
          <p:nvPr>
            <p:ph type="title"/>
          </p:nvPr>
        </p:nvSpPr>
        <p:spPr/>
        <p:txBody>
          <a:bodyPr/>
          <a:lstStyle/>
          <a:p>
            <a:r>
              <a:rPr lang="en-GB">
                <a:latin typeface="Calibri"/>
                <a:ea typeface="Calibri"/>
                <a:cs typeface="Calibri"/>
              </a:rPr>
              <a:t>Assessing negotiation damages</a:t>
            </a:r>
            <a:endParaRPr lang="en-US"/>
          </a:p>
        </p:txBody>
      </p:sp>
      <p:sp>
        <p:nvSpPr>
          <p:cNvPr id="3" name="Content Placeholder 2">
            <a:extLst>
              <a:ext uri="{FF2B5EF4-FFF2-40B4-BE49-F238E27FC236}">
                <a16:creationId xmlns:a16="http://schemas.microsoft.com/office/drawing/2014/main" id="{59D7926E-3863-0820-CBA8-928285075C0C}"/>
              </a:ext>
            </a:extLst>
          </p:cNvPr>
          <p:cNvSpPr>
            <a:spLocks noGrp="1"/>
          </p:cNvSpPr>
          <p:nvPr>
            <p:ph idx="1"/>
          </p:nvPr>
        </p:nvSpPr>
        <p:spPr/>
        <p:txBody>
          <a:bodyPr vert="horz" lIns="91440" tIns="45720" rIns="91440" bIns="45720" rtlCol="0" anchor="t">
            <a:normAutofit/>
          </a:bodyPr>
          <a:lstStyle/>
          <a:p>
            <a:r>
              <a:rPr lang="en-GB">
                <a:latin typeface="Open Sans"/>
                <a:ea typeface="Open Sans"/>
                <a:cs typeface="Open Sans"/>
              </a:rPr>
              <a:t>Judge started with reference to </a:t>
            </a:r>
            <a:r>
              <a:rPr lang="en-GB" i="1">
                <a:latin typeface="Open Sans"/>
                <a:ea typeface="Open Sans"/>
                <a:cs typeface="Open Sans"/>
              </a:rPr>
              <a:t>Amec Developments Ltd v Jury's Hotel Management (UK) Ltd </a:t>
            </a:r>
            <a:r>
              <a:rPr lang="en-GB">
                <a:latin typeface="Open Sans"/>
                <a:ea typeface="Open Sans"/>
                <a:cs typeface="Open Sans"/>
              </a:rPr>
              <a:t>(2001) 82 P &amp; CR 22.</a:t>
            </a:r>
          </a:p>
          <a:p>
            <a:r>
              <a:rPr lang="en-GB" dirty="0">
                <a:latin typeface="Open Sans"/>
                <a:ea typeface="Open Sans"/>
                <a:cs typeface="Open Sans"/>
              </a:rPr>
              <a:t>Hypothetical negotiation between a willing </a:t>
            </a:r>
            <a:r>
              <a:rPr lang="en-GB">
                <a:latin typeface="Open Sans"/>
                <a:ea typeface="Open Sans"/>
                <a:cs typeface="Open Sans"/>
              </a:rPr>
              <a:t>seller and a willing buyer – therefore </a:t>
            </a:r>
            <a:r>
              <a:rPr lang="en-GB" u="sng">
                <a:latin typeface="Open Sans"/>
                <a:ea typeface="Open Sans"/>
                <a:cs typeface="Open Sans"/>
              </a:rPr>
              <a:t>wrong</a:t>
            </a:r>
            <a:r>
              <a:rPr lang="en-GB">
                <a:latin typeface="Open Sans"/>
                <a:ea typeface="Open Sans"/>
                <a:cs typeface="Open Sans"/>
              </a:rPr>
              <a:t> to assume a ransom arises:</a:t>
            </a:r>
            <a:endParaRPr lang="en-GB" dirty="0"/>
          </a:p>
          <a:p>
            <a:r>
              <a:rPr lang="en-GB">
                <a:latin typeface="Open Sans"/>
                <a:ea typeface="Open Sans"/>
                <a:cs typeface="Open Sans"/>
              </a:rPr>
              <a:t>"</a:t>
            </a:r>
            <a:r>
              <a:rPr lang="en-GB" i="1">
                <a:latin typeface="Open Sans"/>
                <a:ea typeface="Open Sans"/>
                <a:cs typeface="Open Sans"/>
              </a:rPr>
              <a:t>The negotiations are not a ransom exercise because the Claimants are deemed to be willing to sell at a reasonable price and the developer is deemed to be willing to buy at a reasonable price" </a:t>
            </a:r>
            <a:r>
              <a:rPr lang="en-GB">
                <a:latin typeface="Open Sans"/>
                <a:ea typeface="Open Sans"/>
                <a:cs typeface="Open Sans"/>
              </a:rPr>
              <a:t>[339]</a:t>
            </a:r>
            <a:endParaRPr lang="en-GB"/>
          </a:p>
        </p:txBody>
      </p:sp>
    </p:spTree>
    <p:extLst>
      <p:ext uri="{BB962C8B-B14F-4D97-AF65-F5344CB8AC3E}">
        <p14:creationId xmlns:p14="http://schemas.microsoft.com/office/powerpoint/2010/main" val="4261365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D8A0-C2C8-BA5F-FD6A-7899AFE4EBE4}"/>
              </a:ext>
            </a:extLst>
          </p:cNvPr>
          <p:cNvSpPr>
            <a:spLocks noGrp="1"/>
          </p:cNvSpPr>
          <p:nvPr>
            <p:ph type="title"/>
          </p:nvPr>
        </p:nvSpPr>
        <p:spPr/>
        <p:txBody>
          <a:bodyPr/>
          <a:lstStyle/>
          <a:p>
            <a:r>
              <a:rPr lang="en-GB">
                <a:latin typeface="Calibri"/>
                <a:ea typeface="Calibri"/>
                <a:cs typeface="Calibri"/>
              </a:rPr>
              <a:t>Assessing negotiating damages</a:t>
            </a:r>
            <a:endParaRPr lang="en-GB"/>
          </a:p>
        </p:txBody>
      </p:sp>
      <p:sp>
        <p:nvSpPr>
          <p:cNvPr id="3" name="Content Placeholder 2">
            <a:extLst>
              <a:ext uri="{FF2B5EF4-FFF2-40B4-BE49-F238E27FC236}">
                <a16:creationId xmlns:a16="http://schemas.microsoft.com/office/drawing/2014/main" id="{F39D63B0-C72A-7F5B-EA7A-BDF9A44FE071}"/>
              </a:ext>
            </a:extLst>
          </p:cNvPr>
          <p:cNvSpPr>
            <a:spLocks noGrp="1"/>
          </p:cNvSpPr>
          <p:nvPr>
            <p:ph idx="1"/>
          </p:nvPr>
        </p:nvSpPr>
        <p:spPr/>
        <p:txBody>
          <a:bodyPr vert="horz" lIns="91440" tIns="45720" rIns="91440" bIns="45720" rtlCol="0" anchor="t">
            <a:normAutofit/>
          </a:bodyPr>
          <a:lstStyle/>
          <a:p>
            <a:pPr marL="0" indent="0">
              <a:buNone/>
            </a:pPr>
            <a:r>
              <a:rPr lang="en-GB" dirty="0">
                <a:latin typeface="Open Sans"/>
                <a:ea typeface="Open Sans"/>
                <a:cs typeface="Open Sans"/>
              </a:rPr>
              <a:t>Holistic view including matters such as:</a:t>
            </a:r>
            <a:endParaRPr lang="en-GB" dirty="0"/>
          </a:p>
          <a:p>
            <a:r>
              <a:rPr lang="en-GB" dirty="0">
                <a:latin typeface="Open Sans"/>
                <a:ea typeface="Open Sans"/>
                <a:cs typeface="Open Sans"/>
              </a:rPr>
              <a:t>   Extent and nature of injury to C's property</a:t>
            </a:r>
            <a:endParaRPr lang="en-GB" dirty="0"/>
          </a:p>
          <a:p>
            <a:r>
              <a:rPr lang="en-GB" dirty="0">
                <a:latin typeface="Open Sans"/>
                <a:ea typeface="Open Sans"/>
                <a:cs typeface="Open Sans"/>
              </a:rPr>
              <a:t>   Value of the property injured</a:t>
            </a:r>
          </a:p>
          <a:p>
            <a:r>
              <a:rPr lang="en-GB" dirty="0">
                <a:latin typeface="Open Sans"/>
                <a:ea typeface="Open Sans"/>
                <a:cs typeface="Open Sans"/>
              </a:rPr>
              <a:t>   Extent and value of benefit to D </a:t>
            </a:r>
          </a:p>
          <a:p>
            <a:r>
              <a:rPr lang="en-GB" dirty="0">
                <a:latin typeface="Open Sans"/>
                <a:ea typeface="Open Sans"/>
                <a:cs typeface="Open Sans"/>
              </a:rPr>
              <a:t>   The number of claims and their possible value</a:t>
            </a:r>
          </a:p>
          <a:p>
            <a:r>
              <a:rPr lang="en-GB" dirty="0">
                <a:latin typeface="Open Sans"/>
                <a:ea typeface="Open Sans"/>
                <a:cs typeface="Open Sans"/>
              </a:rPr>
              <a:t>   Whether C should be rehoused; costs of improvement</a:t>
            </a:r>
          </a:p>
          <a:p>
            <a:r>
              <a:rPr lang="en-GB" dirty="0">
                <a:latin typeface="Open Sans"/>
                <a:ea typeface="Open Sans"/>
                <a:cs typeface="Open Sans"/>
              </a:rPr>
              <a:t>   Whether C has right to compensation on other grounds</a:t>
            </a:r>
          </a:p>
          <a:p>
            <a:pPr marL="0" indent="0">
              <a:buNone/>
            </a:pPr>
            <a:endParaRPr lang="en-GB" dirty="0">
              <a:latin typeface="Open Sans"/>
              <a:ea typeface="Open Sans"/>
              <a:cs typeface="Open Sans"/>
            </a:endParaRPr>
          </a:p>
        </p:txBody>
      </p:sp>
    </p:spTree>
    <p:extLst>
      <p:ext uri="{BB962C8B-B14F-4D97-AF65-F5344CB8AC3E}">
        <p14:creationId xmlns:p14="http://schemas.microsoft.com/office/powerpoint/2010/main" val="3364136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B1AC-5C3F-7BEE-904E-4B76F58A3DA0}"/>
              </a:ext>
            </a:extLst>
          </p:cNvPr>
          <p:cNvSpPr>
            <a:spLocks noGrp="1"/>
          </p:cNvSpPr>
          <p:nvPr>
            <p:ph type="title"/>
          </p:nvPr>
        </p:nvSpPr>
        <p:spPr/>
        <p:txBody>
          <a:bodyPr/>
          <a:lstStyle/>
          <a:p>
            <a:r>
              <a:rPr lang="en-GB" dirty="0">
                <a:latin typeface="Calibri"/>
                <a:ea typeface="Calibri"/>
                <a:cs typeface="Calibri"/>
              </a:rPr>
              <a:t>Assessing nego</a:t>
            </a:r>
            <a:r>
              <a:rPr lang="en-GB">
                <a:latin typeface="Calibri"/>
                <a:ea typeface="Calibri"/>
                <a:cs typeface="Calibri"/>
              </a:rPr>
              <a:t>tiating damages</a:t>
            </a:r>
            <a:endParaRPr lang="en-GB"/>
          </a:p>
        </p:txBody>
      </p:sp>
      <p:sp>
        <p:nvSpPr>
          <p:cNvPr id="3" name="Content Placeholder 2">
            <a:extLst>
              <a:ext uri="{FF2B5EF4-FFF2-40B4-BE49-F238E27FC236}">
                <a16:creationId xmlns:a16="http://schemas.microsoft.com/office/drawing/2014/main" id="{8D2F932C-C160-EE10-6858-4ABEC67E43C3}"/>
              </a:ext>
            </a:extLst>
          </p:cNvPr>
          <p:cNvSpPr>
            <a:spLocks noGrp="1"/>
          </p:cNvSpPr>
          <p:nvPr>
            <p:ph idx="1"/>
          </p:nvPr>
        </p:nvSpPr>
        <p:spPr/>
        <p:txBody>
          <a:bodyPr vert="horz" lIns="91440" tIns="45720" rIns="91440" bIns="45720" rtlCol="0" anchor="t">
            <a:normAutofit/>
          </a:bodyPr>
          <a:lstStyle/>
          <a:p>
            <a:r>
              <a:rPr lang="en-GB" dirty="0">
                <a:latin typeface="Open Sans"/>
                <a:ea typeface="Open Sans"/>
                <a:cs typeface="Open Sans"/>
              </a:rPr>
              <a:t>It is important, probably as a last step, to stand back and ask whether the sum 'feels right'</a:t>
            </a:r>
            <a:endParaRPr lang="en-GB" dirty="0"/>
          </a:p>
          <a:p>
            <a:r>
              <a:rPr lang="en-GB">
                <a:latin typeface="Open Sans"/>
                <a:ea typeface="Open Sans"/>
                <a:cs typeface="Open Sans"/>
              </a:rPr>
              <a:t>In Amec Anthony Mann QC said:</a:t>
            </a:r>
            <a:endParaRPr lang="en-GB" dirty="0"/>
          </a:p>
          <a:p>
            <a:r>
              <a:rPr lang="en-GB" dirty="0">
                <a:latin typeface="Open Sans"/>
                <a:ea typeface="Open Sans"/>
                <a:cs typeface="Open Sans"/>
              </a:rPr>
              <a:t>"</a:t>
            </a:r>
            <a:r>
              <a:rPr lang="en-GB" i="1" dirty="0">
                <a:latin typeface="Open Sans"/>
                <a:ea typeface="Open Sans"/>
                <a:cs typeface="Open Sans"/>
              </a:rPr>
              <a:t>As important as any of the above factors is this. In any negotiation science and rationality gets one only so far. At the end of the day the deal has to feel right..."</a:t>
            </a:r>
            <a:endParaRPr lang="en-GB" i="1" dirty="0"/>
          </a:p>
          <a:p>
            <a:pPr marL="0" indent="0">
              <a:buNone/>
            </a:pPr>
            <a:endParaRPr lang="en-GB" dirty="0"/>
          </a:p>
        </p:txBody>
      </p:sp>
    </p:spTree>
    <p:extLst>
      <p:ext uri="{BB962C8B-B14F-4D97-AF65-F5344CB8AC3E}">
        <p14:creationId xmlns:p14="http://schemas.microsoft.com/office/powerpoint/2010/main" val="578840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BC48-C6BA-BD99-90C8-7CB3B8B6E1DB}"/>
              </a:ext>
            </a:extLst>
          </p:cNvPr>
          <p:cNvSpPr>
            <a:spLocks noGrp="1"/>
          </p:cNvSpPr>
          <p:nvPr>
            <p:ph type="title"/>
          </p:nvPr>
        </p:nvSpPr>
        <p:spPr/>
        <p:txBody>
          <a:bodyPr/>
          <a:lstStyle/>
          <a:p>
            <a:r>
              <a:rPr lang="en-GB">
                <a:latin typeface="Calibri"/>
                <a:ea typeface="Calibri"/>
                <a:cs typeface="Calibri"/>
              </a:rPr>
              <a:t>Assessing negotiation damages</a:t>
            </a:r>
            <a:endParaRPr lang="en-GB"/>
          </a:p>
        </p:txBody>
      </p:sp>
      <p:sp>
        <p:nvSpPr>
          <p:cNvPr id="3" name="Content Placeholder 2">
            <a:extLst>
              <a:ext uri="{FF2B5EF4-FFF2-40B4-BE49-F238E27FC236}">
                <a16:creationId xmlns:a16="http://schemas.microsoft.com/office/drawing/2014/main" id="{EE5615A2-FF6B-38EF-3D16-27D767F72D02}"/>
              </a:ext>
            </a:extLst>
          </p:cNvPr>
          <p:cNvSpPr>
            <a:spLocks noGrp="1"/>
          </p:cNvSpPr>
          <p:nvPr>
            <p:ph idx="1"/>
          </p:nvPr>
        </p:nvSpPr>
        <p:spPr/>
        <p:txBody>
          <a:bodyPr vert="horz" lIns="91440" tIns="45720" rIns="91440" bIns="45720" rtlCol="0" anchor="t">
            <a:normAutofit/>
          </a:bodyPr>
          <a:lstStyle/>
          <a:p>
            <a:r>
              <a:rPr lang="en-GB">
                <a:latin typeface="Open Sans"/>
                <a:ea typeface="Open Sans"/>
                <a:cs typeface="Open Sans"/>
              </a:rPr>
              <a:t>Postscript: be careful to consider context. Thus:</a:t>
            </a:r>
            <a:endParaRPr lang="en-GB" dirty="0">
              <a:latin typeface="Open Sans"/>
              <a:ea typeface="Open Sans"/>
              <a:cs typeface="Open Sans"/>
            </a:endParaRPr>
          </a:p>
          <a:p>
            <a:r>
              <a:rPr lang="en-GB">
                <a:latin typeface="Open Sans"/>
                <a:ea typeface="Open Sans"/>
                <a:cs typeface="Open Sans"/>
              </a:rPr>
              <a:t>In covenant cases, there can be an application under s.84(1) for modification, where damages are assessed on diminution in value basis.</a:t>
            </a:r>
          </a:p>
          <a:p>
            <a:r>
              <a:rPr lang="en-GB" dirty="0">
                <a:latin typeface="Open Sans"/>
                <a:ea typeface="Open Sans"/>
                <a:cs typeface="Open Sans"/>
              </a:rPr>
              <a:t>In </a:t>
            </a:r>
            <a:r>
              <a:rPr lang="en-GB" dirty="0" err="1">
                <a:latin typeface="Open Sans"/>
                <a:ea typeface="Open Sans"/>
                <a:cs typeface="Open Sans"/>
              </a:rPr>
              <a:t>RoL</a:t>
            </a:r>
            <a:r>
              <a:rPr lang="en-GB" dirty="0">
                <a:latin typeface="Open Sans"/>
                <a:ea typeface="Open Sans"/>
                <a:cs typeface="Open Sans"/>
              </a:rPr>
              <a:t> cases, 'book value' may still be appropriate, e.g. if very remote chance of an injunction. </a:t>
            </a:r>
          </a:p>
        </p:txBody>
      </p:sp>
    </p:spTree>
    <p:extLst>
      <p:ext uri="{BB962C8B-B14F-4D97-AF65-F5344CB8AC3E}">
        <p14:creationId xmlns:p14="http://schemas.microsoft.com/office/powerpoint/2010/main" val="1685791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0DB9-9C1F-A19E-B6F7-06B3AC4769B0}"/>
              </a:ext>
            </a:extLst>
          </p:cNvPr>
          <p:cNvSpPr>
            <a:spLocks noGrp="1"/>
          </p:cNvSpPr>
          <p:nvPr>
            <p:ph type="title"/>
          </p:nvPr>
        </p:nvSpPr>
        <p:spPr/>
        <p:txBody>
          <a:bodyPr/>
          <a:lstStyle/>
          <a:p>
            <a:r>
              <a:rPr lang="en-GB" dirty="0"/>
              <a:t>Encroachment cases</a:t>
            </a:r>
          </a:p>
        </p:txBody>
      </p:sp>
      <p:sp>
        <p:nvSpPr>
          <p:cNvPr id="3" name="Content Placeholder 2">
            <a:extLst>
              <a:ext uri="{FF2B5EF4-FFF2-40B4-BE49-F238E27FC236}">
                <a16:creationId xmlns:a16="http://schemas.microsoft.com/office/drawing/2014/main" id="{9C825ACE-48AB-1186-4302-99E99DCA3CBE}"/>
              </a:ext>
            </a:extLst>
          </p:cNvPr>
          <p:cNvSpPr>
            <a:spLocks noGrp="1"/>
          </p:cNvSpPr>
          <p:nvPr>
            <p:ph idx="1"/>
          </p:nvPr>
        </p:nvSpPr>
        <p:spPr/>
        <p:txBody>
          <a:bodyPr/>
          <a:lstStyle/>
          <a:p>
            <a:r>
              <a:rPr lang="en-GB" i="1" dirty="0"/>
              <a:t>Harrow LBC v Donohue</a:t>
            </a:r>
            <a:r>
              <a:rPr lang="en-GB" dirty="0"/>
              <a:t> [1995] 1 EGLR 257 (CA)</a:t>
            </a:r>
          </a:p>
          <a:p>
            <a:r>
              <a:rPr lang="en-GB" dirty="0"/>
              <a:t>Half of garage erected by D encroached onto C’s land, C having refused to sell land to D [found D was aware of encroachment but built anyway]</a:t>
            </a:r>
          </a:p>
          <a:p>
            <a:r>
              <a:rPr lang="en-GB" dirty="0"/>
              <a:t>First instance decision = damages in lieu of injunction [NB assumed by parties that matter of discretion]</a:t>
            </a:r>
          </a:p>
          <a:p>
            <a:r>
              <a:rPr lang="en-GB" dirty="0"/>
              <a:t>CA decision = injunction and appeal allowed [NB prompting by CA = “</a:t>
            </a:r>
            <a:r>
              <a:rPr lang="en-GB" i="1" dirty="0"/>
              <a:t>The case has been looked at here on a more fundamental footing. Was there really any discretion at all?</a:t>
            </a:r>
            <a:r>
              <a:rPr lang="en-GB" dirty="0"/>
              <a:t>”]</a:t>
            </a:r>
          </a:p>
        </p:txBody>
      </p:sp>
    </p:spTree>
    <p:extLst>
      <p:ext uri="{BB962C8B-B14F-4D97-AF65-F5344CB8AC3E}">
        <p14:creationId xmlns:p14="http://schemas.microsoft.com/office/powerpoint/2010/main" val="3747706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1A34-6A53-5057-F8F0-90714076496C}"/>
              </a:ext>
            </a:extLst>
          </p:cNvPr>
          <p:cNvSpPr>
            <a:spLocks noGrp="1"/>
          </p:cNvSpPr>
          <p:nvPr>
            <p:ph type="title"/>
          </p:nvPr>
        </p:nvSpPr>
        <p:spPr/>
        <p:txBody>
          <a:bodyPr/>
          <a:lstStyle/>
          <a:p>
            <a:r>
              <a:rPr lang="en-GB" dirty="0"/>
              <a:t>Different approach in encroachment cases?</a:t>
            </a:r>
          </a:p>
        </p:txBody>
      </p:sp>
      <p:sp>
        <p:nvSpPr>
          <p:cNvPr id="3" name="Content Placeholder 2">
            <a:extLst>
              <a:ext uri="{FF2B5EF4-FFF2-40B4-BE49-F238E27FC236}">
                <a16:creationId xmlns:a16="http://schemas.microsoft.com/office/drawing/2014/main" id="{41EE1DCB-FD1B-D0E4-2332-F20177F6FADC}"/>
              </a:ext>
            </a:extLst>
          </p:cNvPr>
          <p:cNvSpPr>
            <a:spLocks noGrp="1"/>
          </p:cNvSpPr>
          <p:nvPr>
            <p:ph idx="1"/>
          </p:nvPr>
        </p:nvSpPr>
        <p:spPr/>
        <p:txBody>
          <a:bodyPr>
            <a:normAutofit/>
          </a:bodyPr>
          <a:lstStyle/>
          <a:p>
            <a:pPr marL="0" indent="0">
              <a:buNone/>
            </a:pPr>
            <a:r>
              <a:rPr lang="en-GB" i="1" dirty="0"/>
              <a:t>…in a situation such as the present where the land owner has been totally dispossessed…the plaintiff does indeed have an option. He may say "Thank you very much" and accept the encroachment as an accretion to his land with which he is free to deal as he pleases; or he may take his remedy at court. If he follows the latter course, he is entitled </a:t>
            </a:r>
            <a:r>
              <a:rPr lang="en-GB" b="1" i="1" dirty="0"/>
              <a:t>as of right</a:t>
            </a:r>
            <a:r>
              <a:rPr lang="en-GB" i="1" dirty="0"/>
              <a:t> to one or other of </a:t>
            </a:r>
            <a:r>
              <a:rPr lang="en-GB" b="1" i="1" dirty="0"/>
              <a:t>two remedies</a:t>
            </a:r>
            <a:r>
              <a:rPr lang="en-GB" i="1" dirty="0"/>
              <a:t>; that is to say to an </a:t>
            </a:r>
            <a:r>
              <a:rPr lang="en-GB" b="1" i="1" dirty="0"/>
              <a:t>order for possession</a:t>
            </a:r>
            <a:r>
              <a:rPr lang="en-GB" i="1" dirty="0"/>
              <a:t>, or to a </a:t>
            </a:r>
            <a:r>
              <a:rPr lang="en-GB" b="1" i="1" dirty="0"/>
              <a:t>mandatory order</a:t>
            </a:r>
            <a:r>
              <a:rPr lang="en-GB" i="1" dirty="0"/>
              <a:t>…The court may well retain a </a:t>
            </a:r>
            <a:r>
              <a:rPr lang="en-GB" b="1" i="1" dirty="0"/>
              <a:t>limited discretion</a:t>
            </a:r>
            <a:r>
              <a:rPr lang="en-GB" i="1" dirty="0"/>
              <a:t>…in making a choice between </a:t>
            </a:r>
            <a:r>
              <a:rPr lang="en-GB" b="1" i="1" dirty="0"/>
              <a:t>those two remedies</a:t>
            </a:r>
            <a:r>
              <a:rPr lang="en-GB" i="1" dirty="0"/>
              <a:t>.</a:t>
            </a:r>
          </a:p>
        </p:txBody>
      </p:sp>
    </p:spTree>
    <p:extLst>
      <p:ext uri="{BB962C8B-B14F-4D97-AF65-F5344CB8AC3E}">
        <p14:creationId xmlns:p14="http://schemas.microsoft.com/office/powerpoint/2010/main" val="144650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2B35-861C-FAD6-FD6A-3E5D673A08F0}"/>
              </a:ext>
            </a:extLst>
          </p:cNvPr>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NIOC: Two Key Issues</a:t>
            </a:r>
          </a:p>
        </p:txBody>
      </p:sp>
      <p:sp>
        <p:nvSpPr>
          <p:cNvPr id="3" name="Content Placeholder 2">
            <a:extLst>
              <a:ext uri="{FF2B5EF4-FFF2-40B4-BE49-F238E27FC236}">
                <a16:creationId xmlns:a16="http://schemas.microsoft.com/office/drawing/2014/main" id="{0B2C8A61-CBA1-2E6E-F278-A48B2A1E82E6}"/>
              </a:ext>
            </a:extLst>
          </p:cNvPr>
          <p:cNvSpPr>
            <a:spLocks noGrp="1"/>
          </p:cNvSpPr>
          <p:nvPr>
            <p:ph idx="1"/>
          </p:nvPr>
        </p:nvSpPr>
        <p:spPr>
          <a:xfrm>
            <a:off x="838200" y="2429163"/>
            <a:ext cx="10515600" cy="3747799"/>
          </a:xfrm>
        </p:spPr>
        <p:txBody>
          <a:bodyPr/>
          <a:lstStyle/>
          <a:p>
            <a:r>
              <a:rPr lang="en-US" dirty="0"/>
              <a:t>Did NIOC’s agent’s signature count as signed writing for the purposes of s.53(1)(b) LPA 1925?</a:t>
            </a:r>
          </a:p>
          <a:p>
            <a:pPr marL="0" indent="0">
              <a:buNone/>
            </a:pPr>
            <a:endParaRPr lang="en-US" dirty="0"/>
          </a:p>
          <a:p>
            <a:r>
              <a:rPr lang="en-US" dirty="0"/>
              <a:t>If not – what is the status of a trust of land </a:t>
            </a:r>
            <a:r>
              <a:rPr lang="en-US" u="sng" dirty="0"/>
              <a:t>not</a:t>
            </a:r>
            <a:r>
              <a:rPr lang="en-US" dirty="0"/>
              <a:t> ‘manifested and proved’ by signed writing?</a:t>
            </a:r>
          </a:p>
        </p:txBody>
      </p:sp>
    </p:spTree>
    <p:extLst>
      <p:ext uri="{BB962C8B-B14F-4D97-AF65-F5344CB8AC3E}">
        <p14:creationId xmlns:p14="http://schemas.microsoft.com/office/powerpoint/2010/main" val="3757906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D7FF-D04B-7FC2-FE9C-2F87B773F150}"/>
              </a:ext>
            </a:extLst>
          </p:cNvPr>
          <p:cNvSpPr>
            <a:spLocks noGrp="1"/>
          </p:cNvSpPr>
          <p:nvPr>
            <p:ph type="title"/>
          </p:nvPr>
        </p:nvSpPr>
        <p:spPr/>
        <p:txBody>
          <a:bodyPr/>
          <a:lstStyle/>
          <a:p>
            <a:r>
              <a:rPr lang="en-GB" dirty="0"/>
              <a:t>Distinguishing encroachment cases from other interferences</a:t>
            </a:r>
          </a:p>
        </p:txBody>
      </p:sp>
      <p:sp>
        <p:nvSpPr>
          <p:cNvPr id="3" name="Content Placeholder 2">
            <a:extLst>
              <a:ext uri="{FF2B5EF4-FFF2-40B4-BE49-F238E27FC236}">
                <a16:creationId xmlns:a16="http://schemas.microsoft.com/office/drawing/2014/main" id="{9976D4C7-6610-FD44-2476-BEDDEE317413}"/>
              </a:ext>
            </a:extLst>
          </p:cNvPr>
          <p:cNvSpPr>
            <a:spLocks noGrp="1"/>
          </p:cNvSpPr>
          <p:nvPr>
            <p:ph idx="1"/>
          </p:nvPr>
        </p:nvSpPr>
        <p:spPr/>
        <p:txBody>
          <a:bodyPr>
            <a:normAutofit fontScale="92500" lnSpcReduction="10000"/>
          </a:bodyPr>
          <a:lstStyle/>
          <a:p>
            <a:r>
              <a:rPr lang="en-GB" i="1" dirty="0"/>
              <a:t>Wrotham Park</a:t>
            </a:r>
            <a:r>
              <a:rPr lang="en-GB" dirty="0"/>
              <a:t> line of authority distinguished - expropriation</a:t>
            </a:r>
          </a:p>
          <a:p>
            <a:r>
              <a:rPr lang="en-GB" i="1" dirty="0"/>
              <a:t>“…there was no authority which provided a precedent for a court allowing total dispossession to be achieved by means of an award of damages in lieu of an injunction or in lieu of a possession order”</a:t>
            </a:r>
          </a:p>
          <a:p>
            <a:r>
              <a:rPr lang="en-GB" i="1" dirty="0"/>
              <a:t>Does Harrow</a:t>
            </a:r>
            <a:r>
              <a:rPr lang="en-GB" dirty="0"/>
              <a:t> remain good law and has it survived more recent developments in area?</a:t>
            </a:r>
          </a:p>
          <a:p>
            <a:r>
              <a:rPr lang="en-GB" dirty="0"/>
              <a:t>NB doubts expressed in </a:t>
            </a:r>
            <a:r>
              <a:rPr lang="en-GB" i="1" dirty="0"/>
              <a:t>Site Developments (Ferndown) Ltd v Barratt Homes</a:t>
            </a:r>
            <a:r>
              <a:rPr lang="en-GB" dirty="0"/>
              <a:t> [2007] EWHC 415 (Ch) – “</a:t>
            </a:r>
            <a:r>
              <a:rPr lang="en-GB" i="1" dirty="0"/>
              <a:t>this decision is very difficult to reconcile with the main stream of authority in this area</a:t>
            </a:r>
            <a:r>
              <a:rPr lang="en-GB" dirty="0"/>
              <a:t>” – possibility that </a:t>
            </a:r>
            <a:r>
              <a:rPr lang="en-GB" i="1" dirty="0"/>
              <a:t>Harrow</a:t>
            </a:r>
            <a:r>
              <a:rPr lang="en-GB" dirty="0"/>
              <a:t> better rationalised as a case of poor conduct by D and/or significant encroachment</a:t>
            </a:r>
          </a:p>
          <a:p>
            <a:endParaRPr lang="en-GB" i="1" dirty="0"/>
          </a:p>
        </p:txBody>
      </p:sp>
    </p:spTree>
    <p:extLst>
      <p:ext uri="{BB962C8B-B14F-4D97-AF65-F5344CB8AC3E}">
        <p14:creationId xmlns:p14="http://schemas.microsoft.com/office/powerpoint/2010/main" val="1736277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570C-7F87-467F-F4A9-BD7073A50957}"/>
              </a:ext>
            </a:extLst>
          </p:cNvPr>
          <p:cNvSpPr>
            <a:spLocks noGrp="1"/>
          </p:cNvSpPr>
          <p:nvPr>
            <p:ph type="title"/>
          </p:nvPr>
        </p:nvSpPr>
        <p:spPr/>
        <p:txBody>
          <a:bodyPr/>
          <a:lstStyle/>
          <a:p>
            <a:r>
              <a:rPr lang="en-GB" dirty="0"/>
              <a:t>Nasty Neighbours</a:t>
            </a:r>
          </a:p>
        </p:txBody>
      </p:sp>
      <p:pic>
        <p:nvPicPr>
          <p:cNvPr id="4" name="Content Placeholder 3">
            <a:extLst>
              <a:ext uri="{FF2B5EF4-FFF2-40B4-BE49-F238E27FC236}">
                <a16:creationId xmlns:a16="http://schemas.microsoft.com/office/drawing/2014/main" id="{C6D5FF53-6C34-633B-BC67-178E893B3753}"/>
              </a:ext>
            </a:extLst>
          </p:cNvPr>
          <p:cNvPicPr>
            <a:picLocks noGrp="1" noChangeAspect="1"/>
          </p:cNvPicPr>
          <p:nvPr>
            <p:ph idx="1"/>
          </p:nvPr>
        </p:nvPicPr>
        <p:blipFill>
          <a:blip r:embed="rId2"/>
          <a:stretch>
            <a:fillRect/>
          </a:stretch>
        </p:blipFill>
        <p:spPr>
          <a:xfrm>
            <a:off x="1897626" y="1806065"/>
            <a:ext cx="6384362" cy="3338229"/>
          </a:xfrm>
          <a:prstGeom prst="rect">
            <a:avLst/>
          </a:prstGeom>
        </p:spPr>
      </p:pic>
    </p:spTree>
    <p:extLst>
      <p:ext uri="{BB962C8B-B14F-4D97-AF65-F5344CB8AC3E}">
        <p14:creationId xmlns:p14="http://schemas.microsoft.com/office/powerpoint/2010/main" val="3270010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B246-750A-3C10-04FC-124CA802C136}"/>
              </a:ext>
            </a:extLst>
          </p:cNvPr>
          <p:cNvSpPr>
            <a:spLocks noGrp="1"/>
          </p:cNvSpPr>
          <p:nvPr>
            <p:ph type="title"/>
          </p:nvPr>
        </p:nvSpPr>
        <p:spPr/>
        <p:txBody>
          <a:bodyPr/>
          <a:lstStyle/>
          <a:p>
            <a:r>
              <a:rPr lang="en-GB" dirty="0"/>
              <a:t>Bad Conduct: 3 centuries of jurisprudence</a:t>
            </a:r>
          </a:p>
        </p:txBody>
      </p:sp>
      <p:sp>
        <p:nvSpPr>
          <p:cNvPr id="3" name="Content Placeholder 2">
            <a:extLst>
              <a:ext uri="{FF2B5EF4-FFF2-40B4-BE49-F238E27FC236}">
                <a16:creationId xmlns:a16="http://schemas.microsoft.com/office/drawing/2014/main" id="{6613C0EE-D866-91EF-6533-988B5457B068}"/>
              </a:ext>
            </a:extLst>
          </p:cNvPr>
          <p:cNvSpPr>
            <a:spLocks noGrp="1"/>
          </p:cNvSpPr>
          <p:nvPr>
            <p:ph idx="1"/>
          </p:nvPr>
        </p:nvSpPr>
        <p:spPr>
          <a:xfrm>
            <a:off x="838200" y="1454150"/>
            <a:ext cx="10515600" cy="4351338"/>
          </a:xfrm>
        </p:spPr>
        <p:txBody>
          <a:bodyPr>
            <a:normAutofit fontScale="85000" lnSpcReduction="20000"/>
          </a:bodyPr>
          <a:lstStyle/>
          <a:p>
            <a:r>
              <a:rPr lang="en-GB" dirty="0"/>
              <a:t>High-handed and unneighbourly conduct and/or indifference - deterrence</a:t>
            </a:r>
          </a:p>
          <a:p>
            <a:r>
              <a:rPr lang="en-GB" i="1" dirty="0"/>
              <a:t>Shelfer</a:t>
            </a:r>
            <a:r>
              <a:rPr lang="en-GB" dirty="0"/>
              <a:t> [1895] 1 Ch 287: “</a:t>
            </a:r>
            <a:r>
              <a:rPr lang="en-GB" i="1" dirty="0"/>
              <a:t>There may also be cases in which…the defendant by his conduct, as, for instance, hurrying up his buildings so as if possible to avoid an injunction, or otherwise acting with a reckless disregard to the plaintiff’s rights, has disentitled himself from asking that damages may be assessed in substitution for an injunction”</a:t>
            </a:r>
          </a:p>
          <a:p>
            <a:r>
              <a:rPr lang="en-GB" i="1" dirty="0"/>
              <a:t>Jaggard v Sawyer</a:t>
            </a:r>
            <a:r>
              <a:rPr lang="en-GB" dirty="0"/>
              <a:t> [1995] 1 WLR 269 – conduct relevant to court’s consideration of all the circumstances </a:t>
            </a:r>
          </a:p>
          <a:p>
            <a:r>
              <a:rPr lang="en-GB" i="1" dirty="0"/>
              <a:t>Fen Tigers </a:t>
            </a:r>
            <a:r>
              <a:rPr lang="en-GB" dirty="0"/>
              <a:t>[2014] AC 822 – Lord Neuberger endorsed observations of Lord </a:t>
            </a:r>
            <a:r>
              <a:rPr lang="en-GB" dirty="0" err="1"/>
              <a:t>Macnaghten</a:t>
            </a:r>
            <a:r>
              <a:rPr lang="en-GB" dirty="0"/>
              <a:t> in </a:t>
            </a:r>
            <a:r>
              <a:rPr lang="en-GB" i="1" dirty="0"/>
              <a:t>Colls</a:t>
            </a:r>
            <a:r>
              <a:rPr lang="en-GB" dirty="0"/>
              <a:t> [1904] AC 179</a:t>
            </a:r>
          </a:p>
          <a:p>
            <a:r>
              <a:rPr lang="en-GB" i="1" dirty="0"/>
              <a:t>Alexander Devine v Millgate</a:t>
            </a:r>
            <a:r>
              <a:rPr lang="en-GB" dirty="0"/>
              <a:t> [2020] 1 WLR 4783 – bad conduct highly relevant at discretionary stage (RCs and s.84 apps)</a:t>
            </a:r>
            <a:endParaRPr lang="en-GB" i="1" dirty="0"/>
          </a:p>
          <a:p>
            <a:endParaRPr lang="en-GB" i="1" dirty="0"/>
          </a:p>
        </p:txBody>
      </p:sp>
    </p:spTree>
    <p:extLst>
      <p:ext uri="{BB962C8B-B14F-4D97-AF65-F5344CB8AC3E}">
        <p14:creationId xmlns:p14="http://schemas.microsoft.com/office/powerpoint/2010/main" val="1773570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688B-CEAF-C2B1-88CB-322F582D1664}"/>
              </a:ext>
            </a:extLst>
          </p:cNvPr>
          <p:cNvSpPr>
            <a:spLocks noGrp="1"/>
          </p:cNvSpPr>
          <p:nvPr>
            <p:ph type="title"/>
          </p:nvPr>
        </p:nvSpPr>
        <p:spPr/>
        <p:txBody>
          <a:bodyPr/>
          <a:lstStyle/>
          <a:p>
            <a:r>
              <a:rPr lang="en-GB" dirty="0"/>
              <a:t>Disentitlement in action: </a:t>
            </a:r>
            <a:r>
              <a:rPr lang="en-GB" i="1" dirty="0"/>
              <a:t>Beaumont</a:t>
            </a:r>
            <a:endParaRPr lang="en-GB" dirty="0"/>
          </a:p>
        </p:txBody>
      </p:sp>
      <p:sp>
        <p:nvSpPr>
          <p:cNvPr id="3" name="Content Placeholder 2">
            <a:extLst>
              <a:ext uri="{FF2B5EF4-FFF2-40B4-BE49-F238E27FC236}">
                <a16:creationId xmlns:a16="http://schemas.microsoft.com/office/drawing/2014/main" id="{DCF2A21E-E9FF-9CA7-5BF6-8568B56B3285}"/>
              </a:ext>
            </a:extLst>
          </p:cNvPr>
          <p:cNvSpPr>
            <a:spLocks noGrp="1"/>
          </p:cNvSpPr>
          <p:nvPr>
            <p:ph idx="1"/>
          </p:nvPr>
        </p:nvSpPr>
        <p:spPr/>
        <p:txBody>
          <a:bodyPr/>
          <a:lstStyle/>
          <a:p>
            <a:r>
              <a:rPr lang="en-GB" i="1" dirty="0"/>
              <a:t>Beaumont Business Centres Ltd v Florala Properties Ltd</a:t>
            </a:r>
            <a:r>
              <a:rPr lang="en-GB" dirty="0"/>
              <a:t> [2020] EWHC 550 </a:t>
            </a:r>
          </a:p>
          <a:p>
            <a:r>
              <a:rPr lang="en-GB" dirty="0"/>
              <a:t>Rights to light case </a:t>
            </a:r>
          </a:p>
          <a:p>
            <a:r>
              <a:rPr lang="en-GB" dirty="0"/>
              <a:t>C entitled to injunction requiring D to cut back development or to negotiating damages in lieu (at C’s option)</a:t>
            </a:r>
          </a:p>
          <a:p>
            <a:r>
              <a:rPr lang="en-GB" dirty="0"/>
              <a:t>“</a:t>
            </a:r>
            <a:r>
              <a:rPr lang="en-GB" i="1" dirty="0"/>
              <a:t>I do so because, for the reasons I have given (i.e. Florala went ahead with the development knowing of the risk that it was taking and ignoring the offer to develop with a cutback) it acted in my judgment in a high handed, or at least unfair and unneighbourly, manner</a:t>
            </a:r>
            <a:r>
              <a:rPr lang="en-GB" dirty="0"/>
              <a:t>”</a:t>
            </a:r>
            <a:endParaRPr lang="en-GB" i="1" dirty="0"/>
          </a:p>
        </p:txBody>
      </p:sp>
    </p:spTree>
    <p:extLst>
      <p:ext uri="{BB962C8B-B14F-4D97-AF65-F5344CB8AC3E}">
        <p14:creationId xmlns:p14="http://schemas.microsoft.com/office/powerpoint/2010/main" val="2962314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6A69-CDD4-3B36-9063-C8D8F6412C56}"/>
              </a:ext>
            </a:extLst>
          </p:cNvPr>
          <p:cNvSpPr>
            <a:spLocks noGrp="1"/>
          </p:cNvSpPr>
          <p:nvPr>
            <p:ph type="title"/>
          </p:nvPr>
        </p:nvSpPr>
        <p:spPr/>
        <p:txBody>
          <a:bodyPr/>
          <a:lstStyle/>
          <a:p>
            <a:r>
              <a:rPr lang="en-GB" i="1" dirty="0"/>
              <a:t>Rogers</a:t>
            </a:r>
          </a:p>
        </p:txBody>
      </p:sp>
      <p:sp>
        <p:nvSpPr>
          <p:cNvPr id="3" name="Content Placeholder 2">
            <a:extLst>
              <a:ext uri="{FF2B5EF4-FFF2-40B4-BE49-F238E27FC236}">
                <a16:creationId xmlns:a16="http://schemas.microsoft.com/office/drawing/2014/main" id="{3B0C322E-880F-53F6-513E-0DF1C9B50F8A}"/>
              </a:ext>
            </a:extLst>
          </p:cNvPr>
          <p:cNvSpPr>
            <a:spLocks noGrp="1"/>
          </p:cNvSpPr>
          <p:nvPr>
            <p:ph idx="1"/>
          </p:nvPr>
        </p:nvSpPr>
        <p:spPr>
          <a:xfrm>
            <a:off x="838200" y="1533524"/>
            <a:ext cx="10515600" cy="4329113"/>
          </a:xfrm>
        </p:spPr>
        <p:txBody>
          <a:bodyPr>
            <a:normAutofit fontScale="77500" lnSpcReduction="20000"/>
          </a:bodyPr>
          <a:lstStyle/>
          <a:p>
            <a:r>
              <a:rPr lang="en-GB" sz="3100" i="1" dirty="0"/>
              <a:t>Rogers v Humphrey</a:t>
            </a:r>
            <a:r>
              <a:rPr lang="en-GB" sz="3100" dirty="0"/>
              <a:t> [2017] EWHC 3681 (QB) </a:t>
            </a:r>
          </a:p>
          <a:p>
            <a:r>
              <a:rPr lang="en-GB" sz="3100" dirty="0"/>
              <a:t>RC case </a:t>
            </a:r>
            <a:r>
              <a:rPr lang="en-GB" sz="3100"/>
              <a:t>- RC negotiated </a:t>
            </a:r>
            <a:r>
              <a:rPr lang="en-GB" sz="3100" dirty="0"/>
              <a:t>and agreed between parties!</a:t>
            </a:r>
          </a:p>
          <a:p>
            <a:r>
              <a:rPr lang="en-GB" sz="3100" dirty="0"/>
              <a:t>C entitled to injunction and appeal dismissed – required to demolish substantial building works</a:t>
            </a:r>
          </a:p>
          <a:p>
            <a:r>
              <a:rPr lang="en-GB" sz="3100" dirty="0"/>
              <a:t>Reprehensible conduct by D taken into account as part of multi-factorial discretionary assessment</a:t>
            </a:r>
          </a:p>
          <a:p>
            <a:r>
              <a:rPr lang="en-GB" sz="3100" dirty="0"/>
              <a:t>“</a:t>
            </a:r>
            <a:r>
              <a:rPr lang="en-GB" sz="3100" i="1" dirty="0"/>
              <a:t>…the Judge made extensive relevant findings of fact. These included that in late 2012 the Defendants constructed a new building, the NAB, in plain breach of the covenant. There followed discussions between lawyers for both parties over a new covenant, but this was not executed. Once again, without asking consent or notifying them, the Defendants began substantial building works. This was being, "fully aware that the Claimants were opposed to residential development on his land</a:t>
            </a:r>
            <a:r>
              <a:rPr lang="en-GB" sz="3100" dirty="0"/>
              <a:t>"</a:t>
            </a:r>
          </a:p>
          <a:p>
            <a:endParaRPr lang="en-GB" dirty="0"/>
          </a:p>
          <a:p>
            <a:endParaRPr lang="en-GB" dirty="0"/>
          </a:p>
        </p:txBody>
      </p:sp>
    </p:spTree>
    <p:extLst>
      <p:ext uri="{BB962C8B-B14F-4D97-AF65-F5344CB8AC3E}">
        <p14:creationId xmlns:p14="http://schemas.microsoft.com/office/powerpoint/2010/main" val="942271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FBD0-70D9-AE26-EDC0-7523D0138FC1}"/>
              </a:ext>
            </a:extLst>
          </p:cNvPr>
          <p:cNvSpPr>
            <a:spLocks noGrp="1"/>
          </p:cNvSpPr>
          <p:nvPr>
            <p:ph type="title"/>
          </p:nvPr>
        </p:nvSpPr>
        <p:spPr/>
        <p:txBody>
          <a:bodyPr/>
          <a:lstStyle/>
          <a:p>
            <a:r>
              <a:rPr lang="en-GB" i="1" dirty="0" err="1"/>
              <a:t>Ottercroft</a:t>
            </a:r>
            <a:endParaRPr lang="en-GB" i="1" dirty="0"/>
          </a:p>
        </p:txBody>
      </p:sp>
      <p:sp>
        <p:nvSpPr>
          <p:cNvPr id="3" name="Content Placeholder 2">
            <a:extLst>
              <a:ext uri="{FF2B5EF4-FFF2-40B4-BE49-F238E27FC236}">
                <a16:creationId xmlns:a16="http://schemas.microsoft.com/office/drawing/2014/main" id="{73383705-86E2-6410-9716-0536F2D64CB8}"/>
              </a:ext>
            </a:extLst>
          </p:cNvPr>
          <p:cNvSpPr>
            <a:spLocks noGrp="1"/>
          </p:cNvSpPr>
          <p:nvPr>
            <p:ph idx="1"/>
          </p:nvPr>
        </p:nvSpPr>
        <p:spPr>
          <a:xfrm>
            <a:off x="762000" y="1492250"/>
            <a:ext cx="10515600" cy="4351338"/>
          </a:xfrm>
        </p:spPr>
        <p:txBody>
          <a:bodyPr>
            <a:normAutofit lnSpcReduction="10000"/>
          </a:bodyPr>
          <a:lstStyle/>
          <a:p>
            <a:r>
              <a:rPr lang="en-GB" i="1" dirty="0" err="1"/>
              <a:t>Ottercroft</a:t>
            </a:r>
            <a:r>
              <a:rPr lang="en-GB" i="1" dirty="0"/>
              <a:t> v Scandia</a:t>
            </a:r>
            <a:r>
              <a:rPr lang="en-GB" dirty="0"/>
              <a:t> [2016] EWCA </a:t>
            </a:r>
            <a:r>
              <a:rPr lang="en-GB" dirty="0" err="1"/>
              <a:t>Civ</a:t>
            </a:r>
            <a:r>
              <a:rPr lang="en-GB" dirty="0"/>
              <a:t> 867</a:t>
            </a:r>
          </a:p>
          <a:p>
            <a:r>
              <a:rPr lang="en-GB" dirty="0"/>
              <a:t>Rights to light case</a:t>
            </a:r>
          </a:p>
          <a:p>
            <a:r>
              <a:rPr lang="en-GB" dirty="0"/>
              <a:t>C entitled to injunction and appeal dismissed even though only minor infringement</a:t>
            </a:r>
          </a:p>
          <a:p>
            <a:r>
              <a:rPr lang="en-GB" dirty="0"/>
              <a:t>Reprehensible conduct played important role </a:t>
            </a:r>
          </a:p>
          <a:p>
            <a:r>
              <a:rPr lang="en-GB" dirty="0"/>
              <a:t>D breached undertaking proffered in lieu of interim injunction!</a:t>
            </a:r>
          </a:p>
          <a:p>
            <a:r>
              <a:rPr lang="en-GB" dirty="0"/>
              <a:t>“</a:t>
            </a:r>
            <a:r>
              <a:rPr lang="en-GB" i="1" dirty="0"/>
              <a:t>at all material times [Dr Rahimian] was fully aware that he might be infringing the rights of his neighbours, but wished them to remain in ignorance of what he was planning on doing</a:t>
            </a:r>
            <a:r>
              <a:rPr lang="en-GB" dirty="0"/>
              <a:t>”</a:t>
            </a:r>
          </a:p>
          <a:p>
            <a:endParaRPr lang="en-GB" dirty="0"/>
          </a:p>
          <a:p>
            <a:endParaRPr lang="en-GB" dirty="0"/>
          </a:p>
          <a:p>
            <a:endParaRPr lang="en-GB" dirty="0"/>
          </a:p>
          <a:p>
            <a:endParaRPr lang="en-GB" i="1" dirty="0"/>
          </a:p>
        </p:txBody>
      </p:sp>
    </p:spTree>
    <p:extLst>
      <p:ext uri="{BB962C8B-B14F-4D97-AF65-F5344CB8AC3E}">
        <p14:creationId xmlns:p14="http://schemas.microsoft.com/office/powerpoint/2010/main" val="3452287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D1F2-02A2-9DAD-AEFA-77F378886D63}"/>
              </a:ext>
            </a:extLst>
          </p:cNvPr>
          <p:cNvSpPr>
            <a:spLocks noGrp="1"/>
          </p:cNvSpPr>
          <p:nvPr>
            <p:ph type="title"/>
          </p:nvPr>
        </p:nvSpPr>
        <p:spPr/>
        <p:txBody>
          <a:bodyPr/>
          <a:lstStyle/>
          <a:p>
            <a:r>
              <a:rPr lang="en-GB" dirty="0"/>
              <a:t>Risk-taking vs bad conduct</a:t>
            </a:r>
          </a:p>
        </p:txBody>
      </p:sp>
      <p:sp>
        <p:nvSpPr>
          <p:cNvPr id="3" name="Content Placeholder 2">
            <a:extLst>
              <a:ext uri="{FF2B5EF4-FFF2-40B4-BE49-F238E27FC236}">
                <a16:creationId xmlns:a16="http://schemas.microsoft.com/office/drawing/2014/main" id="{A0378D82-F45D-7456-0177-38B8D4AE14E9}"/>
              </a:ext>
            </a:extLst>
          </p:cNvPr>
          <p:cNvSpPr>
            <a:spLocks noGrp="1"/>
          </p:cNvSpPr>
          <p:nvPr>
            <p:ph idx="1"/>
          </p:nvPr>
        </p:nvSpPr>
        <p:spPr/>
        <p:txBody>
          <a:bodyPr>
            <a:normAutofit lnSpcReduction="10000"/>
          </a:bodyPr>
          <a:lstStyle/>
          <a:p>
            <a:r>
              <a:rPr lang="en-GB" i="1" dirty="0"/>
              <a:t>Cooper</a:t>
            </a:r>
            <a:r>
              <a:rPr lang="en-GB" dirty="0"/>
              <a:t>: “</a:t>
            </a:r>
            <a:r>
              <a:rPr lang="en-GB" i="1" dirty="0"/>
              <a:t>Risk-taking is a necessary part of commercial life and should not be regarded as synonymous with recklessness. The authorities suggest instead that “acting in a high-handed manner”, “attempting to steal a march”, “acting with reckless disregard” or “acting wantonly and quite unreasonably” are the hallmarks of a case where the court might not be receptive to a disproportionate harm argument</a:t>
            </a:r>
            <a:r>
              <a:rPr lang="en-GB" dirty="0"/>
              <a:t>”</a:t>
            </a:r>
          </a:p>
          <a:p>
            <a:r>
              <a:rPr lang="en-GB" dirty="0"/>
              <a:t>Not a case where developer acted “</a:t>
            </a:r>
            <a:r>
              <a:rPr lang="en-GB" i="1" dirty="0"/>
              <a:t>unfairly, exploitatively or covertly</a:t>
            </a:r>
            <a:r>
              <a:rPr lang="en-GB" dirty="0"/>
              <a:t>” and so D entitled to “</a:t>
            </a:r>
            <a:r>
              <a:rPr lang="en-GB" i="1" dirty="0"/>
              <a:t>advance the points of futility, waste of resources, oppression and public harm as reasons for refusing injunctive relief</a:t>
            </a:r>
            <a:r>
              <a:rPr lang="en-GB" dirty="0"/>
              <a:t>”</a:t>
            </a:r>
          </a:p>
        </p:txBody>
      </p:sp>
    </p:spTree>
    <p:extLst>
      <p:ext uri="{BB962C8B-B14F-4D97-AF65-F5344CB8AC3E}">
        <p14:creationId xmlns:p14="http://schemas.microsoft.com/office/powerpoint/2010/main" val="1755716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FD2D-8AB7-DA74-E119-D4D8C9E549CE}"/>
              </a:ext>
            </a:extLst>
          </p:cNvPr>
          <p:cNvSpPr>
            <a:spLocks noGrp="1"/>
          </p:cNvSpPr>
          <p:nvPr>
            <p:ph type="title"/>
          </p:nvPr>
        </p:nvSpPr>
        <p:spPr/>
        <p:txBody>
          <a:bodyPr/>
          <a:lstStyle/>
          <a:p>
            <a:r>
              <a:rPr lang="en-GB" dirty="0"/>
              <a:t>Other factors</a:t>
            </a:r>
          </a:p>
        </p:txBody>
      </p:sp>
      <p:sp>
        <p:nvSpPr>
          <p:cNvPr id="3" name="Content Placeholder 2">
            <a:extLst>
              <a:ext uri="{FF2B5EF4-FFF2-40B4-BE49-F238E27FC236}">
                <a16:creationId xmlns:a16="http://schemas.microsoft.com/office/drawing/2014/main" id="{5272446B-F11F-06FE-4492-54A17B2C7988}"/>
              </a:ext>
            </a:extLst>
          </p:cNvPr>
          <p:cNvSpPr>
            <a:spLocks noGrp="1"/>
          </p:cNvSpPr>
          <p:nvPr>
            <p:ph idx="1"/>
          </p:nvPr>
        </p:nvSpPr>
        <p:spPr>
          <a:xfrm>
            <a:off x="838200" y="1825625"/>
            <a:ext cx="10162032" cy="4351338"/>
          </a:xfrm>
        </p:spPr>
        <p:txBody>
          <a:bodyPr>
            <a:normAutofit lnSpcReduction="10000"/>
          </a:bodyPr>
          <a:lstStyle/>
          <a:p>
            <a:r>
              <a:rPr lang="en-GB" i="1" dirty="0"/>
              <a:t>De minimis</a:t>
            </a:r>
            <a:r>
              <a:rPr lang="en-GB" dirty="0"/>
              <a:t> injury and delay – prevailing countervailing factors to bad conduct in </a:t>
            </a:r>
            <a:r>
              <a:rPr lang="en-GB" i="1" dirty="0"/>
              <a:t>Ketley v Gooden</a:t>
            </a:r>
            <a:r>
              <a:rPr lang="en-GB" dirty="0"/>
              <a:t> (1997) P&amp;CR 305 – bad conduct in itself might not be sufficient</a:t>
            </a:r>
          </a:p>
          <a:p>
            <a:r>
              <a:rPr lang="en-GB" dirty="0"/>
              <a:t>Curious case of delay – (1) failure to apply for interim relief not generally considered a bar to obtaining final injunctive relief (</a:t>
            </a:r>
            <a:r>
              <a:rPr lang="en-GB" i="1" dirty="0"/>
              <a:t>Mortimer v. Bailey </a:t>
            </a:r>
            <a:r>
              <a:rPr lang="en-GB" dirty="0"/>
              <a:t>[2005] 2 P&amp;CR 9) – (2) BUT C who does not apply runs risk that “</a:t>
            </a:r>
            <a:r>
              <a:rPr lang="en-GB" i="1" dirty="0"/>
              <a:t>it will be oppressive at trial to order a defendant to pull down a building which he has put up in the meantime</a:t>
            </a:r>
            <a:r>
              <a:rPr lang="en-GB" dirty="0"/>
              <a:t>” (</a:t>
            </a:r>
            <a:r>
              <a:rPr lang="en-GB" i="1" dirty="0"/>
              <a:t>Beaumont</a:t>
            </a:r>
            <a:r>
              <a:rPr lang="en-GB" dirty="0"/>
              <a:t>)</a:t>
            </a:r>
          </a:p>
          <a:p>
            <a:r>
              <a:rPr lang="en-GB" dirty="0"/>
              <a:t> Futility, waste of resources, other affected persons, public vs private interests</a:t>
            </a:r>
          </a:p>
        </p:txBody>
      </p:sp>
    </p:spTree>
    <p:extLst>
      <p:ext uri="{BB962C8B-B14F-4D97-AF65-F5344CB8AC3E}">
        <p14:creationId xmlns:p14="http://schemas.microsoft.com/office/powerpoint/2010/main" val="1424071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E7D7-E859-30DC-F7AE-C2D8B5D343AB}"/>
              </a:ext>
            </a:extLst>
          </p:cNvPr>
          <p:cNvSpPr>
            <a:spLocks noGrp="1"/>
          </p:cNvSpPr>
          <p:nvPr>
            <p:ph type="title"/>
          </p:nvPr>
        </p:nvSpPr>
        <p:spPr/>
        <p:txBody>
          <a:bodyPr/>
          <a:lstStyle/>
          <a:p>
            <a:r>
              <a:rPr lang="en-GB" dirty="0"/>
              <a:t>Break</a:t>
            </a:r>
          </a:p>
        </p:txBody>
      </p:sp>
      <p:sp>
        <p:nvSpPr>
          <p:cNvPr id="3" name="Text Placeholder 2">
            <a:extLst>
              <a:ext uri="{FF2B5EF4-FFF2-40B4-BE49-F238E27FC236}">
                <a16:creationId xmlns:a16="http://schemas.microsoft.com/office/drawing/2014/main" id="{297133F5-DC46-3036-B263-B6D394F2C29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926354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a:extLst>
              <a:ext uri="{FF2B5EF4-FFF2-40B4-BE49-F238E27FC236}">
                <a16:creationId xmlns:a16="http://schemas.microsoft.com/office/drawing/2014/main" id="{39E59A4C-FAD8-452F-B79D-0AB7E5CA6D0A}"/>
              </a:ext>
            </a:extLst>
          </p:cNvPr>
          <p:cNvSpPr>
            <a:spLocks noGrp="1"/>
          </p:cNvSpPr>
          <p:nvPr>
            <p:ph type="ctrTitle"/>
          </p:nvPr>
        </p:nvSpPr>
        <p:spPr>
          <a:xfrm>
            <a:off x="415600" y="538315"/>
            <a:ext cx="8768828" cy="5923445"/>
          </a:xfrm>
        </p:spPr>
        <p:txBody>
          <a:bodyPr>
            <a:noAutofit/>
          </a:bodyPr>
          <a:lstStyle/>
          <a:p>
            <a:r>
              <a:rPr lang="en-GB" sz="5333" b="1" dirty="0">
                <a:cs typeface="Times New Roman" panose="02020603050405020304" pitchFamily="18" charset="0"/>
              </a:rPr>
              <a:t>Binding Boundaries</a:t>
            </a:r>
            <a:br>
              <a:rPr lang="en-GB" sz="5333" b="1" dirty="0">
                <a:cs typeface="Times New Roman" panose="02020603050405020304" pitchFamily="18" charset="0"/>
              </a:rPr>
            </a:br>
            <a:r>
              <a:rPr lang="en-GB" sz="3733" b="1" dirty="0">
                <a:cs typeface="Times New Roman" panose="02020603050405020304" pitchFamily="18" charset="0"/>
              </a:rPr>
              <a:t>The re-assertion of the force</a:t>
            </a:r>
            <a:br>
              <a:rPr lang="en-GB" sz="3733" b="1" dirty="0">
                <a:cs typeface="Times New Roman" panose="02020603050405020304" pitchFamily="18" charset="0"/>
              </a:rPr>
            </a:br>
            <a:r>
              <a:rPr lang="en-GB" sz="3733" b="1" dirty="0">
                <a:cs typeface="Times New Roman" panose="02020603050405020304" pitchFamily="18" charset="0"/>
              </a:rPr>
              <a:t> of boundary agreements </a:t>
            </a:r>
            <a:br>
              <a:rPr lang="en-GB" sz="2667" b="1" dirty="0">
                <a:cs typeface="Times New Roman" panose="02020603050405020304" pitchFamily="18" charset="0"/>
              </a:rPr>
            </a:br>
            <a:br>
              <a:rPr lang="en-GB" sz="2667" b="1" dirty="0">
                <a:cs typeface="Times New Roman" panose="02020603050405020304" pitchFamily="18" charset="0"/>
              </a:rPr>
            </a:br>
            <a:r>
              <a:rPr lang="en-GB" sz="2667" b="1" dirty="0">
                <a:cs typeface="Times New Roman" panose="02020603050405020304" pitchFamily="18" charset="0"/>
              </a:rPr>
              <a:t>Kate Harrington, Michael Selway and Jakub Kaluza</a:t>
            </a:r>
            <a:br>
              <a:rPr lang="en-GB" sz="2667" b="1" dirty="0">
                <a:cs typeface="Times New Roman" panose="02020603050405020304" pitchFamily="18" charset="0"/>
              </a:rPr>
            </a:br>
            <a:br>
              <a:rPr lang="en-GB" sz="2667" b="1" dirty="0">
                <a:cs typeface="Times New Roman" panose="02020603050405020304" pitchFamily="18" charset="0"/>
              </a:rPr>
            </a:br>
            <a:br>
              <a:rPr lang="en-GB" sz="2667" b="1" dirty="0">
                <a:cs typeface="Times New Roman" panose="02020603050405020304" pitchFamily="18" charset="0"/>
              </a:rPr>
            </a:br>
            <a:r>
              <a:rPr lang="en-GB" sz="1400" dirty="0"/>
              <a:t>The material contained in this presentation is provided for general information purposes only. It does not constitute legal or other professional advice. No responsibility is assumed by any member or pupil of chambers for its accuracy or currency, and reliance should not be placed upon it. Specific, personal legal advice should be obtained in relation to any case or matter. Any views expressed are those of the named author or speaker.</a:t>
            </a:r>
            <a:endParaRPr lang="en-GB" sz="1400" dirty="0">
              <a:latin typeface="Open Sans" pitchFamily="2" charset="0"/>
              <a:ea typeface="Open Sans" pitchFamily="2" charset="0"/>
              <a:cs typeface="Open Sans"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A2B63-E433-CF8C-C798-38A0A9582BE0}"/>
              </a:ext>
            </a:extLst>
          </p:cNvPr>
          <p:cNvSpPr>
            <a:spLocks noGrp="1"/>
          </p:cNvSpPr>
          <p:nvPr>
            <p:ph idx="1"/>
          </p:nvPr>
        </p:nvSpPr>
        <p:spPr>
          <a:xfrm>
            <a:off x="134911" y="266076"/>
            <a:ext cx="11377535" cy="5969832"/>
          </a:xfrm>
        </p:spPr>
        <p:txBody>
          <a:bodyPr>
            <a:normAutofit/>
          </a:bodyPr>
          <a:lstStyle/>
          <a:p>
            <a:pPr marL="0" indent="0">
              <a:spcAft>
                <a:spcPts val="1000"/>
              </a:spcAft>
              <a:buNone/>
            </a:pPr>
            <a:r>
              <a:rPr lang="en-US" dirty="0"/>
              <a:t>s.53(1) Law of Property Act 1925:</a:t>
            </a:r>
          </a:p>
          <a:p>
            <a:pPr marL="971550" lvl="1" indent="-514350">
              <a:spcAft>
                <a:spcPts val="1000"/>
              </a:spcAft>
              <a:buAutoNum type="alphaLcParenBoth"/>
            </a:pPr>
            <a:r>
              <a:rPr lang="en-US" sz="2800" dirty="0"/>
              <a:t>No interest in land can be created or disposed of except by writing signed by the person creating or conveying the same, </a:t>
            </a:r>
            <a:r>
              <a:rPr lang="en-US" sz="2800" b="1" dirty="0"/>
              <a:t>or by his agent thereunto lawfully </a:t>
            </a:r>
            <a:r>
              <a:rPr lang="en-US" sz="2800" b="1" dirty="0" err="1"/>
              <a:t>authorised</a:t>
            </a:r>
            <a:r>
              <a:rPr lang="en-US" sz="2800" b="1" dirty="0"/>
              <a:t> in writing</a:t>
            </a:r>
            <a:r>
              <a:rPr lang="en-US" sz="2800" dirty="0"/>
              <a:t>, or by will, or by operation of law;</a:t>
            </a:r>
          </a:p>
          <a:p>
            <a:pPr marL="971550" lvl="1" indent="-514350">
              <a:spcAft>
                <a:spcPts val="1000"/>
              </a:spcAft>
              <a:buAutoNum type="alphaLcParenBoth"/>
            </a:pPr>
            <a:r>
              <a:rPr lang="en-US" sz="2800" dirty="0"/>
              <a:t>A declaration of trust respecting any land or any interest therein </a:t>
            </a:r>
            <a:r>
              <a:rPr lang="en-US" sz="2800" b="1" dirty="0"/>
              <a:t>must be manifested and proved by some writing signed by some person who is able to declare such trust </a:t>
            </a:r>
            <a:r>
              <a:rPr lang="en-US" sz="2800" dirty="0"/>
              <a:t>or by his will;</a:t>
            </a:r>
          </a:p>
          <a:p>
            <a:pPr marL="971550" lvl="1" indent="-514350">
              <a:buAutoNum type="alphaLcParenBoth"/>
            </a:pPr>
            <a:r>
              <a:rPr lang="en-US" sz="2800" dirty="0"/>
              <a:t>A disposition of an equitable interest or trust subsisting at the time of the disposition, must be in writing signed by the person disposing of the same, </a:t>
            </a:r>
            <a:r>
              <a:rPr lang="en-US" sz="2800" b="1" dirty="0"/>
              <a:t>or by his agent thereunto lawfully </a:t>
            </a:r>
            <a:r>
              <a:rPr lang="en-US" sz="2800" b="1" dirty="0" err="1"/>
              <a:t>authorised</a:t>
            </a:r>
            <a:r>
              <a:rPr lang="en-US" sz="2800" b="1" dirty="0"/>
              <a:t> in writing </a:t>
            </a:r>
            <a:r>
              <a:rPr lang="en-US" sz="2800" dirty="0"/>
              <a:t>or by will.</a:t>
            </a:r>
          </a:p>
        </p:txBody>
      </p:sp>
    </p:spTree>
    <p:extLst>
      <p:ext uri="{BB962C8B-B14F-4D97-AF65-F5344CB8AC3E}">
        <p14:creationId xmlns:p14="http://schemas.microsoft.com/office/powerpoint/2010/main" val="2568538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F30C-2FA6-4A10-82BC-BED47267FD1B}"/>
              </a:ext>
            </a:extLst>
          </p:cNvPr>
          <p:cNvSpPr>
            <a:spLocks noGrp="1"/>
          </p:cNvSpPr>
          <p:nvPr>
            <p:ph type="title"/>
          </p:nvPr>
        </p:nvSpPr>
        <p:spPr/>
        <p:txBody>
          <a:bodyPr>
            <a:normAutofit/>
          </a:bodyPr>
          <a:lstStyle/>
          <a:p>
            <a:pPr algn="ctr"/>
            <a:r>
              <a:rPr lang="en-US" dirty="0"/>
              <a:t>Boundary Agreements</a:t>
            </a:r>
            <a:endParaRPr lang="en-GB" dirty="0"/>
          </a:p>
        </p:txBody>
      </p:sp>
      <p:sp>
        <p:nvSpPr>
          <p:cNvPr id="3" name="Content Placeholder 2">
            <a:extLst>
              <a:ext uri="{FF2B5EF4-FFF2-40B4-BE49-F238E27FC236}">
                <a16:creationId xmlns:a16="http://schemas.microsoft.com/office/drawing/2014/main" id="{0C1C2123-F95A-C4B1-57DB-65E76B469FB1}"/>
              </a:ext>
            </a:extLst>
          </p:cNvPr>
          <p:cNvSpPr>
            <a:spLocks noGrp="1"/>
          </p:cNvSpPr>
          <p:nvPr>
            <p:ph idx="1"/>
          </p:nvPr>
        </p:nvSpPr>
        <p:spPr/>
        <p:txBody>
          <a:bodyPr/>
          <a:lstStyle/>
          <a:p>
            <a:pPr algn="just">
              <a:lnSpc>
                <a:spcPct val="15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General position up to 2025, esp. re. validity/binding successors</a:t>
            </a:r>
          </a:p>
          <a:p>
            <a:pPr marL="0" indent="0" algn="just">
              <a:lnSpc>
                <a:spcPct val="150000"/>
              </a:lnSpc>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Caselaw in 2025: </a:t>
            </a:r>
            <a:r>
              <a:rPr lang="en-US" i="1" dirty="0">
                <a:latin typeface="Calibri" panose="020F0502020204030204" pitchFamily="34" charset="0"/>
                <a:ea typeface="Calibri" panose="020F0502020204030204" pitchFamily="34" charset="0"/>
                <a:cs typeface="Calibri" panose="020F0502020204030204" pitchFamily="34" charset="0"/>
              </a:rPr>
              <a:t>White v Alder</a:t>
            </a:r>
            <a:r>
              <a:rPr lang="en-GB" dirty="0">
                <a:latin typeface="Calibri" panose="020F0502020204030204" pitchFamily="34" charset="0"/>
                <a:ea typeface="Calibri" panose="020F0502020204030204" pitchFamily="34" charset="0"/>
                <a:cs typeface="Calibri" panose="020F0502020204030204" pitchFamily="34" charset="0"/>
              </a:rPr>
              <a:t>, </a:t>
            </a:r>
            <a:r>
              <a:rPr lang="en-GB" i="1" dirty="0">
                <a:latin typeface="Calibri" panose="020F0502020204030204" pitchFamily="34" charset="0"/>
                <a:ea typeface="Calibri" panose="020F0502020204030204" pitchFamily="34" charset="0"/>
                <a:cs typeface="Calibri" panose="020F0502020204030204" pitchFamily="34" charset="0"/>
              </a:rPr>
              <a:t>Byrne v Archer</a:t>
            </a:r>
            <a:r>
              <a:rPr lang="en-GB" dirty="0">
                <a:latin typeface="Calibri" panose="020F0502020204030204" pitchFamily="34" charset="0"/>
                <a:ea typeface="Calibri" panose="020F0502020204030204" pitchFamily="34" charset="0"/>
                <a:cs typeface="Calibri" panose="020F0502020204030204" pitchFamily="34" charset="0"/>
              </a:rPr>
              <a:t>, </a:t>
            </a:r>
            <a:r>
              <a:rPr lang="en-GB" i="1" dirty="0">
                <a:latin typeface="Calibri" panose="020F0502020204030204" pitchFamily="34" charset="0"/>
                <a:ea typeface="Calibri" panose="020F0502020204030204" pitchFamily="34" charset="0"/>
                <a:cs typeface="Calibri" panose="020F0502020204030204" pitchFamily="34" charset="0"/>
              </a:rPr>
              <a:t>Bishop v Jaques</a:t>
            </a:r>
            <a:endParaRPr lang="en-US" i="1"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50000"/>
              </a:lnSpc>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0"/>
              </a:spcBef>
            </a:pPr>
            <a:r>
              <a:rPr lang="en-GB" dirty="0">
                <a:latin typeface="Calibri" panose="020F0502020204030204" pitchFamily="34" charset="0"/>
                <a:ea typeface="Calibri" panose="020F0502020204030204" pitchFamily="34" charset="0"/>
                <a:cs typeface="Calibri" panose="020F0502020204030204" pitchFamily="34" charset="0"/>
              </a:rPr>
              <a:t>Agreed expert determination; alternative dispute resolution</a:t>
            </a:r>
          </a:p>
        </p:txBody>
      </p:sp>
    </p:spTree>
    <p:extLst>
      <p:ext uri="{BB962C8B-B14F-4D97-AF65-F5344CB8AC3E}">
        <p14:creationId xmlns:p14="http://schemas.microsoft.com/office/powerpoint/2010/main" val="28790480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51E8-D2C6-BCA5-E7C0-571CCF176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72E9AA-F3B0-1A93-78FC-C4FFB93551A4}"/>
              </a:ext>
            </a:extLst>
          </p:cNvPr>
          <p:cNvSpPr>
            <a:spLocks noGrp="1"/>
          </p:cNvSpPr>
          <p:nvPr>
            <p:ph type="title"/>
          </p:nvPr>
        </p:nvSpPr>
        <p:spPr/>
        <p:txBody>
          <a:bodyPr>
            <a:normAutofit/>
          </a:bodyPr>
          <a:lstStyle/>
          <a:p>
            <a:pPr algn="ctr"/>
            <a:r>
              <a:rPr lang="en-US" sz="4000" dirty="0"/>
              <a:t>Several ways of fixing/determining boundaries</a:t>
            </a:r>
            <a:endParaRPr lang="en-GB" sz="4000" i="1" dirty="0"/>
          </a:p>
        </p:txBody>
      </p:sp>
      <p:sp>
        <p:nvSpPr>
          <p:cNvPr id="3" name="Content Placeholder 2">
            <a:extLst>
              <a:ext uri="{FF2B5EF4-FFF2-40B4-BE49-F238E27FC236}">
                <a16:creationId xmlns:a16="http://schemas.microsoft.com/office/drawing/2014/main" id="{4DE6C777-4BA3-90DB-C241-AE19481A2289}"/>
              </a:ext>
            </a:extLst>
          </p:cNvPr>
          <p:cNvSpPr>
            <a:spLocks noGrp="1"/>
          </p:cNvSpPr>
          <p:nvPr>
            <p:ph idx="1"/>
          </p:nvPr>
        </p:nvSpPr>
        <p:spPr/>
        <p:txBody>
          <a:bodyPr>
            <a:normAutofit/>
          </a:bodyPr>
          <a:lstStyle/>
          <a:p>
            <a:pPr algn="just">
              <a:lnSpc>
                <a:spcPct val="11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Conveyance (interpretation)</a:t>
            </a:r>
          </a:p>
          <a:p>
            <a:pPr marL="0" indent="0" algn="just">
              <a:lnSpc>
                <a:spcPct val="110000"/>
              </a:lnSpc>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Legal presumptions</a:t>
            </a:r>
          </a:p>
          <a:p>
            <a:pPr marL="0" indent="0" algn="just">
              <a:lnSpc>
                <a:spcPct val="110000"/>
              </a:lnSpc>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Adverse possession</a:t>
            </a:r>
          </a:p>
          <a:p>
            <a:pPr marL="0" indent="0" algn="just">
              <a:lnSpc>
                <a:spcPct val="110000"/>
              </a:lnSpc>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Statutory/judicial authority</a:t>
            </a:r>
          </a:p>
          <a:p>
            <a:pPr marL="0" indent="0" algn="just">
              <a:lnSpc>
                <a:spcPct val="110000"/>
              </a:lnSpc>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1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Proprietary estoppel</a:t>
            </a:r>
          </a:p>
        </p:txBody>
      </p:sp>
    </p:spTree>
    <p:extLst>
      <p:ext uri="{BB962C8B-B14F-4D97-AF65-F5344CB8AC3E}">
        <p14:creationId xmlns:p14="http://schemas.microsoft.com/office/powerpoint/2010/main" val="4064499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90B6A-83B8-B2AA-7F52-4698757085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B297F-1FA3-F423-E8AC-8AA170767B17}"/>
              </a:ext>
            </a:extLst>
          </p:cNvPr>
          <p:cNvSpPr>
            <a:spLocks noGrp="1"/>
          </p:cNvSpPr>
          <p:nvPr>
            <p:ph type="title"/>
          </p:nvPr>
        </p:nvSpPr>
        <p:spPr/>
        <p:txBody>
          <a:bodyPr>
            <a:normAutofit/>
          </a:bodyPr>
          <a:lstStyle/>
          <a:p>
            <a:pPr algn="ctr"/>
            <a:r>
              <a:rPr lang="en-US" dirty="0"/>
              <a:t>Boundary Agreement</a:t>
            </a:r>
            <a:endParaRPr lang="en-GB" i="1" dirty="0"/>
          </a:p>
        </p:txBody>
      </p:sp>
      <p:sp>
        <p:nvSpPr>
          <p:cNvPr id="3" name="Content Placeholder 2">
            <a:extLst>
              <a:ext uri="{FF2B5EF4-FFF2-40B4-BE49-F238E27FC236}">
                <a16:creationId xmlns:a16="http://schemas.microsoft.com/office/drawing/2014/main" id="{87B90C52-2444-A579-7B0B-718BF5108472}"/>
              </a:ext>
            </a:extLst>
          </p:cNvPr>
          <p:cNvSpPr>
            <a:spLocks noGrp="1"/>
          </p:cNvSpPr>
          <p:nvPr>
            <p:ph idx="1"/>
          </p:nvPr>
        </p:nvSpPr>
        <p:spPr/>
        <p:txBody>
          <a:bodyPr>
            <a:normAutofit/>
          </a:bodyPr>
          <a:lstStyle/>
          <a:p>
            <a:pPr algn="just">
              <a:lnSpc>
                <a:spcPct val="15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Another way of fixing/determining boundary – clarify if unclear, lost or unknown </a:t>
            </a:r>
            <a:r>
              <a:rPr lang="en-US">
                <a:latin typeface="Calibri" panose="020F0502020204030204" pitchFamily="34" charset="0"/>
                <a:ea typeface="Calibri" panose="020F0502020204030204" pitchFamily="34" charset="0"/>
                <a:cs typeface="Calibri" panose="020F0502020204030204" pitchFamily="34" charset="0"/>
              </a:rPr>
              <a:t>(ancillary to/</a:t>
            </a:r>
            <a:r>
              <a:rPr lang="en-US" dirty="0">
                <a:latin typeface="Calibri" panose="020F0502020204030204" pitchFamily="34" charset="0"/>
                <a:ea typeface="Calibri" panose="020F0502020204030204" pitchFamily="34" charset="0"/>
                <a:cs typeface="Calibri" panose="020F0502020204030204" pitchFamily="34" charset="0"/>
              </a:rPr>
              <a:t>supersede conveyance?)</a:t>
            </a:r>
          </a:p>
          <a:p>
            <a:pPr marL="0" indent="0" algn="just">
              <a:lnSpc>
                <a:spcPct val="150000"/>
              </a:lnSpc>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0"/>
              </a:spcBef>
            </a:pPr>
            <a:r>
              <a:rPr lang="en-GB" dirty="0" err="1">
                <a:latin typeface="Calibri" panose="020F0502020204030204" pitchFamily="34" charset="0"/>
                <a:ea typeface="Calibri" panose="020F0502020204030204" pitchFamily="34" charset="0"/>
                <a:cs typeface="Calibri" panose="020F0502020204030204" pitchFamily="34" charset="0"/>
              </a:rPr>
              <a:t>nb.</a:t>
            </a:r>
            <a:r>
              <a:rPr lang="en-GB" dirty="0">
                <a:latin typeface="Calibri" panose="020F0502020204030204" pitchFamily="34" charset="0"/>
                <a:ea typeface="Calibri" panose="020F0502020204030204" pitchFamily="34" charset="0"/>
                <a:cs typeface="Calibri" panose="020F0502020204030204" pitchFamily="34" charset="0"/>
              </a:rPr>
              <a:t> marking out agreed boundary before sale as part of surrounding circumstances in interpreting conveyance</a:t>
            </a:r>
          </a:p>
        </p:txBody>
      </p:sp>
    </p:spTree>
    <p:extLst>
      <p:ext uri="{BB962C8B-B14F-4D97-AF65-F5344CB8AC3E}">
        <p14:creationId xmlns:p14="http://schemas.microsoft.com/office/powerpoint/2010/main" val="538538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33305-E278-BF0F-C24C-A9FC4D819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3FB2D-4554-82BA-ED39-A02D1BD55A19}"/>
              </a:ext>
            </a:extLst>
          </p:cNvPr>
          <p:cNvSpPr>
            <a:spLocks noGrp="1"/>
          </p:cNvSpPr>
          <p:nvPr>
            <p:ph type="title"/>
          </p:nvPr>
        </p:nvSpPr>
        <p:spPr/>
        <p:txBody>
          <a:bodyPr>
            <a:normAutofit/>
          </a:bodyPr>
          <a:lstStyle/>
          <a:p>
            <a:pPr algn="ctr"/>
            <a:r>
              <a:rPr lang="en-GB" dirty="0"/>
              <a:t>Valid </a:t>
            </a:r>
            <a:r>
              <a:rPr lang="en-GB"/>
              <a:t>and Binding on Successors in Title</a:t>
            </a:r>
            <a:r>
              <a:rPr lang="en-GB" dirty="0"/>
              <a:t>?</a:t>
            </a:r>
          </a:p>
        </p:txBody>
      </p:sp>
      <p:sp>
        <p:nvSpPr>
          <p:cNvPr id="3" name="Content Placeholder 2">
            <a:extLst>
              <a:ext uri="{FF2B5EF4-FFF2-40B4-BE49-F238E27FC236}">
                <a16:creationId xmlns:a16="http://schemas.microsoft.com/office/drawing/2014/main" id="{EF6E074D-64CB-52FD-E70A-CCC76F666E1C}"/>
              </a:ext>
            </a:extLst>
          </p:cNvPr>
          <p:cNvSpPr>
            <a:spLocks noGrp="1"/>
          </p:cNvSpPr>
          <p:nvPr>
            <p:ph idx="1"/>
          </p:nvPr>
        </p:nvSpPr>
        <p:spPr/>
        <p:txBody>
          <a:bodyPr/>
          <a:lstStyle/>
          <a:p>
            <a:pPr algn="just">
              <a:lnSpc>
                <a:spcPct val="15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Obvious policy reasons to promote boundary agreements</a:t>
            </a:r>
          </a:p>
          <a:p>
            <a:pPr marL="0" indent="0" algn="just">
              <a:lnSpc>
                <a:spcPct val="150000"/>
              </a:lnSpc>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0"/>
              </a:spcBef>
            </a:pPr>
            <a:r>
              <a:rPr lang="en-US" dirty="0">
                <a:latin typeface="Calibri" panose="020F0502020204030204" pitchFamily="34" charset="0"/>
                <a:ea typeface="Calibri" panose="020F0502020204030204" pitchFamily="34" charset="0"/>
                <a:cs typeface="Calibri" panose="020F0502020204030204" pitchFamily="34" charset="0"/>
              </a:rPr>
              <a:t>But legal analysis?</a:t>
            </a:r>
          </a:p>
          <a:p>
            <a:pPr algn="just">
              <a:lnSpc>
                <a:spcPct val="150000"/>
              </a:lnSpc>
              <a:spcBef>
                <a:spcPts val="0"/>
              </a:spcBef>
              <a:buFontTx/>
              <a:buChar char="-"/>
            </a:pPr>
            <a:r>
              <a:rPr lang="en-US" dirty="0">
                <a:latin typeface="Calibri" panose="020F0502020204030204" pitchFamily="34" charset="0"/>
                <a:ea typeface="Calibri" panose="020F0502020204030204" pitchFamily="34" charset="0"/>
                <a:cs typeface="Calibri" panose="020F0502020204030204" pitchFamily="34" charset="0"/>
              </a:rPr>
              <a:t>Validity: compliance with formalities?</a:t>
            </a:r>
          </a:p>
          <a:p>
            <a:pPr algn="just">
              <a:lnSpc>
                <a:spcPct val="150000"/>
              </a:lnSpc>
              <a:spcBef>
                <a:spcPts val="0"/>
              </a:spcBef>
              <a:buFontTx/>
              <a:buChar char="-"/>
            </a:pPr>
            <a:r>
              <a:rPr lang="en-US" dirty="0">
                <a:latin typeface="Calibri" panose="020F0502020204030204" pitchFamily="34" charset="0"/>
                <a:ea typeface="Calibri" panose="020F0502020204030204" pitchFamily="34" charset="0"/>
                <a:cs typeface="Calibri" panose="020F0502020204030204" pitchFamily="34" charset="0"/>
              </a:rPr>
              <a:t>Binding successors in title: registration?</a:t>
            </a:r>
          </a:p>
        </p:txBody>
      </p:sp>
    </p:spTree>
    <p:extLst>
      <p:ext uri="{BB962C8B-B14F-4D97-AF65-F5344CB8AC3E}">
        <p14:creationId xmlns:p14="http://schemas.microsoft.com/office/powerpoint/2010/main" val="35914110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66E17-0258-6B25-2653-ECC980508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4988C-1F59-7314-FDF6-AAF4F6E797AE}"/>
              </a:ext>
            </a:extLst>
          </p:cNvPr>
          <p:cNvSpPr>
            <a:spLocks noGrp="1"/>
          </p:cNvSpPr>
          <p:nvPr>
            <p:ph type="title"/>
          </p:nvPr>
        </p:nvSpPr>
        <p:spPr/>
        <p:txBody>
          <a:bodyPr>
            <a:normAutofit/>
          </a:bodyPr>
          <a:lstStyle/>
          <a:p>
            <a:pPr algn="ctr"/>
            <a:r>
              <a:rPr lang="en-US" i="1" dirty="0"/>
              <a:t>Neilson v Poole </a:t>
            </a:r>
            <a:r>
              <a:rPr lang="en-US" dirty="0"/>
              <a:t>(1969) 20 P &amp; CR 909</a:t>
            </a:r>
            <a:endParaRPr lang="en-GB" i="1" dirty="0"/>
          </a:p>
        </p:txBody>
      </p:sp>
      <p:sp>
        <p:nvSpPr>
          <p:cNvPr id="3" name="Content Placeholder 2">
            <a:extLst>
              <a:ext uri="{FF2B5EF4-FFF2-40B4-BE49-F238E27FC236}">
                <a16:creationId xmlns:a16="http://schemas.microsoft.com/office/drawing/2014/main" id="{2F239FD2-E113-5BE6-8619-5E9830DDE84F}"/>
              </a:ext>
            </a:extLst>
          </p:cNvPr>
          <p:cNvSpPr>
            <a:spLocks noGrp="1"/>
          </p:cNvSpPr>
          <p:nvPr>
            <p:ph idx="1"/>
          </p:nvPr>
        </p:nvSpPr>
        <p:spPr>
          <a:xfrm>
            <a:off x="838200" y="1825625"/>
            <a:ext cx="10515600" cy="4077335"/>
          </a:xfrm>
        </p:spPr>
        <p:txBody>
          <a:bodyPr>
            <a:normAutofit fontScale="92500" lnSpcReduction="10000"/>
          </a:bodyPr>
          <a:lstStyle/>
          <a:p>
            <a:pPr algn="just">
              <a:spcBef>
                <a:spcPts val="600"/>
              </a:spcBef>
              <a:spcAft>
                <a:spcPts val="600"/>
              </a:spcAft>
            </a:pPr>
            <a:r>
              <a:rPr lang="en-GB" kern="0" dirty="0">
                <a:solidFill>
                  <a:srgbClr val="1F1F1F"/>
                </a:solidFill>
                <a:latin typeface="Calibri" panose="020F0502020204030204" pitchFamily="34" charset="0"/>
                <a:ea typeface="Calibri" panose="020F0502020204030204" pitchFamily="34" charset="0"/>
                <a:cs typeface="Calibri" panose="020F0502020204030204" pitchFamily="34" charset="0"/>
              </a:rPr>
              <a:t>Boundary had been staked out and orally agreed in same position as court later found on true interpretation of conveyance – if court wrong on latter, did boundary agreement bind successor in title?</a:t>
            </a:r>
            <a:endParaRPr lang="en-US" dirty="0">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Held: distinction between boundary agreements (</a:t>
            </a:r>
            <a:r>
              <a:rPr lang="en-US"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 to demarcate boundary and (ii) to convey land around boundary; to be (rebuttably) presumed that boundary agreements are of the former type</a:t>
            </a:r>
          </a:p>
          <a:p>
            <a:pPr algn="just">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Such agreements occur where – as here – boundary unclear and parties seek to clarify it, so no conveyance of land or at least not consciously</a:t>
            </a:r>
          </a:p>
          <a:p>
            <a:pPr algn="just">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Boundary agreements of demarcation type bind successors in title to land, despite lack of land charges registration, as not agreements to convey</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404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E1F1-CEDC-06BA-4BEC-D2763F7B5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5F17A-EA08-6E2D-5F61-CCE40777DEDB}"/>
              </a:ext>
            </a:extLst>
          </p:cNvPr>
          <p:cNvSpPr>
            <a:spLocks noGrp="1"/>
          </p:cNvSpPr>
          <p:nvPr>
            <p:ph type="title"/>
          </p:nvPr>
        </p:nvSpPr>
        <p:spPr/>
        <p:txBody>
          <a:bodyPr>
            <a:normAutofit/>
          </a:bodyPr>
          <a:lstStyle/>
          <a:p>
            <a:pPr algn="ctr"/>
            <a:r>
              <a:rPr lang="en-US" i="1" dirty="0"/>
              <a:t>Joyce v Rigolli </a:t>
            </a:r>
            <a:r>
              <a:rPr lang="en-US" dirty="0"/>
              <a:t>[2004] EWCA Civ 79</a:t>
            </a:r>
            <a:endParaRPr lang="en-GB" i="1" dirty="0"/>
          </a:p>
        </p:txBody>
      </p:sp>
      <p:sp>
        <p:nvSpPr>
          <p:cNvPr id="3" name="Content Placeholder 2">
            <a:extLst>
              <a:ext uri="{FF2B5EF4-FFF2-40B4-BE49-F238E27FC236}">
                <a16:creationId xmlns:a16="http://schemas.microsoft.com/office/drawing/2014/main" id="{1960018A-51B5-C7A4-2C3A-13ED6384E87E}"/>
              </a:ext>
            </a:extLst>
          </p:cNvPr>
          <p:cNvSpPr>
            <a:spLocks noGrp="1"/>
          </p:cNvSpPr>
          <p:nvPr>
            <p:ph idx="1"/>
          </p:nvPr>
        </p:nvSpPr>
        <p:spPr>
          <a:xfrm>
            <a:off x="838200" y="1825625"/>
            <a:ext cx="10515600" cy="3904615"/>
          </a:xfrm>
        </p:spPr>
        <p:txBody>
          <a:bodyPr>
            <a:normAutofit fontScale="92500" lnSpcReduction="20000"/>
          </a:bodyPr>
          <a:lstStyle/>
          <a:p>
            <a:pPr algn="just">
              <a:lnSpc>
                <a:spcPct val="110000"/>
              </a:lnSpc>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Express oral agreement as to position of boundary, staked out on ground, fence subsequently erected there</a:t>
            </a:r>
          </a:p>
          <a:p>
            <a:pPr algn="just">
              <a:lnSpc>
                <a:spcPct val="110000"/>
              </a:lnSpc>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Might have involved both sides giving up small pieces of land, one party consciously thought they were doing so</a:t>
            </a:r>
          </a:p>
          <a:p>
            <a:pPr algn="just">
              <a:lnSpc>
                <a:spcPct val="110000"/>
              </a:lnSpc>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Held: Still boundary agreement of demarcation type even if trivial disposition of land consciously made; to be (rebuttably) presumed that any such disposition trivial for this purpose</a:t>
            </a:r>
          </a:p>
          <a:p>
            <a:pPr algn="just">
              <a:lnSpc>
                <a:spcPct val="110000"/>
              </a:lnSpc>
              <a:spcBef>
                <a:spcPts val="60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Such boundary agreement valid, though not in writing, as not required to comply with Section 2</a:t>
            </a:r>
          </a:p>
        </p:txBody>
      </p:sp>
    </p:spTree>
    <p:extLst>
      <p:ext uri="{BB962C8B-B14F-4D97-AF65-F5344CB8AC3E}">
        <p14:creationId xmlns:p14="http://schemas.microsoft.com/office/powerpoint/2010/main" val="37689204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330A0-43DE-FED9-D63F-D4D81FC2F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5601D-AF60-E301-1E39-122CA5A2F5EE}"/>
              </a:ext>
            </a:extLst>
          </p:cNvPr>
          <p:cNvSpPr>
            <a:spLocks noGrp="1"/>
          </p:cNvSpPr>
          <p:nvPr>
            <p:ph type="title"/>
          </p:nvPr>
        </p:nvSpPr>
        <p:spPr/>
        <p:txBody>
          <a:bodyPr>
            <a:normAutofit/>
          </a:bodyPr>
          <a:lstStyle/>
          <a:p>
            <a:pPr algn="ctr"/>
            <a:r>
              <a:rPr lang="en-GB" i="1" dirty="0"/>
              <a:t>Melhuish v Fishburn</a:t>
            </a:r>
            <a:r>
              <a:rPr lang="en-GB" dirty="0"/>
              <a:t> [2008] EWCA </a:t>
            </a:r>
            <a:r>
              <a:rPr lang="en-GB" dirty="0" err="1"/>
              <a:t>Civ</a:t>
            </a:r>
            <a:r>
              <a:rPr lang="en-GB" dirty="0"/>
              <a:t> 1382</a:t>
            </a:r>
          </a:p>
        </p:txBody>
      </p:sp>
      <p:sp>
        <p:nvSpPr>
          <p:cNvPr id="3" name="Content Placeholder 2">
            <a:extLst>
              <a:ext uri="{FF2B5EF4-FFF2-40B4-BE49-F238E27FC236}">
                <a16:creationId xmlns:a16="http://schemas.microsoft.com/office/drawing/2014/main" id="{F095DB3B-C12B-817E-50CD-C625B9ADD465}"/>
              </a:ext>
            </a:extLst>
          </p:cNvPr>
          <p:cNvSpPr>
            <a:spLocks noGrp="1"/>
          </p:cNvSpPr>
          <p:nvPr>
            <p:ph idx="1"/>
          </p:nvPr>
        </p:nvSpPr>
        <p:spPr/>
        <p:txBody>
          <a:bodyPr/>
          <a:lstStyle/>
          <a:p>
            <a:pPr algn="just"/>
            <a:r>
              <a:rPr lang="en-GB" dirty="0">
                <a:latin typeface="Calibri" panose="020F0502020204030204" pitchFamily="34" charset="0"/>
                <a:ea typeface="Aptos" panose="020B0004020202020204" pitchFamily="34" charset="0"/>
              </a:rPr>
              <a:t>Oral agreement as to boundary, whereby defendant gave up strip of land in exchange for small additional pieces of land, subject to any equalisation payment</a:t>
            </a:r>
          </a:p>
          <a:p>
            <a:pPr algn="just"/>
            <a:r>
              <a:rPr lang="en-GB" dirty="0">
                <a:latin typeface="Calibri" panose="020F0502020204030204" pitchFamily="34" charset="0"/>
                <a:ea typeface="Aptos" panose="020B0004020202020204" pitchFamily="34" charset="0"/>
              </a:rPr>
              <a:t>Held: agreement demarcating boundary, amounts of land transferred were trivial; so valid, not having to comply with Section 2</a:t>
            </a:r>
          </a:p>
          <a:p>
            <a:pPr algn="just"/>
            <a:r>
              <a:rPr lang="en-GB" dirty="0">
                <a:latin typeface="Calibri" panose="020F0502020204030204" pitchFamily="34" charset="0"/>
                <a:ea typeface="Aptos" panose="020B0004020202020204" pitchFamily="34" charset="0"/>
              </a:rPr>
              <a:t>Conclusion not affected by agreement providing that defendant would have to pay where he benefitted from it</a:t>
            </a:r>
            <a:endParaRPr lang="en-GB" dirty="0"/>
          </a:p>
        </p:txBody>
      </p:sp>
    </p:spTree>
    <p:extLst>
      <p:ext uri="{BB962C8B-B14F-4D97-AF65-F5344CB8AC3E}">
        <p14:creationId xmlns:p14="http://schemas.microsoft.com/office/powerpoint/2010/main" val="1176110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E62AA-FFE0-D409-8D7C-E4DE98A8B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197ED-B550-B20C-6B54-3016773A8429}"/>
              </a:ext>
            </a:extLst>
          </p:cNvPr>
          <p:cNvSpPr>
            <a:spLocks noGrp="1"/>
          </p:cNvSpPr>
          <p:nvPr>
            <p:ph type="title"/>
          </p:nvPr>
        </p:nvSpPr>
        <p:spPr/>
        <p:txBody>
          <a:bodyPr>
            <a:normAutofit/>
          </a:bodyPr>
          <a:lstStyle/>
          <a:p>
            <a:pPr algn="ctr"/>
            <a:r>
              <a:rPr lang="en-GB" i="1" dirty="0"/>
              <a:t>Yeates v Line </a:t>
            </a:r>
            <a:r>
              <a:rPr lang="en-GB" dirty="0"/>
              <a:t>[2013] Ch 363</a:t>
            </a:r>
            <a:endParaRPr lang="en-GB" i="1" dirty="0"/>
          </a:p>
        </p:txBody>
      </p:sp>
      <p:sp>
        <p:nvSpPr>
          <p:cNvPr id="3" name="Content Placeholder 2">
            <a:extLst>
              <a:ext uri="{FF2B5EF4-FFF2-40B4-BE49-F238E27FC236}">
                <a16:creationId xmlns:a16="http://schemas.microsoft.com/office/drawing/2014/main" id="{317DE7E6-897E-BA29-B3F6-453CE7480618}"/>
              </a:ext>
            </a:extLst>
          </p:cNvPr>
          <p:cNvSpPr>
            <a:spLocks noGrp="1"/>
          </p:cNvSpPr>
          <p:nvPr>
            <p:ph idx="1"/>
          </p:nvPr>
        </p:nvSpPr>
        <p:spPr>
          <a:xfrm>
            <a:off x="838200" y="1825625"/>
            <a:ext cx="10515600" cy="3914775"/>
          </a:xfrm>
        </p:spPr>
        <p:txBody>
          <a:bodyPr>
            <a:normAutofit fontScale="92500" lnSpcReduction="10000"/>
          </a:bodyPr>
          <a:lstStyle/>
          <a:p>
            <a:pPr algn="just"/>
            <a:r>
              <a:rPr lang="en-US" dirty="0">
                <a:latin typeface="Calibri" panose="020F0502020204030204" pitchFamily="34" charset="0"/>
                <a:ea typeface="Calibri" panose="020F0502020204030204" pitchFamily="34" charset="0"/>
                <a:cs typeface="Calibri" panose="020F0502020204030204" pitchFamily="34" charset="0"/>
              </a:rPr>
              <a:t>Parties reached oral agreement to compromise boundary dispute</a:t>
            </a:r>
          </a:p>
          <a:p>
            <a:pPr algn="just"/>
            <a:r>
              <a:rPr lang="en-US" dirty="0">
                <a:latin typeface="Calibri" panose="020F0502020204030204" pitchFamily="34" charset="0"/>
                <a:ea typeface="Calibri" panose="020F0502020204030204" pitchFamily="34" charset="0"/>
                <a:cs typeface="Calibri" panose="020F0502020204030204" pitchFamily="34" charset="0"/>
              </a:rPr>
              <a:t>No finding that parties intended any disposition of land, but effect of agreement was disposition by one side to other of considerably more than trivial amount of land</a:t>
            </a:r>
          </a:p>
          <a:p>
            <a:pPr algn="just"/>
            <a:r>
              <a:rPr lang="en-US" dirty="0">
                <a:latin typeface="Calibri" panose="020F0502020204030204" pitchFamily="34" charset="0"/>
                <a:ea typeface="Calibri" panose="020F0502020204030204" pitchFamily="34" charset="0"/>
                <a:cs typeface="Calibri" panose="020F0502020204030204" pitchFamily="34" charset="0"/>
              </a:rPr>
              <a:t>Held: Although agreement to demarcate has disposing effect, of more than trivial amount of land, not void under Section 2 which refers to agreement with disposing purpose</a:t>
            </a:r>
          </a:p>
          <a:p>
            <a:pPr algn="just"/>
            <a:r>
              <a:rPr lang="en-GB" kern="0" dirty="0">
                <a:latin typeface="Calibri" panose="020F0502020204030204" pitchFamily="34" charset="0"/>
                <a:ea typeface="Times New Roman" panose="02020603050405020304" pitchFamily="18" charset="0"/>
              </a:rPr>
              <a:t>Demarcation agreement which has disposing effect not caught by Section 2 unless it has disposing purpose </a:t>
            </a:r>
            <a:r>
              <a:rPr lang="en-GB" i="1" kern="0" dirty="0">
                <a:latin typeface="Calibri" panose="020F0502020204030204" pitchFamily="34" charset="0"/>
                <a:ea typeface="Times New Roman" panose="02020603050405020304" pitchFamily="18" charset="0"/>
              </a:rPr>
              <a:t>and</a:t>
            </a:r>
            <a:r>
              <a:rPr lang="en-GB" kern="0" dirty="0">
                <a:latin typeface="Calibri" panose="020F0502020204030204" pitchFamily="34" charset="0"/>
                <a:ea typeface="Times New Roman" panose="02020603050405020304" pitchFamily="18" charset="0"/>
              </a:rPr>
              <a:t> disposes of more than trivial amount of land</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10379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B6CF5-36C5-1D32-E654-7FBEFBF8E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7D46F-2960-556D-B73E-802101DEF2EA}"/>
              </a:ext>
            </a:extLst>
          </p:cNvPr>
          <p:cNvSpPr>
            <a:spLocks noGrp="1"/>
          </p:cNvSpPr>
          <p:nvPr>
            <p:ph type="title"/>
          </p:nvPr>
        </p:nvSpPr>
        <p:spPr/>
        <p:txBody>
          <a:bodyPr>
            <a:normAutofit/>
          </a:bodyPr>
          <a:lstStyle/>
          <a:p>
            <a:pPr algn="ctr"/>
            <a:r>
              <a:rPr lang="en-US" dirty="0"/>
              <a:t>General Position up to 2025</a:t>
            </a:r>
            <a:endParaRPr lang="en-GB" i="1" dirty="0"/>
          </a:p>
        </p:txBody>
      </p:sp>
      <p:sp>
        <p:nvSpPr>
          <p:cNvPr id="3" name="Content Placeholder 2">
            <a:extLst>
              <a:ext uri="{FF2B5EF4-FFF2-40B4-BE49-F238E27FC236}">
                <a16:creationId xmlns:a16="http://schemas.microsoft.com/office/drawing/2014/main" id="{52559B6E-EDE9-B216-93CD-6BD6FCA71254}"/>
              </a:ext>
            </a:extLst>
          </p:cNvPr>
          <p:cNvSpPr>
            <a:spLocks noGrp="1"/>
          </p:cNvSpPr>
          <p:nvPr>
            <p:ph idx="1"/>
          </p:nvPr>
        </p:nvSpPr>
        <p:spPr/>
        <p:txBody>
          <a:bodyPr/>
          <a:lstStyle/>
          <a:p>
            <a:pPr algn="just">
              <a:lnSpc>
                <a:spcPct val="150000"/>
              </a:lnSpc>
              <a:spcBef>
                <a:spcPts val="0"/>
              </a:spcBef>
            </a:pPr>
            <a:r>
              <a:rPr lang="en-GB" i="1" dirty="0">
                <a:latin typeface="Calibri" panose="020F0502020204030204" pitchFamily="34" charset="0"/>
                <a:ea typeface="Calibri" panose="020F0502020204030204" pitchFamily="34" charset="0"/>
                <a:cs typeface="Calibri" panose="020F0502020204030204" pitchFamily="34" charset="0"/>
              </a:rPr>
              <a:t>Nata Lee Ltd v Abid </a:t>
            </a:r>
            <a:r>
              <a:rPr lang="en-GB" dirty="0">
                <a:latin typeface="Calibri" panose="020F0502020204030204" pitchFamily="34" charset="0"/>
                <a:ea typeface="Calibri" panose="020F0502020204030204" pitchFamily="34" charset="0"/>
                <a:cs typeface="Calibri" panose="020F0502020204030204" pitchFamily="34" charset="0"/>
              </a:rPr>
              <a:t>[2015] 2 P&amp;CR 3 (CA)</a:t>
            </a:r>
          </a:p>
          <a:p>
            <a:pPr marL="0" indent="0" algn="just">
              <a:lnSpc>
                <a:spcPct val="150000"/>
              </a:lnSpc>
              <a:spcBef>
                <a:spcPts val="0"/>
              </a:spcBef>
              <a:buNone/>
            </a:pPr>
            <a:endParaRPr lang="en-GB"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0"/>
              </a:spcBef>
            </a:pPr>
            <a:r>
              <a:rPr lang="en-GB" i="1" dirty="0">
                <a:latin typeface="Calibri" panose="020F0502020204030204" pitchFamily="34" charset="0"/>
                <a:ea typeface="Calibri" panose="020F0502020204030204" pitchFamily="34" charset="0"/>
                <a:cs typeface="Calibri" panose="020F0502020204030204" pitchFamily="34" charset="0"/>
              </a:rPr>
              <a:t>Gibson v New </a:t>
            </a:r>
            <a:r>
              <a:rPr lang="en-GB" dirty="0">
                <a:latin typeface="Calibri" panose="020F0502020204030204" pitchFamily="34" charset="0"/>
                <a:ea typeface="Calibri" panose="020F0502020204030204" pitchFamily="34" charset="0"/>
                <a:cs typeface="Calibri" panose="020F0502020204030204" pitchFamily="34" charset="0"/>
              </a:rPr>
              <a:t>[2021] EWHC 1811 (QB)</a:t>
            </a:r>
          </a:p>
          <a:p>
            <a:pPr marL="0" indent="0" algn="just">
              <a:lnSpc>
                <a:spcPct val="150000"/>
              </a:lnSpc>
              <a:spcBef>
                <a:spcPts val="0"/>
              </a:spcBef>
              <a:buNone/>
            </a:pPr>
            <a:endParaRPr lang="en-GB"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0"/>
              </a:spcBef>
            </a:pPr>
            <a:r>
              <a:rPr lang="en-GB" dirty="0">
                <a:latin typeface="Calibri" panose="020F0502020204030204" pitchFamily="34" charset="0"/>
                <a:ea typeface="Calibri" panose="020F0502020204030204" pitchFamily="34" charset="0"/>
                <a:cs typeface="Calibri" panose="020F0502020204030204" pitchFamily="34" charset="0"/>
              </a:rPr>
              <a:t>Boundary agreements binding on successors?</a:t>
            </a:r>
          </a:p>
        </p:txBody>
      </p:sp>
    </p:spTree>
    <p:extLst>
      <p:ext uri="{BB962C8B-B14F-4D97-AF65-F5344CB8AC3E}">
        <p14:creationId xmlns:p14="http://schemas.microsoft.com/office/powerpoint/2010/main" val="27385950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507-2155-B639-6000-074A0BE4C297}"/>
              </a:ext>
            </a:extLst>
          </p:cNvPr>
          <p:cNvSpPr>
            <a:spLocks noGrp="1"/>
          </p:cNvSpPr>
          <p:nvPr>
            <p:ph type="title"/>
          </p:nvPr>
        </p:nvSpPr>
        <p:spPr/>
        <p:txBody>
          <a:bodyPr/>
          <a:lstStyle/>
          <a:p>
            <a:pPr algn="ctr"/>
            <a:r>
              <a:rPr lang="en-GB" dirty="0"/>
              <a:t>Boundary Agreements and Expert Determination</a:t>
            </a:r>
          </a:p>
        </p:txBody>
      </p:sp>
      <p:sp>
        <p:nvSpPr>
          <p:cNvPr id="3" name="Content Placeholder 2">
            <a:extLst>
              <a:ext uri="{FF2B5EF4-FFF2-40B4-BE49-F238E27FC236}">
                <a16:creationId xmlns:a16="http://schemas.microsoft.com/office/drawing/2014/main" id="{FE1BC27A-9AFF-9AAC-DE69-7AC04CFF2DD2}"/>
              </a:ext>
            </a:extLst>
          </p:cNvPr>
          <p:cNvSpPr>
            <a:spLocks noGrp="1"/>
          </p:cNvSpPr>
          <p:nvPr>
            <p:ph idx="1"/>
          </p:nvPr>
        </p:nvSpPr>
        <p:spPr/>
        <p:txBody>
          <a:bodyPr/>
          <a:lstStyle/>
          <a:p>
            <a:r>
              <a:rPr lang="en-GB" dirty="0"/>
              <a:t>A Boundary Agreement is a contract</a:t>
            </a:r>
          </a:p>
          <a:p>
            <a:pPr lvl="1"/>
            <a:r>
              <a:rPr lang="en-GB" dirty="0"/>
              <a:t>Can be avoided in the same way as any other contract</a:t>
            </a:r>
          </a:p>
          <a:p>
            <a:pPr marL="457200" lvl="1" indent="0">
              <a:buNone/>
            </a:pPr>
            <a:endParaRPr lang="en-GB" dirty="0"/>
          </a:p>
          <a:p>
            <a:r>
              <a:rPr lang="en-GB" dirty="0"/>
              <a:t>The importance of being clear whether a joint surveyor is giving non-binding advice or a binding expert determination:</a:t>
            </a:r>
            <a:endParaRPr lang="en-GB" i="1" dirty="0"/>
          </a:p>
          <a:p>
            <a:pPr lvl="1"/>
            <a:r>
              <a:rPr lang="en-GB" i="1" dirty="0"/>
              <a:t>Ely v Simmons </a:t>
            </a:r>
            <a:r>
              <a:rPr lang="en-GB" dirty="0"/>
              <a:t>[2012] EWCA </a:t>
            </a:r>
            <a:r>
              <a:rPr lang="en-GB" dirty="0" err="1"/>
              <a:t>Civ</a:t>
            </a:r>
            <a:r>
              <a:rPr lang="en-GB" dirty="0"/>
              <a:t> 1674</a:t>
            </a:r>
          </a:p>
          <a:p>
            <a:pPr lvl="1"/>
            <a:r>
              <a:rPr lang="en-US" i="1" dirty="0"/>
              <a:t>Gibson v New </a:t>
            </a:r>
            <a:r>
              <a:rPr lang="en-US" dirty="0"/>
              <a:t>[2021] EWHC 1811</a:t>
            </a:r>
            <a:r>
              <a:rPr lang="en-GB" dirty="0"/>
              <a:t> (QB)</a:t>
            </a:r>
          </a:p>
          <a:p>
            <a:pPr lvl="1"/>
            <a:r>
              <a:rPr lang="en-US" i="1" dirty="0"/>
              <a:t>Crea v Camp </a:t>
            </a:r>
            <a:r>
              <a:rPr lang="en-GB" dirty="0"/>
              <a:t>[2025] EWHC 2638 (KB)</a:t>
            </a:r>
          </a:p>
          <a:p>
            <a:endParaRPr lang="en-GB" dirty="0"/>
          </a:p>
        </p:txBody>
      </p:sp>
    </p:spTree>
    <p:extLst>
      <p:ext uri="{BB962C8B-B14F-4D97-AF65-F5344CB8AC3E}">
        <p14:creationId xmlns:p14="http://schemas.microsoft.com/office/powerpoint/2010/main" val="11944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63B9-67D8-4750-FC78-63634ABBF232}"/>
              </a:ext>
            </a:extLst>
          </p:cNvPr>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NIOC v GSC: my hot takes (pending appeal to UKSC)…</a:t>
            </a:r>
          </a:p>
        </p:txBody>
      </p:sp>
      <p:sp>
        <p:nvSpPr>
          <p:cNvPr id="3" name="Content Placeholder 2">
            <a:extLst>
              <a:ext uri="{FF2B5EF4-FFF2-40B4-BE49-F238E27FC236}">
                <a16:creationId xmlns:a16="http://schemas.microsoft.com/office/drawing/2014/main" id="{C69A7DCC-8586-B33E-E22E-F7D75C411335}"/>
              </a:ext>
            </a:extLst>
          </p:cNvPr>
          <p:cNvSpPr>
            <a:spLocks noGrp="1"/>
          </p:cNvSpPr>
          <p:nvPr>
            <p:ph idx="1"/>
          </p:nvPr>
        </p:nvSpPr>
        <p:spPr/>
        <p:txBody>
          <a:bodyPr/>
          <a:lstStyle/>
          <a:p>
            <a:endParaRPr lang="en-US" dirty="0"/>
          </a:p>
          <a:p>
            <a:endParaRPr lang="en-US" dirty="0"/>
          </a:p>
          <a:p>
            <a:r>
              <a:rPr lang="en-US" dirty="0"/>
              <a:t>Does s.53(1)(b) really require, in all cases, a personal signature, including for companies?</a:t>
            </a:r>
          </a:p>
          <a:p>
            <a:endParaRPr lang="en-US" dirty="0"/>
          </a:p>
          <a:p>
            <a:r>
              <a:rPr lang="en-US" dirty="0"/>
              <a:t>s.53(1)(b) as a mandatory provision?</a:t>
            </a:r>
          </a:p>
        </p:txBody>
      </p:sp>
    </p:spTree>
    <p:extLst>
      <p:ext uri="{BB962C8B-B14F-4D97-AF65-F5344CB8AC3E}">
        <p14:creationId xmlns:p14="http://schemas.microsoft.com/office/powerpoint/2010/main" val="1636066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D6D4-A95D-7CBC-936A-D65BAE4A5315}"/>
              </a:ext>
            </a:extLst>
          </p:cNvPr>
          <p:cNvSpPr>
            <a:spLocks noGrp="1"/>
          </p:cNvSpPr>
          <p:nvPr>
            <p:ph type="title"/>
          </p:nvPr>
        </p:nvSpPr>
        <p:spPr/>
        <p:txBody>
          <a:bodyPr/>
          <a:lstStyle/>
          <a:p>
            <a:pPr algn="ctr"/>
            <a:r>
              <a:rPr lang="en-US" i="1" dirty="0"/>
              <a:t>Crea v Camp </a:t>
            </a:r>
            <a:r>
              <a:rPr lang="en-GB" dirty="0"/>
              <a:t>[2025] EWHC 2638 (KB)</a:t>
            </a:r>
            <a:endParaRPr lang="en-US" dirty="0"/>
          </a:p>
        </p:txBody>
      </p:sp>
      <p:sp>
        <p:nvSpPr>
          <p:cNvPr id="3" name="Content Placeholder 2">
            <a:extLst>
              <a:ext uri="{FF2B5EF4-FFF2-40B4-BE49-F238E27FC236}">
                <a16:creationId xmlns:a16="http://schemas.microsoft.com/office/drawing/2014/main" id="{1AE0BB19-73B0-82A3-EA2D-7AAF482ED5F3}"/>
              </a:ext>
            </a:extLst>
          </p:cNvPr>
          <p:cNvSpPr>
            <a:spLocks noGrp="1"/>
          </p:cNvSpPr>
          <p:nvPr>
            <p:ph idx="1"/>
          </p:nvPr>
        </p:nvSpPr>
        <p:spPr>
          <a:xfrm>
            <a:off x="838200" y="1825625"/>
            <a:ext cx="10515600" cy="3850346"/>
          </a:xfrm>
        </p:spPr>
        <p:txBody>
          <a:bodyPr>
            <a:normAutofit/>
          </a:bodyPr>
          <a:lstStyle/>
          <a:p>
            <a:pPr marL="0" indent="0">
              <a:buNone/>
            </a:pPr>
            <a:r>
              <a:rPr lang="en-GB" sz="2600" dirty="0">
                <a:latin typeface="Calibri" panose="020F0502020204030204" pitchFamily="34" charset="0"/>
                <a:cs typeface="Calibri" panose="020F0502020204030204" pitchFamily="34" charset="0"/>
              </a:rPr>
              <a:t>Key Issue: Whether the parties made a binding determination agreement is assessed on offer/acceptance principles</a:t>
            </a:r>
          </a:p>
          <a:p>
            <a:r>
              <a:rPr lang="en-GB" sz="2600" dirty="0">
                <a:latin typeface="Calibri" panose="020F0502020204030204" pitchFamily="34" charset="0"/>
                <a:cs typeface="Calibri" panose="020F0502020204030204" pitchFamily="34" charset="0"/>
              </a:rPr>
              <a:t>Crea on 6 Dec 2016: </a:t>
            </a:r>
            <a:r>
              <a:rPr lang="en-GB" sz="2200" dirty="0">
                <a:latin typeface="Calibri" panose="020F0502020204030204" pitchFamily="34" charset="0"/>
                <a:cs typeface="Calibri" panose="020F0502020204030204" pitchFamily="34" charset="0"/>
              </a:rPr>
              <a:t>“</a:t>
            </a:r>
            <a:r>
              <a:rPr lang="en-GB" sz="2200" i="1" dirty="0">
                <a:latin typeface="Calibri" panose="020F0502020204030204" pitchFamily="34" charset="0"/>
                <a:cs typeface="Calibri" panose="020F0502020204030204" pitchFamily="34" charset="0"/>
              </a:rPr>
              <a:t>As a surveyor has to be involved to assess the wall, we will also ask him to assess the disputed boundaries.</a:t>
            </a:r>
            <a:r>
              <a:rPr lang="en-GB" sz="2200" dirty="0">
                <a:latin typeface="Calibri" panose="020F0502020204030204" pitchFamily="34" charset="0"/>
                <a:cs typeface="Calibri" panose="020F0502020204030204" pitchFamily="34" charset="0"/>
              </a:rPr>
              <a:t>”  </a:t>
            </a:r>
          </a:p>
          <a:p>
            <a:r>
              <a:rPr lang="en-GB" sz="2600" dirty="0">
                <a:latin typeface="Calibri" panose="020F0502020204030204" pitchFamily="34" charset="0"/>
                <a:cs typeface="Calibri" panose="020F0502020204030204" pitchFamily="34" charset="0"/>
              </a:rPr>
              <a:t>Camp on 9/11 Dec 2016: </a:t>
            </a:r>
            <a:r>
              <a:rPr lang="en-GB" sz="2200" dirty="0">
                <a:latin typeface="Calibri" panose="020F0502020204030204" pitchFamily="34" charset="0"/>
                <a:cs typeface="Calibri" panose="020F0502020204030204" pitchFamily="34" charset="0"/>
              </a:rPr>
              <a:t>“</a:t>
            </a:r>
            <a:r>
              <a:rPr lang="en-GB" sz="2200" i="1" dirty="0">
                <a:latin typeface="Calibri" panose="020F0502020204030204" pitchFamily="34" charset="0"/>
                <a:cs typeface="Calibri" panose="020F0502020204030204" pitchFamily="34" charset="0"/>
              </a:rPr>
              <a:t>We are advised that the best way forward is to jointly instruct a Boundary Surveyor…and agree beforehand to accept their result.</a:t>
            </a:r>
            <a:r>
              <a:rPr lang="en-GB" sz="2200" dirty="0">
                <a:latin typeface="Calibri" panose="020F0502020204030204" pitchFamily="34" charset="0"/>
                <a:cs typeface="Calibri" panose="020F0502020204030204" pitchFamily="34" charset="0"/>
              </a:rPr>
              <a:t>” </a:t>
            </a:r>
          </a:p>
          <a:p>
            <a:r>
              <a:rPr lang="en-GB" sz="2600" dirty="0">
                <a:latin typeface="Calibri" panose="020F0502020204030204" pitchFamily="34" charset="0"/>
                <a:cs typeface="Calibri" panose="020F0502020204030204" pitchFamily="34" charset="0"/>
              </a:rPr>
              <a:t>Crea 12 Dec 2016: </a:t>
            </a:r>
            <a:r>
              <a:rPr lang="en-GB" sz="2200" dirty="0">
                <a:latin typeface="Calibri" panose="020F0502020204030204" pitchFamily="34" charset="0"/>
                <a:cs typeface="Calibri" panose="020F0502020204030204" pitchFamily="34" charset="0"/>
              </a:rPr>
              <a:t>”</a:t>
            </a:r>
            <a:r>
              <a:rPr lang="en-GB" sz="2200" i="1" dirty="0">
                <a:latin typeface="Calibri" panose="020F0502020204030204" pitchFamily="34" charset="0"/>
                <a:cs typeface="Calibri" panose="020F0502020204030204" pitchFamily="34" charset="0"/>
              </a:rPr>
              <a:t>We are content that a joint surveyor be appointed to assess the boundary and your suggestion of using Lewis Brown is acceptable.</a:t>
            </a:r>
            <a:r>
              <a:rPr lang="en-GB" sz="2200"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153095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05B9-D2B4-CAC4-EA12-55C3A64B9153}"/>
              </a:ext>
            </a:extLst>
          </p:cNvPr>
          <p:cNvSpPr>
            <a:spLocks noGrp="1"/>
          </p:cNvSpPr>
          <p:nvPr>
            <p:ph type="title"/>
          </p:nvPr>
        </p:nvSpPr>
        <p:spPr/>
        <p:txBody>
          <a:bodyPr/>
          <a:lstStyle/>
          <a:p>
            <a:pPr algn="ctr"/>
            <a:r>
              <a:rPr lang="en-GB" i="1" dirty="0"/>
              <a:t>Crea</a:t>
            </a:r>
            <a:r>
              <a:rPr lang="en-GB" dirty="0"/>
              <a:t>: The Expert Report of Mr Brown</a:t>
            </a:r>
            <a:endParaRPr lang="en-US" i="1" dirty="0"/>
          </a:p>
        </p:txBody>
      </p:sp>
      <p:sp>
        <p:nvSpPr>
          <p:cNvPr id="3" name="Content Placeholder 2">
            <a:extLst>
              <a:ext uri="{FF2B5EF4-FFF2-40B4-BE49-F238E27FC236}">
                <a16:creationId xmlns:a16="http://schemas.microsoft.com/office/drawing/2014/main" id="{79A5266E-413D-5EAF-A19C-59297AF2CB71}"/>
              </a:ext>
            </a:extLst>
          </p:cNvPr>
          <p:cNvSpPr>
            <a:spLocks noGrp="1"/>
          </p:cNvSpPr>
          <p:nvPr>
            <p:ph idx="1"/>
          </p:nvPr>
        </p:nvSpPr>
        <p:spPr>
          <a:xfrm>
            <a:off x="838200" y="1825625"/>
            <a:ext cx="10515600" cy="3883799"/>
          </a:xfrm>
        </p:spPr>
        <p:txBody>
          <a:bodyPr>
            <a:normAutofit fontScale="92500" lnSpcReduction="10000"/>
          </a:bodyPr>
          <a:lstStyle/>
          <a:p>
            <a:pPr marL="0" indent="0">
              <a:buNone/>
            </a:pPr>
            <a:r>
              <a:rPr lang="en-GB" dirty="0">
                <a:latin typeface="Calibri" panose="020F0502020204030204" pitchFamily="34" charset="0"/>
                <a:cs typeface="Calibri" panose="020F0502020204030204" pitchFamily="34" charset="0"/>
              </a:rPr>
              <a:t>Instruction clarity matters: “assess” vs “determine the legal boundary”</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a:t>
            </a:r>
            <a:r>
              <a:rPr lang="en-GB" i="1" dirty="0">
                <a:latin typeface="Calibri" panose="020F0502020204030204" pitchFamily="34" charset="0"/>
                <a:cs typeface="Calibri" panose="020F0502020204030204" pitchFamily="34" charset="0"/>
              </a:rPr>
              <a:t>I was asked to ascertain the location of the legal boundary between the two properties forming the eastern boundary of Sunnyside and the western boundary of The Heathers</a:t>
            </a:r>
            <a:r>
              <a:rPr lang="en-GB" dirty="0">
                <a:latin typeface="Calibri" panose="020F0502020204030204" pitchFamily="34" charset="0"/>
                <a:cs typeface="Calibri" panose="020F0502020204030204" pitchFamily="34" charset="0"/>
              </a:rPr>
              <a:t>”</a:t>
            </a:r>
          </a:p>
          <a:p>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a:t>
            </a:r>
            <a:r>
              <a:rPr lang="en-GB" i="1" dirty="0">
                <a:latin typeface="Calibri" panose="020F0502020204030204" pitchFamily="34" charset="0"/>
                <a:cs typeface="Calibri" panose="020F0502020204030204" pitchFamily="34" charset="0"/>
              </a:rPr>
              <a:t>As it is not possible, with the evidence to hand, to determine the exact legal boundary, I believe the best solution is to create a new Determined Boundary that agrees with my findings, but provides a practical solution to an unanswerable question, G or G1</a:t>
            </a:r>
            <a:r>
              <a:rPr lang="en-GB"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9578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E2EB-664E-1C6B-20F5-A1E71F4E7D99}"/>
              </a:ext>
            </a:extLst>
          </p:cNvPr>
          <p:cNvSpPr>
            <a:spLocks noGrp="1"/>
          </p:cNvSpPr>
          <p:nvPr>
            <p:ph type="title"/>
          </p:nvPr>
        </p:nvSpPr>
        <p:spPr/>
        <p:txBody>
          <a:bodyPr/>
          <a:lstStyle/>
          <a:p>
            <a:pPr algn="ctr"/>
            <a:r>
              <a:rPr lang="en-GB" dirty="0"/>
              <a:t>Crea: </a:t>
            </a:r>
            <a:r>
              <a:rPr lang="en-GB" i="1" dirty="0"/>
              <a:t>The Boundary Agreement </a:t>
            </a:r>
            <a:endParaRPr lang="en-US" dirty="0"/>
          </a:p>
        </p:txBody>
      </p:sp>
      <p:sp>
        <p:nvSpPr>
          <p:cNvPr id="3" name="Content Placeholder 2">
            <a:extLst>
              <a:ext uri="{FF2B5EF4-FFF2-40B4-BE49-F238E27FC236}">
                <a16:creationId xmlns:a16="http://schemas.microsoft.com/office/drawing/2014/main" id="{B673EDD5-C373-F4A5-F2E2-379DB718C8AB}"/>
              </a:ext>
            </a:extLst>
          </p:cNvPr>
          <p:cNvSpPr>
            <a:spLocks noGrp="1"/>
          </p:cNvSpPr>
          <p:nvPr>
            <p:ph idx="1"/>
          </p:nvPr>
        </p:nvSpPr>
        <p:spPr>
          <a:xfrm>
            <a:off x="838200" y="1690688"/>
            <a:ext cx="10515600" cy="4041039"/>
          </a:xfrm>
        </p:spPr>
        <p:txBody>
          <a:bodyPr>
            <a:normAutofit/>
          </a:bodyPr>
          <a:lstStyle/>
          <a:p>
            <a:r>
              <a:rPr lang="en-US" dirty="0">
                <a:latin typeface="Calibri" panose="020F0502020204030204" pitchFamily="34" charset="0"/>
                <a:cs typeface="Calibri" panose="020F0502020204030204" pitchFamily="34" charset="0"/>
              </a:rPr>
              <a:t>The trial judge found a boundary agreement</a:t>
            </a:r>
          </a:p>
          <a:p>
            <a:r>
              <a:rPr lang="en-US" dirty="0">
                <a:latin typeface="Calibri" panose="020F0502020204030204" pitchFamily="34" charset="0"/>
                <a:cs typeface="Calibri" panose="020F0502020204030204" pitchFamily="34" charset="0"/>
              </a:rPr>
              <a:t>On appeal: Parties had entered into a binding agreement as to the demarcation of their boundary</a:t>
            </a:r>
          </a:p>
          <a:p>
            <a:r>
              <a:rPr lang="en-US" dirty="0">
                <a:latin typeface="Calibri" panose="020F0502020204030204" pitchFamily="34" charset="0"/>
                <a:cs typeface="Calibri" panose="020F0502020204030204" pitchFamily="34" charset="0"/>
              </a:rPr>
              <a:t>Important points:</a:t>
            </a:r>
          </a:p>
          <a:p>
            <a:pPr lvl="1"/>
            <a:r>
              <a:rPr lang="en-US" dirty="0">
                <a:latin typeface="Calibri" panose="020F0502020204030204" pitchFamily="34" charset="0"/>
                <a:cs typeface="Calibri" panose="020F0502020204030204" pitchFamily="34" charset="0"/>
              </a:rPr>
              <a:t>Caution over parties agreeing a surveyor to “assess” a boundary</a:t>
            </a:r>
          </a:p>
          <a:p>
            <a:pPr lvl="1"/>
            <a:r>
              <a:rPr lang="en-US" dirty="0">
                <a:latin typeface="Calibri" panose="020F0502020204030204" pitchFamily="34" charset="0"/>
                <a:cs typeface="Calibri" panose="020F0502020204030204" pitchFamily="34" charset="0"/>
              </a:rPr>
              <a:t>Relevance of </a:t>
            </a:r>
            <a:r>
              <a:rPr lang="en-GB" i="1" dirty="0">
                <a:latin typeface="Calibri" panose="020F0502020204030204" pitchFamily="34" charset="0"/>
                <a:cs typeface="Calibri" panose="020F0502020204030204" pitchFamily="34" charset="0"/>
              </a:rPr>
              <a:t>Nata Lee Ltd v Abid</a:t>
            </a:r>
            <a:r>
              <a:rPr lang="en-GB" dirty="0">
                <a:latin typeface="Calibri" panose="020F0502020204030204" pitchFamily="34" charset="0"/>
                <a:cs typeface="Calibri" panose="020F0502020204030204" pitchFamily="34" charset="0"/>
              </a:rPr>
              <a:t> [2014] EWCA </a:t>
            </a:r>
            <a:r>
              <a:rPr lang="en-GB" dirty="0" err="1">
                <a:latin typeface="Calibri" panose="020F0502020204030204" pitchFamily="34" charset="0"/>
                <a:cs typeface="Calibri" panose="020F0502020204030204" pitchFamily="34" charset="0"/>
              </a:rPr>
              <a:t>Civ</a:t>
            </a:r>
            <a:r>
              <a:rPr lang="en-GB" dirty="0">
                <a:latin typeface="Calibri" panose="020F0502020204030204" pitchFamily="34" charset="0"/>
                <a:cs typeface="Calibri" panose="020F0502020204030204" pitchFamily="34" charset="0"/>
              </a:rPr>
              <a:t> 1652 </a:t>
            </a:r>
            <a:r>
              <a:rPr lang="en-US" dirty="0">
                <a:latin typeface="Calibri" panose="020F0502020204030204" pitchFamily="34" charset="0"/>
                <a:cs typeface="Calibri" panose="020F0502020204030204" pitchFamily="34" charset="0"/>
              </a:rPr>
              <a:t>if surveyor’s determination transfers more than “trivial” land?</a:t>
            </a:r>
          </a:p>
          <a:p>
            <a:pPr lvl="2"/>
            <a:r>
              <a:rPr lang="en-GB" dirty="0">
                <a:latin typeface="Calibri" panose="020F0502020204030204" pitchFamily="34" charset="0"/>
                <a:cs typeface="Calibri" panose="020F0502020204030204" pitchFamily="34" charset="0"/>
              </a:rPr>
              <a:t>“</a:t>
            </a:r>
            <a:r>
              <a:rPr lang="en-GB" i="1" dirty="0">
                <a:latin typeface="Calibri" panose="020F0502020204030204" pitchFamily="34" charset="0"/>
                <a:cs typeface="Calibri" panose="020F0502020204030204" pitchFamily="34" charset="0"/>
              </a:rPr>
              <a:t>While a plot measuring some three metres by four metres may be trivial in the context of a field or a garden, where it enables the recipient (by adding it to his existing land) to obtain a car parking place in a busy urban setting, it is of real significance</a:t>
            </a:r>
            <a:r>
              <a:rPr lang="en-GB" dirty="0">
                <a:latin typeface="Calibri" panose="020F0502020204030204" pitchFamily="34" charset="0"/>
                <a:cs typeface="Calibri" panose="020F0502020204030204" pitchFamily="34" charset="0"/>
              </a:rPr>
              <a:t>”</a:t>
            </a:r>
          </a:p>
          <a:p>
            <a:pPr lvl="2"/>
            <a:endParaRPr lang="en-US" dirty="0"/>
          </a:p>
          <a:p>
            <a:pPr lvl="2"/>
            <a:endParaRPr lang="en-US" dirty="0"/>
          </a:p>
          <a:p>
            <a:pPr lvl="1"/>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260365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C369-8514-7954-E63C-08537ED21278}"/>
              </a:ext>
            </a:extLst>
          </p:cNvPr>
          <p:cNvSpPr>
            <a:spLocks noGrp="1"/>
          </p:cNvSpPr>
          <p:nvPr>
            <p:ph type="title"/>
          </p:nvPr>
        </p:nvSpPr>
        <p:spPr/>
        <p:txBody>
          <a:bodyPr/>
          <a:lstStyle/>
          <a:p>
            <a:pPr algn="ctr"/>
            <a:r>
              <a:rPr lang="en-US" dirty="0"/>
              <a:t>Boundary Agreements in Applications for Determined Boundary</a:t>
            </a:r>
          </a:p>
        </p:txBody>
      </p:sp>
      <p:sp>
        <p:nvSpPr>
          <p:cNvPr id="3" name="Content Placeholder 2">
            <a:extLst>
              <a:ext uri="{FF2B5EF4-FFF2-40B4-BE49-F238E27FC236}">
                <a16:creationId xmlns:a16="http://schemas.microsoft.com/office/drawing/2014/main" id="{CAD1E9AE-1A16-A9AF-47AE-AD71FBD4FF26}"/>
              </a:ext>
            </a:extLst>
          </p:cNvPr>
          <p:cNvSpPr>
            <a:spLocks noGrp="1"/>
          </p:cNvSpPr>
          <p:nvPr>
            <p:ph idx="1"/>
          </p:nvPr>
        </p:nvSpPr>
        <p:spPr>
          <a:xfrm>
            <a:off x="838200" y="1825625"/>
            <a:ext cx="10515600" cy="3872648"/>
          </a:xfrm>
        </p:spPr>
        <p:txBody>
          <a:bodyPr>
            <a:normAutofit/>
          </a:bodyPr>
          <a:lstStyle/>
          <a:p>
            <a:r>
              <a:rPr lang="en-US" dirty="0"/>
              <a:t>Form DB </a:t>
            </a:r>
          </a:p>
          <a:p>
            <a:pPr lvl="1"/>
            <a:r>
              <a:rPr lang="en-US" dirty="0"/>
              <a:t>A plan or plan and verbal description identifying exact line</a:t>
            </a:r>
          </a:p>
          <a:p>
            <a:pPr lvl="1"/>
            <a:r>
              <a:rPr lang="en-US" dirty="0"/>
              <a:t>An arguable case that this is the exact line</a:t>
            </a:r>
          </a:p>
          <a:p>
            <a:pPr lvl="1"/>
            <a:r>
              <a:rPr lang="en-US" dirty="0"/>
              <a:t>Identify all the owners of land adjoining the boundary</a:t>
            </a:r>
          </a:p>
          <a:p>
            <a:pPr marL="457200" lvl="1" indent="0">
              <a:buNone/>
            </a:pPr>
            <a:endParaRPr lang="en-US" dirty="0"/>
          </a:p>
          <a:p>
            <a:r>
              <a:rPr lang="en-US" dirty="0"/>
              <a:t>If an objection is not groundless then referred to FTT</a:t>
            </a:r>
          </a:p>
          <a:p>
            <a:pPr marL="0" indent="0">
              <a:buNone/>
            </a:pPr>
            <a:endParaRPr lang="en-US" dirty="0"/>
          </a:p>
          <a:p>
            <a:r>
              <a:rPr lang="en-US" dirty="0"/>
              <a:t>Can achieve finality even without a DB outcome</a:t>
            </a:r>
          </a:p>
        </p:txBody>
      </p:sp>
    </p:spTree>
    <p:extLst>
      <p:ext uri="{BB962C8B-B14F-4D97-AF65-F5344CB8AC3E}">
        <p14:creationId xmlns:p14="http://schemas.microsoft.com/office/powerpoint/2010/main" val="424568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BC056-C6F3-7BFB-C0CC-4758992C9C0B}"/>
              </a:ext>
            </a:extLst>
          </p:cNvPr>
          <p:cNvSpPr>
            <a:spLocks noGrp="1"/>
          </p:cNvSpPr>
          <p:nvPr>
            <p:ph type="title"/>
          </p:nvPr>
        </p:nvSpPr>
        <p:spPr/>
        <p:txBody>
          <a:bodyPr/>
          <a:lstStyle/>
          <a:p>
            <a:pPr algn="ctr"/>
            <a:r>
              <a:rPr lang="en-GB" i="1" dirty="0"/>
              <a:t>Witt v Woodhead </a:t>
            </a:r>
            <a:r>
              <a:rPr lang="en-GB" dirty="0"/>
              <a:t>[2020] UKUT 0319 (LC)</a:t>
            </a:r>
          </a:p>
        </p:txBody>
      </p:sp>
      <p:sp>
        <p:nvSpPr>
          <p:cNvPr id="3" name="Content Placeholder 2">
            <a:extLst>
              <a:ext uri="{FF2B5EF4-FFF2-40B4-BE49-F238E27FC236}">
                <a16:creationId xmlns:a16="http://schemas.microsoft.com/office/drawing/2014/main" id="{9C7FF9D5-1841-EB88-B202-A465A84AEE32}"/>
              </a:ext>
            </a:extLst>
          </p:cNvPr>
          <p:cNvSpPr>
            <a:spLocks noGrp="1"/>
          </p:cNvSpPr>
          <p:nvPr>
            <p:ph idx="1"/>
          </p:nvPr>
        </p:nvSpPr>
        <p:spPr>
          <a:xfrm>
            <a:off x="838200" y="1825625"/>
            <a:ext cx="10515600" cy="3860800"/>
          </a:xfrm>
        </p:spPr>
        <p:txBody>
          <a:bodyPr/>
          <a:lstStyle/>
          <a:p>
            <a:pPr marL="0" indent="0">
              <a:buNone/>
            </a:pPr>
            <a:r>
              <a:rPr lang="en-GB" dirty="0">
                <a:latin typeface="Calibri" panose="020F0502020204030204" pitchFamily="34" charset="0"/>
                <a:cs typeface="Calibri" panose="020F0502020204030204" pitchFamily="34" charset="0"/>
              </a:rPr>
              <a:t>Judge Cooke [at 69]:</a:t>
            </a:r>
          </a:p>
          <a:p>
            <a:pPr marL="0" indent="0">
              <a:buNone/>
            </a:pPr>
            <a:r>
              <a:rPr lang="en-GB" i="1" dirty="0">
                <a:latin typeface="Calibri" panose="020F0502020204030204" pitchFamily="34" charset="0"/>
                <a:cs typeface="Calibri" panose="020F0502020204030204" pitchFamily="34" charset="0"/>
              </a:rPr>
              <a:t>“That leaves the parties without a determined boundary. However, all my findings about the position of the boundary were made in order to decide what direction should be given to the registrar. They therefore create an issue estoppel between the parties, which means that they cannot be questioned in any future proceedings between the parties in which the position of the boundary is in question. The parties will of course have to sort out the fence in the back garden, and will be able to do so in the light of my findings”</a:t>
            </a:r>
            <a:endParaRPr lang="en-GB" i="1" dirty="0"/>
          </a:p>
        </p:txBody>
      </p:sp>
    </p:spTree>
    <p:extLst>
      <p:ext uri="{BB962C8B-B14F-4D97-AF65-F5344CB8AC3E}">
        <p14:creationId xmlns:p14="http://schemas.microsoft.com/office/powerpoint/2010/main" val="35510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F30C-2FA6-4A10-82BC-BED47267FD1B}"/>
              </a:ext>
            </a:extLst>
          </p:cNvPr>
          <p:cNvSpPr>
            <a:spLocks noGrp="1"/>
          </p:cNvSpPr>
          <p:nvPr>
            <p:ph type="title"/>
          </p:nvPr>
        </p:nvSpPr>
        <p:spPr>
          <a:xfrm>
            <a:off x="939800" y="76728"/>
            <a:ext cx="10515600" cy="1325563"/>
          </a:xfrm>
        </p:spPr>
        <p:txBody>
          <a:bodyPr>
            <a:normAutofit/>
          </a:bodyPr>
          <a:lstStyle/>
          <a:p>
            <a:pPr algn="ctr"/>
            <a:r>
              <a:rPr lang="en-US" dirty="0"/>
              <a:t>Why Boundary Agreements Matter? </a:t>
            </a:r>
            <a:endParaRPr lang="en-GB" i="1" dirty="0"/>
          </a:p>
        </p:txBody>
      </p:sp>
      <p:sp>
        <p:nvSpPr>
          <p:cNvPr id="3" name="Content Placeholder 2">
            <a:extLst>
              <a:ext uri="{FF2B5EF4-FFF2-40B4-BE49-F238E27FC236}">
                <a16:creationId xmlns:a16="http://schemas.microsoft.com/office/drawing/2014/main" id="{0C1C2123-F95A-C4B1-57DB-65E76B469FB1}"/>
              </a:ext>
            </a:extLst>
          </p:cNvPr>
          <p:cNvSpPr>
            <a:spLocks noGrp="1"/>
          </p:cNvSpPr>
          <p:nvPr>
            <p:ph idx="1"/>
          </p:nvPr>
        </p:nvSpPr>
        <p:spPr>
          <a:xfrm>
            <a:off x="304800" y="1402291"/>
            <a:ext cx="10515600" cy="5260447"/>
          </a:xfrm>
        </p:spPr>
        <p:txBody>
          <a:bodyPr>
            <a:normAutofit/>
          </a:bodyPr>
          <a:lstStyle/>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Between 2019 and 2024, there have been </a:t>
            </a:r>
            <a:r>
              <a:rPr lang="en-GB" b="1" dirty="0">
                <a:latin typeface="Calibri" panose="020F0502020204030204" pitchFamily="34" charset="0"/>
                <a:ea typeface="Calibri" panose="020F0502020204030204" pitchFamily="34" charset="0"/>
                <a:cs typeface="Calibri" panose="020F0502020204030204" pitchFamily="34" charset="0"/>
              </a:rPr>
              <a:t>258,177</a:t>
            </a:r>
            <a:r>
              <a:rPr lang="en-GB" dirty="0">
                <a:latin typeface="Calibri" panose="020F0502020204030204" pitchFamily="34" charset="0"/>
                <a:ea typeface="Calibri" panose="020F0502020204030204" pitchFamily="34" charset="0"/>
                <a:cs typeface="Calibri" panose="020F0502020204030204" pitchFamily="34" charset="0"/>
              </a:rPr>
              <a:t> completed boundary agreements through HM Land Registry. (HM Land Registry: Freedom of Information disclosure log)</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Research conducted by Opinium in 2022 estimated that:</a:t>
            </a:r>
          </a:p>
          <a:p>
            <a:pPr marL="914400" lvl="1" indent="-457200" algn="just">
              <a:lnSpc>
                <a:spcPct val="160000"/>
              </a:lnSpc>
              <a:spcAft>
                <a:spcPts val="600"/>
              </a:spcAft>
              <a:buFont typeface="+mj-lt"/>
              <a:buAutoNum type="arabicPeriod"/>
            </a:pPr>
            <a:r>
              <a:rPr lang="en-GB" sz="2800" dirty="0">
                <a:latin typeface="Calibri" panose="020F0502020204030204" pitchFamily="34" charset="0"/>
                <a:ea typeface="Calibri" panose="020F0502020204030204" pitchFamily="34" charset="0"/>
                <a:cs typeface="Calibri" panose="020F0502020204030204" pitchFamily="34" charset="0"/>
              </a:rPr>
              <a:t>In 2021, 6.6 million homeowners have argued about boundaries.</a:t>
            </a:r>
          </a:p>
          <a:p>
            <a:pPr marL="914400" lvl="1" indent="-457200" algn="just">
              <a:lnSpc>
                <a:spcPct val="110000"/>
              </a:lnSpc>
              <a:spcAft>
                <a:spcPts val="600"/>
              </a:spcAft>
              <a:buFont typeface="+mj-lt"/>
              <a:buAutoNum type="arabicPeriod"/>
            </a:pPr>
            <a:r>
              <a:rPr lang="en-GB" sz="2800" dirty="0">
                <a:latin typeface="Calibri" panose="020F0502020204030204" pitchFamily="34" charset="0"/>
                <a:ea typeface="Calibri" panose="020F0502020204030204" pitchFamily="34" charset="0"/>
                <a:cs typeface="Calibri" panose="020F0502020204030204" pitchFamily="34" charset="0"/>
              </a:rPr>
              <a:t>The average area in dispute was just 27.5 </a:t>
            </a:r>
            <a:r>
              <a:rPr lang="en-GB" sz="2800" dirty="0" err="1">
                <a:latin typeface="Calibri" panose="020F0502020204030204" pitchFamily="34" charset="0"/>
                <a:ea typeface="Calibri" panose="020F0502020204030204" pitchFamily="34" charset="0"/>
                <a:cs typeface="Calibri" panose="020F0502020204030204" pitchFamily="34" charset="0"/>
              </a:rPr>
              <a:t>sq</a:t>
            </a:r>
            <a:r>
              <a:rPr lang="en-GB" sz="2800" dirty="0">
                <a:latin typeface="Calibri" panose="020F0502020204030204" pitchFamily="34" charset="0"/>
                <a:ea typeface="Calibri" panose="020F0502020204030204" pitchFamily="34" charset="0"/>
                <a:cs typeface="Calibri" panose="020F0502020204030204" pitchFamily="34" charset="0"/>
              </a:rPr>
              <a:t> ft – this is 2% of a typical garden.</a:t>
            </a:r>
          </a:p>
          <a:p>
            <a:pPr marL="914400" lvl="1" indent="-457200" algn="just">
              <a:lnSpc>
                <a:spcPct val="160000"/>
              </a:lnSpc>
              <a:spcAft>
                <a:spcPts val="600"/>
              </a:spcAft>
              <a:buFont typeface="+mj-lt"/>
              <a:buAutoNum type="arabicPeriod"/>
            </a:pPr>
            <a:r>
              <a:rPr lang="en-GB" sz="2800" dirty="0">
                <a:latin typeface="Calibri" panose="020F0502020204030204" pitchFamily="34" charset="0"/>
                <a:ea typeface="Calibri" panose="020F0502020204030204" pitchFamily="34" charset="0"/>
                <a:cs typeface="Calibri" panose="020F0502020204030204" pitchFamily="34" charset="0"/>
              </a:rPr>
              <a:t>20% of disputes concerned under 10 sg ft of land.</a:t>
            </a:r>
            <a:r>
              <a:rPr lang="en-GB" sz="2800" dirty="0"/>
              <a:t>                                         </a:t>
            </a:r>
          </a:p>
          <a:p>
            <a:pPr marL="914400" lvl="1" indent="-457200" algn="just">
              <a:buFont typeface="+mj-lt"/>
              <a:buAutoNum type="arabicPeriod"/>
            </a:pPr>
            <a:endParaRPr lang="en-GB" dirty="0"/>
          </a:p>
          <a:p>
            <a:pPr marL="914400" lvl="1" indent="-457200" algn="just">
              <a:buFont typeface="+mj-lt"/>
              <a:buAutoNum type="arabicPeriod"/>
            </a:pPr>
            <a:endParaRPr lang="en-GB" dirty="0"/>
          </a:p>
          <a:p>
            <a:pPr marL="914400" lvl="1" indent="-457200" algn="just">
              <a:buFont typeface="+mj-lt"/>
              <a:buAutoNum type="arabicPeriod"/>
            </a:pPr>
            <a:endParaRPr lang="en-GB" dirty="0"/>
          </a:p>
          <a:p>
            <a:pPr marL="914400" lvl="1" indent="-457200" algn="just">
              <a:buFont typeface="+mj-lt"/>
              <a:buAutoNum type="arabicPeriod"/>
            </a:pPr>
            <a:endParaRPr lang="en-GB" dirty="0"/>
          </a:p>
        </p:txBody>
      </p:sp>
    </p:spTree>
    <p:extLst>
      <p:ext uri="{BB962C8B-B14F-4D97-AF65-F5344CB8AC3E}">
        <p14:creationId xmlns:p14="http://schemas.microsoft.com/office/powerpoint/2010/main" val="16333912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A6501F-29E8-71AE-D967-026BB9F4FF18}"/>
              </a:ext>
            </a:extLst>
          </p:cNvPr>
          <p:cNvPicPr>
            <a:picLocks noGrp="1" noChangeAspect="1"/>
          </p:cNvPicPr>
          <p:nvPr>
            <p:ph idx="1"/>
          </p:nvPr>
        </p:nvPicPr>
        <p:blipFill>
          <a:blip r:embed="rId2"/>
          <a:stretch>
            <a:fillRect/>
          </a:stretch>
        </p:blipFill>
        <p:spPr>
          <a:xfrm>
            <a:off x="1885996" y="900906"/>
            <a:ext cx="7196416" cy="4801394"/>
          </a:xfrm>
          <a:prstGeom prst="rect">
            <a:avLst/>
          </a:prstGeom>
        </p:spPr>
      </p:pic>
    </p:spTree>
    <p:extLst>
      <p:ext uri="{BB962C8B-B14F-4D97-AF65-F5344CB8AC3E}">
        <p14:creationId xmlns:p14="http://schemas.microsoft.com/office/powerpoint/2010/main" val="13728258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3C6A-0BC5-6CD4-22D8-8EEF33CA1E5E}"/>
              </a:ext>
            </a:extLst>
          </p:cNvPr>
          <p:cNvSpPr>
            <a:spLocks noGrp="1"/>
          </p:cNvSpPr>
          <p:nvPr>
            <p:ph type="title"/>
          </p:nvPr>
        </p:nvSpPr>
        <p:spPr>
          <a:xfrm>
            <a:off x="0" y="370947"/>
            <a:ext cx="10515600" cy="1325563"/>
          </a:xfrm>
        </p:spPr>
        <p:txBody>
          <a:bodyPr/>
          <a:lstStyle/>
          <a:p>
            <a:pPr algn="ctr"/>
            <a:r>
              <a:rPr lang="en-GB" i="1" dirty="0"/>
              <a:t>White v Alder </a:t>
            </a:r>
            <a:r>
              <a:rPr lang="en-GB" dirty="0"/>
              <a:t>[2025] EWCA </a:t>
            </a:r>
            <a:r>
              <a:rPr lang="en-GB" dirty="0" err="1"/>
              <a:t>Civ</a:t>
            </a:r>
            <a:r>
              <a:rPr lang="en-GB" dirty="0"/>
              <a:t> 392</a:t>
            </a:r>
          </a:p>
        </p:txBody>
      </p:sp>
      <p:sp>
        <p:nvSpPr>
          <p:cNvPr id="3" name="Content Placeholder 2">
            <a:extLst>
              <a:ext uri="{FF2B5EF4-FFF2-40B4-BE49-F238E27FC236}">
                <a16:creationId xmlns:a16="http://schemas.microsoft.com/office/drawing/2014/main" id="{90442665-E4C0-371D-CCC4-B7684344104A}"/>
              </a:ext>
            </a:extLst>
          </p:cNvPr>
          <p:cNvSpPr>
            <a:spLocks noGrp="1"/>
          </p:cNvSpPr>
          <p:nvPr>
            <p:ph idx="1"/>
          </p:nvPr>
        </p:nvSpPr>
        <p:spPr>
          <a:xfrm>
            <a:off x="381000" y="1582210"/>
            <a:ext cx="10515600" cy="4351338"/>
          </a:xfrm>
        </p:spPr>
        <p:txBody>
          <a:bodyPr>
            <a:normAutofit lnSpcReduction="10000"/>
          </a:bodyPr>
          <a:lstStyle/>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The Appellant and Respondents were neighbouring freehold owners of Willow Cottage and The Old Stores, both purchased in November 2005.</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In October 2005, their predecessors orally agreed the boundary line and later recorded it in writing with a text and plan.</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In 2016, the Appellant demolished part of the boundary wall and began constructing an extension. In 2020, the Respondents issued proceedings seeking, Declarations confirming the correct boundary line between the two properties</a:t>
            </a:r>
          </a:p>
          <a:p>
            <a:endParaRPr lang="en-GB" dirty="0"/>
          </a:p>
        </p:txBody>
      </p:sp>
    </p:spTree>
    <p:extLst>
      <p:ext uri="{BB962C8B-B14F-4D97-AF65-F5344CB8AC3E}">
        <p14:creationId xmlns:p14="http://schemas.microsoft.com/office/powerpoint/2010/main" val="2340283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4BE32E6-C6F0-BB3D-4965-056D0104F793}"/>
              </a:ext>
            </a:extLst>
          </p:cNvPr>
          <p:cNvPicPr>
            <a:picLocks noGrp="1" noChangeAspect="1"/>
          </p:cNvPicPr>
          <p:nvPr>
            <p:ph idx="1"/>
          </p:nvPr>
        </p:nvPicPr>
        <p:blipFill>
          <a:blip r:embed="rId2"/>
          <a:stretch>
            <a:fillRect/>
          </a:stretch>
        </p:blipFill>
        <p:spPr>
          <a:xfrm>
            <a:off x="203200" y="506771"/>
            <a:ext cx="6151264" cy="4351338"/>
          </a:xfrm>
          <a:prstGeom prst="rect">
            <a:avLst/>
          </a:prstGeom>
        </p:spPr>
      </p:pic>
      <p:pic>
        <p:nvPicPr>
          <p:cNvPr id="5" name="Picture 4">
            <a:extLst>
              <a:ext uri="{FF2B5EF4-FFF2-40B4-BE49-F238E27FC236}">
                <a16:creationId xmlns:a16="http://schemas.microsoft.com/office/drawing/2014/main" id="{A7011732-ED9C-5845-5DAA-3D8CE8177829}"/>
              </a:ext>
            </a:extLst>
          </p:cNvPr>
          <p:cNvPicPr>
            <a:picLocks noChangeAspect="1"/>
          </p:cNvPicPr>
          <p:nvPr/>
        </p:nvPicPr>
        <p:blipFill>
          <a:blip r:embed="rId3"/>
          <a:stretch>
            <a:fillRect/>
          </a:stretch>
        </p:blipFill>
        <p:spPr>
          <a:xfrm>
            <a:off x="6761192" y="506771"/>
            <a:ext cx="5227608" cy="4351338"/>
          </a:xfrm>
          <a:prstGeom prst="rect">
            <a:avLst/>
          </a:prstGeom>
        </p:spPr>
      </p:pic>
    </p:spTree>
    <p:extLst>
      <p:ext uri="{BB962C8B-B14F-4D97-AF65-F5344CB8AC3E}">
        <p14:creationId xmlns:p14="http://schemas.microsoft.com/office/powerpoint/2010/main" val="152086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80A7-9CE2-28A4-1D74-8176C83D44BA}"/>
              </a:ext>
            </a:extLst>
          </p:cNvPr>
          <p:cNvSpPr>
            <a:spLocks noGrp="1"/>
          </p:cNvSpPr>
          <p:nvPr>
            <p:ph type="title"/>
          </p:nvPr>
        </p:nvSpPr>
        <p:spPr/>
        <p:txBody>
          <a:bodyPr/>
          <a:lstStyle/>
          <a:p>
            <a:pPr algn="ctr"/>
            <a:r>
              <a:rPr lang="en-GB" i="1" dirty="0"/>
              <a:t>White v Alder &amp; Anor </a:t>
            </a:r>
            <a:r>
              <a:rPr lang="en-GB" dirty="0"/>
              <a:t>[2025] EWCA </a:t>
            </a:r>
            <a:r>
              <a:rPr lang="en-GB" dirty="0" err="1"/>
              <a:t>Civ</a:t>
            </a:r>
            <a:r>
              <a:rPr lang="en-GB" dirty="0"/>
              <a:t> 392</a:t>
            </a:r>
          </a:p>
        </p:txBody>
      </p:sp>
      <p:sp>
        <p:nvSpPr>
          <p:cNvPr id="3" name="Content Placeholder 2">
            <a:extLst>
              <a:ext uri="{FF2B5EF4-FFF2-40B4-BE49-F238E27FC236}">
                <a16:creationId xmlns:a16="http://schemas.microsoft.com/office/drawing/2014/main" id="{BDCB9917-B5C3-0728-1C85-180D83319FB5}"/>
              </a:ext>
            </a:extLst>
          </p:cNvPr>
          <p:cNvSpPr>
            <a:spLocks noGrp="1"/>
          </p:cNvSpPr>
          <p:nvPr>
            <p:ph idx="1"/>
          </p:nvPr>
        </p:nvSpPr>
        <p:spPr>
          <a:xfrm>
            <a:off x="838200" y="1690688"/>
            <a:ext cx="10096500" cy="4351338"/>
          </a:xfrm>
        </p:spPr>
        <p:txBody>
          <a:bodyPr>
            <a:normAutofit fontScale="92500" lnSpcReduction="10000"/>
          </a:bodyPr>
          <a:lstStyle/>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The District Judge made three findings.</a:t>
            </a:r>
          </a:p>
          <a:p>
            <a:endParaRPr lang="en-GB" dirty="0">
              <a:latin typeface="Calibri" panose="020F0502020204030204" pitchFamily="34" charset="0"/>
              <a:ea typeface="Calibri" panose="020F0502020204030204" pitchFamily="34" charset="0"/>
              <a:cs typeface="Calibri" panose="020F0502020204030204" pitchFamily="34" charset="0"/>
            </a:endParaRPr>
          </a:p>
          <a:p>
            <a:pPr algn="just"/>
            <a:r>
              <a:rPr lang="en-GB" dirty="0">
                <a:latin typeface="Calibri" panose="020F0502020204030204" pitchFamily="34" charset="0"/>
                <a:ea typeface="Calibri" panose="020F0502020204030204" pitchFamily="34" charset="0"/>
                <a:cs typeface="Calibri" panose="020F0502020204030204" pitchFamily="34" charset="0"/>
              </a:rPr>
              <a:t>First, the Boundary Agreement was reached before the sale of Willow Cottage to the Appellant, and The Old Stores to the Respondents.</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a:p>
            <a:pPr algn="just"/>
            <a:r>
              <a:rPr lang="en-GB" dirty="0">
                <a:latin typeface="Calibri" panose="020F0502020204030204" pitchFamily="34" charset="0"/>
                <a:ea typeface="Calibri" panose="020F0502020204030204" pitchFamily="34" charset="0"/>
                <a:cs typeface="Calibri" panose="020F0502020204030204" pitchFamily="34" charset="0"/>
              </a:rPr>
              <a:t>Secondly, the Boundary Agreement clarified an uncertain boundary; it was not a contract to convey land.</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a:p>
            <a:pPr algn="just"/>
            <a:r>
              <a:rPr lang="en-GB" dirty="0">
                <a:latin typeface="Calibri" panose="020F0502020204030204" pitchFamily="34" charset="0"/>
                <a:ea typeface="Calibri" panose="020F0502020204030204" pitchFamily="34" charset="0"/>
                <a:cs typeface="Calibri" panose="020F0502020204030204" pitchFamily="34" charset="0"/>
              </a:rPr>
              <a:t>Thirdly, Boundary Agreement bound the Appellant, and the Respondents, as successors in title.</a:t>
            </a:r>
          </a:p>
          <a:p>
            <a:endParaRPr lang="en-GB" dirty="0"/>
          </a:p>
        </p:txBody>
      </p:sp>
    </p:spTree>
    <p:extLst>
      <p:ext uri="{BB962C8B-B14F-4D97-AF65-F5344CB8AC3E}">
        <p14:creationId xmlns:p14="http://schemas.microsoft.com/office/powerpoint/2010/main" val="297807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D0BD-898D-5630-A3A4-5657DE67396F}"/>
              </a:ext>
            </a:extLst>
          </p:cNvPr>
          <p:cNvSpPr>
            <a:spLocks noGrp="1"/>
          </p:cNvSpPr>
          <p:nvPr>
            <p:ph type="title"/>
          </p:nvPr>
        </p:nvSpPr>
        <p:spPr/>
        <p:txBody>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Khan v Khan: s.53 and emails </a:t>
            </a:r>
          </a:p>
        </p:txBody>
      </p:sp>
      <p:sp>
        <p:nvSpPr>
          <p:cNvPr id="3" name="Content Placeholder 2">
            <a:extLst>
              <a:ext uri="{FF2B5EF4-FFF2-40B4-BE49-F238E27FC236}">
                <a16:creationId xmlns:a16="http://schemas.microsoft.com/office/drawing/2014/main" id="{E9BEEEC4-02FF-0D61-D87D-CFEEC12B6B0C}"/>
              </a:ext>
            </a:extLst>
          </p:cNvPr>
          <p:cNvSpPr>
            <a:spLocks noGrp="1"/>
          </p:cNvSpPr>
          <p:nvPr>
            <p:ph idx="1"/>
          </p:nvPr>
        </p:nvSpPr>
        <p:spPr>
          <a:xfrm>
            <a:off x="666382" y="1690688"/>
            <a:ext cx="9669109" cy="4035857"/>
          </a:xfrm>
        </p:spPr>
        <p:txBody>
          <a:bodyPr>
            <a:normAutofit fontScale="85000" lnSpcReduction="10000"/>
          </a:bodyPr>
          <a:lstStyle/>
          <a:p>
            <a:pPr marL="0" indent="0">
              <a:lnSpc>
                <a:spcPct val="150000"/>
              </a:lnSpc>
              <a:buNone/>
            </a:pPr>
            <a:r>
              <a:rPr lang="en-GB" sz="2400" dirty="0"/>
              <a:t>"I want Essex Grove out of my name by 2014. This belongs to the three sisters as stated clearly.</a:t>
            </a:r>
          </a:p>
          <a:p>
            <a:pPr marL="0" indent="0">
              <a:lnSpc>
                <a:spcPct val="150000"/>
              </a:lnSpc>
              <a:buNone/>
            </a:pPr>
            <a:r>
              <a:rPr lang="en-GB" sz="2400" dirty="0"/>
              <a:t>I never wanted this property in my NAME. I did it because no one else had the responsibility, care or inclination to deal with it.</a:t>
            </a:r>
          </a:p>
          <a:p>
            <a:pPr marL="0" indent="0">
              <a:lnSpc>
                <a:spcPct val="150000"/>
              </a:lnSpc>
              <a:buNone/>
            </a:pPr>
            <a:r>
              <a:rPr lang="en-GB" sz="2400" dirty="0"/>
              <a:t>You are not even grateful to the fact that between myself and Ahmed we have maintained, argued with neighbours, improved, fought against tenants, blood sweat and tears, cleaned toilets. So you guys have a block of flats that have at least 40-50 percent equity, not to mention a valuable home should you need it."</a:t>
            </a:r>
          </a:p>
        </p:txBody>
      </p:sp>
    </p:spTree>
    <p:extLst>
      <p:ext uri="{BB962C8B-B14F-4D97-AF65-F5344CB8AC3E}">
        <p14:creationId xmlns:p14="http://schemas.microsoft.com/office/powerpoint/2010/main" val="11610039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B66C-2997-3A94-BEE4-52A3F38A11A0}"/>
              </a:ext>
            </a:extLst>
          </p:cNvPr>
          <p:cNvSpPr>
            <a:spLocks noGrp="1"/>
          </p:cNvSpPr>
          <p:nvPr>
            <p:ph type="title"/>
          </p:nvPr>
        </p:nvSpPr>
        <p:spPr/>
        <p:txBody>
          <a:bodyPr/>
          <a:lstStyle/>
          <a:p>
            <a:pPr algn="ctr"/>
            <a:r>
              <a:rPr lang="en-GB" i="1" dirty="0"/>
              <a:t>White v Alder &amp; Anor </a:t>
            </a:r>
            <a:r>
              <a:rPr lang="en-GB" dirty="0"/>
              <a:t>[2025] EWCA </a:t>
            </a:r>
            <a:r>
              <a:rPr lang="en-GB" dirty="0" err="1"/>
              <a:t>Civ</a:t>
            </a:r>
            <a:r>
              <a:rPr lang="en-GB" dirty="0"/>
              <a:t> 392</a:t>
            </a:r>
          </a:p>
        </p:txBody>
      </p:sp>
      <p:sp>
        <p:nvSpPr>
          <p:cNvPr id="3" name="Content Placeholder 2">
            <a:extLst>
              <a:ext uri="{FF2B5EF4-FFF2-40B4-BE49-F238E27FC236}">
                <a16:creationId xmlns:a16="http://schemas.microsoft.com/office/drawing/2014/main" id="{F5D7A9AB-4527-7F2C-52B4-D7D8BEDBCD67}"/>
              </a:ext>
            </a:extLst>
          </p:cNvPr>
          <p:cNvSpPr>
            <a:spLocks noGrp="1"/>
          </p:cNvSpPr>
          <p:nvPr>
            <p:ph idx="1"/>
          </p:nvPr>
        </p:nvSpPr>
        <p:spPr>
          <a:xfrm>
            <a:off x="482600" y="1563688"/>
            <a:ext cx="10515600" cy="4351338"/>
          </a:xfrm>
        </p:spPr>
        <p:txBody>
          <a:bodyPr/>
          <a:lstStyle/>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Court of Appeal confirmed two types of boundary agreements following </a:t>
            </a:r>
            <a:r>
              <a:rPr lang="en-GB" i="1" dirty="0">
                <a:latin typeface="Calibri" panose="020F0502020204030204" pitchFamily="34" charset="0"/>
                <a:ea typeface="Calibri" panose="020F0502020204030204" pitchFamily="34" charset="0"/>
                <a:cs typeface="Calibri" panose="020F0502020204030204" pitchFamily="34" charset="0"/>
              </a:rPr>
              <a:t>Neilson v Poole </a:t>
            </a:r>
            <a:r>
              <a:rPr lang="en-GB" dirty="0">
                <a:latin typeface="Calibri" panose="020F0502020204030204" pitchFamily="34" charset="0"/>
                <a:ea typeface="Calibri" panose="020F0502020204030204" pitchFamily="34" charset="0"/>
                <a:cs typeface="Calibri" panose="020F0502020204030204" pitchFamily="34" charset="0"/>
              </a:rPr>
              <a:t>(1969) 20 P &amp; CR 909. The Court also accepted that there is no need to act upon the boundary agreement by building any fence or similar feature. Boundary agreement is valid as long as it clearly defines the boundary. </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Most importantly the Court held that:</a:t>
            </a:r>
          </a:p>
          <a:p>
            <a:pPr marL="514350" indent="-514350" algn="just">
              <a:buFont typeface="+mj-lt"/>
              <a:buAutoNum type="arabicPeriod"/>
            </a:pPr>
            <a:r>
              <a:rPr lang="en-GB" dirty="0">
                <a:latin typeface="Calibri" panose="020F0502020204030204" pitchFamily="34" charset="0"/>
                <a:ea typeface="Calibri" panose="020F0502020204030204" pitchFamily="34" charset="0"/>
                <a:cs typeface="Calibri" panose="020F0502020204030204" pitchFamily="34" charset="0"/>
              </a:rPr>
              <a:t>Boundary Agreements bind successors in title</a:t>
            </a:r>
          </a:p>
          <a:p>
            <a:pPr marL="514350" indent="-514350" algn="just">
              <a:buFont typeface="+mj-lt"/>
              <a:buAutoNum type="arabicPeriod"/>
            </a:pPr>
            <a:r>
              <a:rPr lang="en-GB" dirty="0">
                <a:latin typeface="Calibri" panose="020F0502020204030204" pitchFamily="34" charset="0"/>
                <a:ea typeface="Calibri" panose="020F0502020204030204" pitchFamily="34" charset="0"/>
                <a:cs typeface="Calibri" panose="020F0502020204030204" pitchFamily="34" charset="0"/>
              </a:rPr>
              <a:t>Knowledge of the existence of the agreement is not relevant </a:t>
            </a:r>
          </a:p>
          <a:p>
            <a:pPr algn="just"/>
            <a:endParaRPr lang="en-GB" dirty="0"/>
          </a:p>
        </p:txBody>
      </p:sp>
    </p:spTree>
    <p:extLst>
      <p:ext uri="{BB962C8B-B14F-4D97-AF65-F5344CB8AC3E}">
        <p14:creationId xmlns:p14="http://schemas.microsoft.com/office/powerpoint/2010/main" val="4146823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5FEE-0392-AF25-695B-5629E27FB7F1}"/>
              </a:ext>
            </a:extLst>
          </p:cNvPr>
          <p:cNvSpPr>
            <a:spLocks noGrp="1"/>
          </p:cNvSpPr>
          <p:nvPr>
            <p:ph type="title"/>
          </p:nvPr>
        </p:nvSpPr>
        <p:spPr/>
        <p:txBody>
          <a:bodyPr/>
          <a:lstStyle/>
          <a:p>
            <a:pPr algn="ctr"/>
            <a:r>
              <a:rPr lang="en-GB" dirty="0"/>
              <a:t>Boundary Demarcation Agreement bind successors in title </a:t>
            </a:r>
          </a:p>
        </p:txBody>
      </p:sp>
      <p:sp>
        <p:nvSpPr>
          <p:cNvPr id="3" name="Content Placeholder 2">
            <a:extLst>
              <a:ext uri="{FF2B5EF4-FFF2-40B4-BE49-F238E27FC236}">
                <a16:creationId xmlns:a16="http://schemas.microsoft.com/office/drawing/2014/main" id="{2C61DE13-B5D0-642B-D25E-D76A1076FB7F}"/>
              </a:ext>
            </a:extLst>
          </p:cNvPr>
          <p:cNvSpPr>
            <a:spLocks noGrp="1"/>
          </p:cNvSpPr>
          <p:nvPr>
            <p:ph idx="1"/>
          </p:nvPr>
        </p:nvSpPr>
        <p:spPr>
          <a:xfrm>
            <a:off x="838200" y="1825625"/>
            <a:ext cx="10116312" cy="4795308"/>
          </a:xfrm>
        </p:spPr>
        <p:txBody>
          <a:bodyPr>
            <a:normAutofit/>
          </a:bodyPr>
          <a:lstStyle/>
          <a:p>
            <a:pPr marL="0" indent="0" algn="just">
              <a:buNone/>
            </a:pPr>
            <a:r>
              <a:rPr lang="en-GB" i="1" dirty="0">
                <a:latin typeface="Calibri" panose="020F0502020204030204" pitchFamily="34" charset="0"/>
                <a:ea typeface="Calibri" panose="020F0502020204030204" pitchFamily="34" charset="0"/>
                <a:cs typeface="Calibri" panose="020F0502020204030204" pitchFamily="34" charset="0"/>
              </a:rPr>
              <a:t>[54] “Such an agreement has proprietary effect and, as a result, also binds successors in title. … It defines and delineates the boundary between the properties as from the root conveyance or transfer. Such an agreement is, of its very nature, a delineation of the property transferred or conveyed and is so for all purposes. As no one is able to transfer or convey more than they own, such an agreement effectively “binds” successors in title whether or not they have knowledge of it. It does so because it defines what they purchase. …. a legal boundary does not move because the land is subsequently conveyed or transferred.”</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Asplin LJ</a:t>
            </a:r>
          </a:p>
          <a:p>
            <a:endParaRPr lang="en-GB" dirty="0"/>
          </a:p>
        </p:txBody>
      </p:sp>
    </p:spTree>
    <p:extLst>
      <p:ext uri="{BB962C8B-B14F-4D97-AF65-F5344CB8AC3E}">
        <p14:creationId xmlns:p14="http://schemas.microsoft.com/office/powerpoint/2010/main" val="3939415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565D-441C-7B0E-7637-0E4260AAE03E}"/>
              </a:ext>
            </a:extLst>
          </p:cNvPr>
          <p:cNvSpPr>
            <a:spLocks noGrp="1"/>
          </p:cNvSpPr>
          <p:nvPr>
            <p:ph type="title"/>
          </p:nvPr>
        </p:nvSpPr>
        <p:spPr/>
        <p:txBody>
          <a:bodyPr/>
          <a:lstStyle/>
          <a:p>
            <a:pPr algn="ctr"/>
            <a:r>
              <a:rPr lang="en-GB" dirty="0"/>
              <a:t>Knowledge is not required</a:t>
            </a:r>
          </a:p>
        </p:txBody>
      </p:sp>
      <p:sp>
        <p:nvSpPr>
          <p:cNvPr id="3" name="Content Placeholder 2">
            <a:extLst>
              <a:ext uri="{FF2B5EF4-FFF2-40B4-BE49-F238E27FC236}">
                <a16:creationId xmlns:a16="http://schemas.microsoft.com/office/drawing/2014/main" id="{CA081064-C8CD-5BE1-36DF-43B3BB0A80B0}"/>
              </a:ext>
            </a:extLst>
          </p:cNvPr>
          <p:cNvSpPr>
            <a:spLocks noGrp="1"/>
          </p:cNvSpPr>
          <p:nvPr>
            <p:ph idx="1"/>
          </p:nvPr>
        </p:nvSpPr>
        <p:spPr>
          <a:xfrm>
            <a:off x="838200" y="1825624"/>
            <a:ext cx="10515600" cy="4727575"/>
          </a:xfrm>
        </p:spPr>
        <p:txBody>
          <a:body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GB" sz="2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[58] “None of the authorities, including those concerned with successors in title, turns upon or for that matter, makes mention of whether the person seeking to avoid the effect of the boundary agreement had notice or knowledge of it. That is not surprising. A boundary demarcation agreement is neither an equitable interest for the purposes of unregistered conveyancing nor an overriding interest for the purposes of registered land. It clarifies the border or boundary between the properties shown in the conveyance or transfer. It does not turn on knowledge, therefore.”</a:t>
            </a:r>
            <a:endParaRPr lang="en-GB"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Asplin LJ</a:t>
            </a:r>
          </a:p>
          <a:p>
            <a:endParaRPr lang="en-GB" dirty="0"/>
          </a:p>
        </p:txBody>
      </p:sp>
    </p:spTree>
    <p:extLst>
      <p:ext uri="{BB962C8B-B14F-4D97-AF65-F5344CB8AC3E}">
        <p14:creationId xmlns:p14="http://schemas.microsoft.com/office/powerpoint/2010/main" val="120427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5331-7A95-F300-ACE2-A4C8E136AA1D}"/>
              </a:ext>
            </a:extLst>
          </p:cNvPr>
          <p:cNvSpPr>
            <a:spLocks noGrp="1"/>
          </p:cNvSpPr>
          <p:nvPr>
            <p:ph type="title"/>
          </p:nvPr>
        </p:nvSpPr>
        <p:spPr/>
        <p:txBody>
          <a:bodyPr/>
          <a:lstStyle/>
          <a:p>
            <a:pPr algn="ctr"/>
            <a:r>
              <a:rPr lang="en-GB" i="1" dirty="0"/>
              <a:t>Bishop v Jaques </a:t>
            </a:r>
            <a:r>
              <a:rPr lang="en-GB" dirty="0"/>
              <a:t>[2025] UKUT 141 (LC)</a:t>
            </a:r>
          </a:p>
        </p:txBody>
      </p:sp>
      <p:sp>
        <p:nvSpPr>
          <p:cNvPr id="3" name="Content Placeholder 2">
            <a:extLst>
              <a:ext uri="{FF2B5EF4-FFF2-40B4-BE49-F238E27FC236}">
                <a16:creationId xmlns:a16="http://schemas.microsoft.com/office/drawing/2014/main" id="{A69352C3-20BE-C544-09BE-DC6C842C1E66}"/>
              </a:ext>
            </a:extLst>
          </p:cNvPr>
          <p:cNvSpPr>
            <a:spLocks noGrp="1"/>
          </p:cNvSpPr>
          <p:nvPr>
            <p:ph idx="1"/>
          </p:nvPr>
        </p:nvSpPr>
        <p:spPr>
          <a:xfrm>
            <a:off x="838200" y="1613958"/>
            <a:ext cx="10515600" cy="4351338"/>
          </a:xfrm>
        </p:spPr>
        <p:txBody>
          <a:bodyPr>
            <a:normAutofit/>
          </a:bodyPr>
          <a:lstStyle/>
          <a:p>
            <a:pPr marL="0" indent="0" algn="jus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The case concerned a long‑running boundary dispute between Mr Bishop (owner of The Avenue) and Mrs Jaques (owner of Beacon Cottage), regarding which property owned a narrow strip of land where a row of pine trees once stood.</a:t>
            </a:r>
          </a:p>
          <a:p>
            <a:pPr marL="0" indent="0" algn="jus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A 1971 written memorandum was signed by the then‑owners, Mr Noble (North Lodge/The Avenue) and Mr Dewar (Beacon Cottage), stating that the strip of land with pine trees formed the western boundary of Beacon Cottage and belonged to the Dewars.</a:t>
            </a:r>
          </a:p>
          <a:p>
            <a:pPr marL="0" indent="0">
              <a:buNone/>
            </a:pPr>
            <a:endParaRPr lang="en-GB" sz="2400" dirty="0"/>
          </a:p>
        </p:txBody>
      </p:sp>
    </p:spTree>
    <p:extLst>
      <p:ext uri="{BB962C8B-B14F-4D97-AF65-F5344CB8AC3E}">
        <p14:creationId xmlns:p14="http://schemas.microsoft.com/office/powerpoint/2010/main" val="30680158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CA3A-5D2C-FD76-52BD-4A0A9F60B131}"/>
              </a:ext>
            </a:extLst>
          </p:cNvPr>
          <p:cNvSpPr>
            <a:spLocks noGrp="1"/>
          </p:cNvSpPr>
          <p:nvPr>
            <p:ph type="title"/>
          </p:nvPr>
        </p:nvSpPr>
        <p:spPr/>
        <p:txBody>
          <a:bodyPr/>
          <a:lstStyle/>
          <a:p>
            <a:pPr algn="ctr"/>
            <a:r>
              <a:rPr lang="en-GB" dirty="0"/>
              <a:t>Memorandum </a:t>
            </a:r>
          </a:p>
        </p:txBody>
      </p:sp>
      <p:sp>
        <p:nvSpPr>
          <p:cNvPr id="3" name="Content Placeholder 2">
            <a:extLst>
              <a:ext uri="{FF2B5EF4-FFF2-40B4-BE49-F238E27FC236}">
                <a16:creationId xmlns:a16="http://schemas.microsoft.com/office/drawing/2014/main" id="{CB767776-7E4D-0382-3FB3-14FD422B1406}"/>
              </a:ext>
            </a:extLst>
          </p:cNvPr>
          <p:cNvSpPr>
            <a:spLocks noGrp="1"/>
          </p:cNvSpPr>
          <p:nvPr>
            <p:ph idx="1"/>
          </p:nvPr>
        </p:nvSpPr>
        <p:spPr/>
        <p:txBody>
          <a:bodyPr/>
          <a:lstStyle/>
          <a:p>
            <a:pPr marL="0" indent="0" algn="ctr">
              <a:buNone/>
            </a:pPr>
            <a:endParaRPr lang="en-GB" i="1" dirty="0"/>
          </a:p>
          <a:p>
            <a:pPr marL="0" indent="0" algn="ctr">
              <a:buNone/>
            </a:pPr>
            <a:r>
              <a:rPr lang="en-GB" i="1" dirty="0">
                <a:latin typeface="Calibri" panose="020F0502020204030204" pitchFamily="34" charset="0"/>
                <a:ea typeface="Calibri" panose="020F0502020204030204" pitchFamily="34" charset="0"/>
                <a:cs typeface="Calibri" panose="020F0502020204030204" pitchFamily="34" charset="0"/>
              </a:rPr>
              <a:t>This is to certify that it is agreed between Stewart Grant Dewar of Beacon Cottage, Battle, and Charles Patrick Cay Noble of North Lodge, Battle, that the strip of land and the trees thereon which forms the western boundary of Beacon Cottage is the property of the said Stewart Grant Dewar</a:t>
            </a:r>
          </a:p>
        </p:txBody>
      </p:sp>
    </p:spTree>
    <p:extLst>
      <p:ext uri="{BB962C8B-B14F-4D97-AF65-F5344CB8AC3E}">
        <p14:creationId xmlns:p14="http://schemas.microsoft.com/office/powerpoint/2010/main" val="532135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FB1AC2-2DA3-228D-C05E-5D3FC043204A}"/>
              </a:ext>
            </a:extLst>
          </p:cNvPr>
          <p:cNvPicPr>
            <a:picLocks noChangeAspect="1"/>
          </p:cNvPicPr>
          <p:nvPr/>
        </p:nvPicPr>
        <p:blipFill>
          <a:blip r:embed="rId2"/>
          <a:stretch>
            <a:fillRect/>
          </a:stretch>
        </p:blipFill>
        <p:spPr>
          <a:xfrm>
            <a:off x="6968066" y="204154"/>
            <a:ext cx="5137645" cy="4492767"/>
          </a:xfrm>
          <a:prstGeom prst="rect">
            <a:avLst/>
          </a:prstGeom>
        </p:spPr>
      </p:pic>
      <p:pic>
        <p:nvPicPr>
          <p:cNvPr id="10" name="Content Placeholder 9">
            <a:extLst>
              <a:ext uri="{FF2B5EF4-FFF2-40B4-BE49-F238E27FC236}">
                <a16:creationId xmlns:a16="http://schemas.microsoft.com/office/drawing/2014/main" id="{0AD18336-3FF5-5FFD-7D7B-EEA4E07F0995}"/>
              </a:ext>
            </a:extLst>
          </p:cNvPr>
          <p:cNvPicPr>
            <a:picLocks noGrp="1" noChangeAspect="1"/>
          </p:cNvPicPr>
          <p:nvPr>
            <p:ph idx="1"/>
          </p:nvPr>
        </p:nvPicPr>
        <p:blipFill>
          <a:blip r:embed="rId3"/>
          <a:stretch>
            <a:fillRect/>
          </a:stretch>
        </p:blipFill>
        <p:spPr>
          <a:xfrm>
            <a:off x="1109134" y="310254"/>
            <a:ext cx="4403026" cy="5819512"/>
          </a:xfrm>
          <a:prstGeom prst="rect">
            <a:avLst/>
          </a:prstGeom>
        </p:spPr>
      </p:pic>
    </p:spTree>
    <p:extLst>
      <p:ext uri="{BB962C8B-B14F-4D97-AF65-F5344CB8AC3E}">
        <p14:creationId xmlns:p14="http://schemas.microsoft.com/office/powerpoint/2010/main" val="3524146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4CC08D-1909-FB53-D263-7A0D727AB3F1}"/>
              </a:ext>
            </a:extLst>
          </p:cNvPr>
          <p:cNvPicPr>
            <a:picLocks noChangeAspect="1"/>
          </p:cNvPicPr>
          <p:nvPr/>
        </p:nvPicPr>
        <p:blipFill>
          <a:blip r:embed="rId2"/>
          <a:stretch>
            <a:fillRect/>
          </a:stretch>
        </p:blipFill>
        <p:spPr>
          <a:xfrm>
            <a:off x="3158067" y="280969"/>
            <a:ext cx="5317066" cy="6511810"/>
          </a:xfrm>
          <a:prstGeom prst="rect">
            <a:avLst/>
          </a:prstGeom>
        </p:spPr>
      </p:pic>
    </p:spTree>
    <p:extLst>
      <p:ext uri="{BB962C8B-B14F-4D97-AF65-F5344CB8AC3E}">
        <p14:creationId xmlns:p14="http://schemas.microsoft.com/office/powerpoint/2010/main" val="21566988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025F-946C-F1BA-BFFB-AE005DE54A98}"/>
              </a:ext>
            </a:extLst>
          </p:cNvPr>
          <p:cNvSpPr>
            <a:spLocks noGrp="1"/>
          </p:cNvSpPr>
          <p:nvPr>
            <p:ph idx="1"/>
          </p:nvPr>
        </p:nvSpPr>
        <p:spPr>
          <a:xfrm>
            <a:off x="838200" y="702734"/>
            <a:ext cx="10515600" cy="5875866"/>
          </a:xfrm>
        </p:spPr>
        <p:txBody>
          <a:bodyPr>
            <a:normAutofit/>
          </a:bodyPr>
          <a:lstStyle/>
          <a:p>
            <a:pPr marL="0" indent="0" algn="just">
              <a:buNone/>
            </a:pPr>
            <a:r>
              <a:rPr lang="en-GB" i="1" dirty="0">
                <a:latin typeface="Calibri" panose="020F0502020204030204" pitchFamily="34" charset="0"/>
                <a:ea typeface="Calibri" panose="020F0502020204030204" pitchFamily="34" charset="0"/>
                <a:cs typeface="Calibri" panose="020F0502020204030204" pitchFamily="34" charset="0"/>
              </a:rPr>
              <a:t>[41] “The original parties having agreed that the trees and the strip of land on which they stood (a reference to the verge on the eastern side of the Avenue) were part of Beacon Cottage, it is immaterial for the purpose of these proceedings that the precise position of the trees was not specified. The stumps of the trees are still present and their location is not in doubt. </a:t>
            </a:r>
            <a:r>
              <a:rPr lang="en-GB" b="1" i="1" dirty="0">
                <a:latin typeface="Calibri" panose="020F0502020204030204" pitchFamily="34" charset="0"/>
                <a:ea typeface="Calibri" panose="020F0502020204030204" pitchFamily="34" charset="0"/>
                <a:cs typeface="Calibri" panose="020F0502020204030204" pitchFamily="34" charset="0"/>
              </a:rPr>
              <a:t>Nor is there any need for a boundary agreement to satisfy the technical requirements of a determined boundary application. </a:t>
            </a:r>
            <a:r>
              <a:rPr lang="en-GB" i="1" dirty="0">
                <a:latin typeface="Calibri" panose="020F0502020204030204" pitchFamily="34" charset="0"/>
                <a:ea typeface="Calibri" panose="020F0502020204030204" pitchFamily="34" charset="0"/>
                <a:cs typeface="Calibri" panose="020F0502020204030204" pitchFamily="34" charset="0"/>
              </a:rPr>
              <a:t>What matters is that the owners of land on both sides of the boundary agreed that the trees and the strip of land they stood on form the western boundary of Beacon Cottage. That is enough to defeat Mr Bishop's application to determine a boundary up to three or four metres to the east of the trees.”</a:t>
            </a:r>
          </a:p>
          <a:p>
            <a:pPr marL="0" indent="0">
              <a:buNone/>
            </a:pPr>
            <a:endParaRPr lang="en-GB"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i="1" dirty="0">
                <a:latin typeface="Calibri" panose="020F0502020204030204" pitchFamily="34" charset="0"/>
                <a:ea typeface="Calibri" panose="020F0502020204030204" pitchFamily="34" charset="0"/>
                <a:cs typeface="Calibri" panose="020F0502020204030204" pitchFamily="34" charset="0"/>
              </a:rPr>
              <a:t>Martin Rodger KC</a:t>
            </a:r>
          </a:p>
        </p:txBody>
      </p:sp>
    </p:spTree>
    <p:extLst>
      <p:ext uri="{BB962C8B-B14F-4D97-AF65-F5344CB8AC3E}">
        <p14:creationId xmlns:p14="http://schemas.microsoft.com/office/powerpoint/2010/main" val="5143892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83B3-6A17-A848-F71B-ABB2A20777FE}"/>
              </a:ext>
            </a:extLst>
          </p:cNvPr>
          <p:cNvSpPr>
            <a:spLocks noGrp="1"/>
          </p:cNvSpPr>
          <p:nvPr>
            <p:ph type="title"/>
          </p:nvPr>
        </p:nvSpPr>
        <p:spPr>
          <a:xfrm>
            <a:off x="656167" y="238125"/>
            <a:ext cx="10515600" cy="1325563"/>
          </a:xfrm>
        </p:spPr>
        <p:txBody>
          <a:bodyPr/>
          <a:lstStyle/>
          <a:p>
            <a:pPr algn="ctr"/>
            <a:r>
              <a:rPr lang="en-GB" i="1" dirty="0"/>
              <a:t>Byrne v Archer </a:t>
            </a:r>
            <a:r>
              <a:rPr lang="en-GB" dirty="0"/>
              <a:t>[2025] EWHC 1136</a:t>
            </a:r>
          </a:p>
        </p:txBody>
      </p:sp>
      <p:sp>
        <p:nvSpPr>
          <p:cNvPr id="3" name="Content Placeholder 2">
            <a:extLst>
              <a:ext uri="{FF2B5EF4-FFF2-40B4-BE49-F238E27FC236}">
                <a16:creationId xmlns:a16="http://schemas.microsoft.com/office/drawing/2014/main" id="{4CC6B42B-04D5-75CC-2509-BD1B27E0D86D}"/>
              </a:ext>
            </a:extLst>
          </p:cNvPr>
          <p:cNvSpPr>
            <a:spLocks noGrp="1"/>
          </p:cNvSpPr>
          <p:nvPr>
            <p:ph idx="1"/>
          </p:nvPr>
        </p:nvSpPr>
        <p:spPr>
          <a:xfrm>
            <a:off x="745067" y="1423988"/>
            <a:ext cx="10515600" cy="4351338"/>
          </a:xfrm>
        </p:spPr>
        <p:txBody>
          <a:bodyPr>
            <a:normAutofit fontScale="92500" lnSpcReduction="10000"/>
          </a:bodyPr>
          <a:lstStyle/>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Neighbour dispute between owners of </a:t>
            </a:r>
            <a:r>
              <a:rPr lang="en-GB" dirty="0" err="1">
                <a:latin typeface="Calibri" panose="020F0502020204030204" pitchFamily="34" charset="0"/>
                <a:ea typeface="Calibri" panose="020F0502020204030204" pitchFamily="34" charset="0"/>
                <a:cs typeface="Calibri" panose="020F0502020204030204" pitchFamily="34" charset="0"/>
              </a:rPr>
              <a:t>Hillsway</a:t>
            </a:r>
            <a:r>
              <a:rPr lang="en-GB" dirty="0">
                <a:latin typeface="Calibri" panose="020F0502020204030204" pitchFamily="34" charset="0"/>
                <a:ea typeface="Calibri" panose="020F0502020204030204" pitchFamily="34" charset="0"/>
                <a:cs typeface="Calibri" panose="020F0502020204030204" pitchFamily="34" charset="0"/>
              </a:rPr>
              <a:t> (Byrnes) and Brookfields (Archers) over the Southern and Western boundary hedges.</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Claimants argued that, during planning for Brookfields (2006), the Archers agreed the hedge marked the boundary. Court found no evidence of any such agreement.</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Defendants argued that Claimant’s predecessors met them during pre‑contract enquiries in 2019 and confirmed the Archers owned both hedges. The court did find this amounted to a binding boundary demarcation agreement.</a:t>
            </a:r>
          </a:p>
          <a:p>
            <a:pPr marL="0" indent="0">
              <a:buNone/>
            </a:pPr>
            <a:endParaRPr lang="en-GB" dirty="0"/>
          </a:p>
        </p:txBody>
      </p:sp>
    </p:spTree>
    <p:extLst>
      <p:ext uri="{BB962C8B-B14F-4D97-AF65-F5344CB8AC3E}">
        <p14:creationId xmlns:p14="http://schemas.microsoft.com/office/powerpoint/2010/main" val="1877043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104E1D-2CB7-7084-44CC-32CFA582ED36}"/>
              </a:ext>
            </a:extLst>
          </p:cNvPr>
          <p:cNvPicPr>
            <a:picLocks noGrp="1" noChangeAspect="1"/>
          </p:cNvPicPr>
          <p:nvPr>
            <p:ph idx="1"/>
          </p:nvPr>
        </p:nvPicPr>
        <p:blipFill>
          <a:blip r:embed="rId2"/>
          <a:stretch>
            <a:fillRect/>
          </a:stretch>
        </p:blipFill>
        <p:spPr>
          <a:xfrm>
            <a:off x="0" y="245540"/>
            <a:ext cx="6925733" cy="6612460"/>
          </a:xfrm>
          <a:prstGeom prst="rect">
            <a:avLst/>
          </a:prstGeom>
        </p:spPr>
      </p:pic>
    </p:spTree>
    <p:extLst>
      <p:ext uri="{BB962C8B-B14F-4D97-AF65-F5344CB8AC3E}">
        <p14:creationId xmlns:p14="http://schemas.microsoft.com/office/powerpoint/2010/main" val="199139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00A7-34AD-BB6B-BFD5-185C31543E34}"/>
              </a:ext>
            </a:extLst>
          </p:cNvPr>
          <p:cNvSpPr>
            <a:spLocks noGrp="1"/>
          </p:cNvSpPr>
          <p:nvPr>
            <p:ph type="title"/>
          </p:nvPr>
        </p:nvSpPr>
        <p:spPr/>
        <p:txBody>
          <a:bodyPr/>
          <a:lstStyle/>
          <a:p>
            <a:pPr algn="ctr"/>
            <a:r>
              <a:rPr lang="en-GB" dirty="0"/>
              <a:t>Khan v Khan: De Bruyne</a:t>
            </a:r>
          </a:p>
        </p:txBody>
      </p:sp>
      <p:pic>
        <p:nvPicPr>
          <p:cNvPr id="15" name="Picture 14" descr="A person in a blue jersey&#10;&#10;AI-generated content may be incorrect.">
            <a:extLst>
              <a:ext uri="{FF2B5EF4-FFF2-40B4-BE49-F238E27FC236}">
                <a16:creationId xmlns:a16="http://schemas.microsoft.com/office/drawing/2014/main" id="{E6B9211E-DDD1-1928-BFF2-6FCE8919C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232" y="1573294"/>
            <a:ext cx="3775587" cy="4719484"/>
          </a:xfrm>
          <a:prstGeom prst="rect">
            <a:avLst/>
          </a:prstGeom>
        </p:spPr>
      </p:pic>
    </p:spTree>
    <p:extLst>
      <p:ext uri="{BB962C8B-B14F-4D97-AF65-F5344CB8AC3E}">
        <p14:creationId xmlns:p14="http://schemas.microsoft.com/office/powerpoint/2010/main" val="5582088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96B9AD-184C-3024-9166-149447A88636}"/>
              </a:ext>
            </a:extLst>
          </p:cNvPr>
          <p:cNvPicPr>
            <a:picLocks noGrp="1" noChangeAspect="1"/>
          </p:cNvPicPr>
          <p:nvPr>
            <p:ph idx="1"/>
          </p:nvPr>
        </p:nvPicPr>
        <p:blipFill>
          <a:blip r:embed="rId2"/>
          <a:srcRect l="2410" t="27027"/>
          <a:stretch>
            <a:fillRect/>
          </a:stretch>
        </p:blipFill>
        <p:spPr>
          <a:xfrm>
            <a:off x="838200" y="3157561"/>
            <a:ext cx="4800600" cy="3243239"/>
          </a:xfrm>
          <a:prstGeom prst="rect">
            <a:avLst/>
          </a:prstGeom>
        </p:spPr>
      </p:pic>
      <p:pic>
        <p:nvPicPr>
          <p:cNvPr id="7" name="Picture 6">
            <a:extLst>
              <a:ext uri="{FF2B5EF4-FFF2-40B4-BE49-F238E27FC236}">
                <a16:creationId xmlns:a16="http://schemas.microsoft.com/office/drawing/2014/main" id="{53E7DF69-5F33-D6D7-07FD-66C029E08DC2}"/>
              </a:ext>
            </a:extLst>
          </p:cNvPr>
          <p:cNvPicPr>
            <a:picLocks noChangeAspect="1"/>
          </p:cNvPicPr>
          <p:nvPr/>
        </p:nvPicPr>
        <p:blipFill>
          <a:blip r:embed="rId3"/>
          <a:srcRect l="1189" t="23639" r="-1" b="-4556"/>
          <a:stretch>
            <a:fillRect/>
          </a:stretch>
        </p:blipFill>
        <p:spPr>
          <a:xfrm>
            <a:off x="6276191" y="769961"/>
            <a:ext cx="4668818" cy="3454401"/>
          </a:xfrm>
          <a:prstGeom prst="rect">
            <a:avLst/>
          </a:prstGeom>
        </p:spPr>
      </p:pic>
    </p:spTree>
    <p:extLst>
      <p:ext uri="{BB962C8B-B14F-4D97-AF65-F5344CB8AC3E}">
        <p14:creationId xmlns:p14="http://schemas.microsoft.com/office/powerpoint/2010/main" val="12646427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3F9C-4CDC-0C35-76DB-AEE4FC4CADBD}"/>
              </a:ext>
            </a:extLst>
          </p:cNvPr>
          <p:cNvSpPr>
            <a:spLocks noGrp="1"/>
          </p:cNvSpPr>
          <p:nvPr>
            <p:ph type="title"/>
          </p:nvPr>
        </p:nvSpPr>
        <p:spPr>
          <a:xfrm>
            <a:off x="355600" y="365125"/>
            <a:ext cx="10515600" cy="1325563"/>
          </a:xfrm>
        </p:spPr>
        <p:txBody>
          <a:bodyPr/>
          <a:lstStyle/>
          <a:p>
            <a:pPr algn="ctr"/>
            <a:r>
              <a:rPr lang="en-GB" dirty="0"/>
              <a:t>Byrne v Archer [2025] EWHC 1136</a:t>
            </a:r>
          </a:p>
        </p:txBody>
      </p:sp>
      <p:sp>
        <p:nvSpPr>
          <p:cNvPr id="3" name="Content Placeholder 2">
            <a:extLst>
              <a:ext uri="{FF2B5EF4-FFF2-40B4-BE49-F238E27FC236}">
                <a16:creationId xmlns:a16="http://schemas.microsoft.com/office/drawing/2014/main" id="{125E9F57-568E-8E12-F1FF-4D31447A63C7}"/>
              </a:ext>
            </a:extLst>
          </p:cNvPr>
          <p:cNvSpPr>
            <a:spLocks noGrp="1"/>
          </p:cNvSpPr>
          <p:nvPr>
            <p:ph idx="1"/>
          </p:nvPr>
        </p:nvSpPr>
        <p:spPr>
          <a:xfrm>
            <a:off x="444500" y="1787525"/>
            <a:ext cx="10515600" cy="4351338"/>
          </a:xfrm>
        </p:spPr>
        <p:txBody>
          <a:bodyPr>
            <a:normAutofit/>
          </a:bodyPr>
          <a:lstStyle/>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The Court held the Southern Hedge lay wholly within Brookfields, and the Western Hedge, originally straddling the line, became wholly Brookfields’ via the 2019 agreement.</a:t>
            </a:r>
          </a:p>
          <a:p>
            <a:pPr marL="0" indent="0" algn="just">
              <a:buNone/>
            </a:pPr>
            <a:endParaRPr lang="en-GB" i="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i="1" dirty="0">
                <a:latin typeface="Calibri" panose="020F0502020204030204" pitchFamily="34" charset="0"/>
                <a:ea typeface="Calibri" panose="020F0502020204030204" pitchFamily="34" charset="0"/>
                <a:cs typeface="Calibri" panose="020F0502020204030204" pitchFamily="34" charset="0"/>
              </a:rPr>
              <a:t>Byrne</a:t>
            </a:r>
            <a:r>
              <a:rPr lang="en-GB" dirty="0">
                <a:latin typeface="Calibri" panose="020F0502020204030204" pitchFamily="34" charset="0"/>
                <a:ea typeface="Calibri" panose="020F0502020204030204" pitchFamily="34" charset="0"/>
                <a:cs typeface="Calibri" panose="020F0502020204030204" pitchFamily="34" charset="0"/>
              </a:rPr>
              <a:t> demonstrates how boundary demarcation agreements can arise informally, even via pre‑contract discussions or emails.</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It confirms the strong judicial policy preference for certainty and neighbourly agreements.</a:t>
            </a:r>
          </a:p>
        </p:txBody>
      </p:sp>
    </p:spTree>
    <p:extLst>
      <p:ext uri="{BB962C8B-B14F-4D97-AF65-F5344CB8AC3E}">
        <p14:creationId xmlns:p14="http://schemas.microsoft.com/office/powerpoint/2010/main" val="11858696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89B7-0359-6E8F-CCA5-E716B2A6E3D4}"/>
              </a:ext>
            </a:extLst>
          </p:cNvPr>
          <p:cNvSpPr>
            <a:spLocks noGrp="1"/>
          </p:cNvSpPr>
          <p:nvPr>
            <p:ph type="title"/>
          </p:nvPr>
        </p:nvSpPr>
        <p:spPr>
          <a:xfrm>
            <a:off x="296333" y="85195"/>
            <a:ext cx="10515600" cy="1325563"/>
          </a:xfrm>
        </p:spPr>
        <p:txBody>
          <a:bodyPr/>
          <a:lstStyle/>
          <a:p>
            <a:pPr algn="ctr"/>
            <a:r>
              <a:rPr lang="en-GB" dirty="0"/>
              <a:t>Key Takeaways</a:t>
            </a:r>
          </a:p>
        </p:txBody>
      </p:sp>
      <p:sp>
        <p:nvSpPr>
          <p:cNvPr id="3" name="Content Placeholder 2">
            <a:extLst>
              <a:ext uri="{FF2B5EF4-FFF2-40B4-BE49-F238E27FC236}">
                <a16:creationId xmlns:a16="http://schemas.microsoft.com/office/drawing/2014/main" id="{945DA96F-D285-CCD8-32D3-9D33DF0766B5}"/>
              </a:ext>
            </a:extLst>
          </p:cNvPr>
          <p:cNvSpPr>
            <a:spLocks noGrp="1"/>
          </p:cNvSpPr>
          <p:nvPr>
            <p:ph idx="1"/>
          </p:nvPr>
        </p:nvSpPr>
        <p:spPr>
          <a:xfrm>
            <a:off x="211666" y="1410758"/>
            <a:ext cx="10515600" cy="4351338"/>
          </a:xfrm>
        </p:spPr>
        <p:txBody>
          <a:bodyPr>
            <a:normAutofit lnSpcReduction="10000"/>
          </a:bodyPr>
          <a:lstStyle/>
          <a:p>
            <a:pPr marL="514350" indent="-514350" algn="just">
              <a:buFont typeface="+mj-lt"/>
              <a:buAutoNum type="arabicPeriod"/>
            </a:pPr>
            <a:r>
              <a:rPr lang="en-GB" dirty="0">
                <a:latin typeface="Calibri" panose="020F0502020204030204" pitchFamily="34" charset="0"/>
                <a:ea typeface="Calibri" panose="020F0502020204030204" pitchFamily="34" charset="0"/>
                <a:cs typeface="Calibri" panose="020F0502020204030204" pitchFamily="34" charset="0"/>
              </a:rPr>
              <a:t>Boundary Agreements bind successors in title.</a:t>
            </a:r>
          </a:p>
          <a:p>
            <a:pPr marL="514350" indent="-514350" algn="just">
              <a:buFont typeface="+mj-lt"/>
              <a:buAutoNum type="arabicPeriod"/>
            </a:pPr>
            <a:endParaRPr lang="en-GB" dirty="0">
              <a:latin typeface="Calibri" panose="020F0502020204030204" pitchFamily="34" charset="0"/>
              <a:ea typeface="Calibri" panose="020F0502020204030204" pitchFamily="34" charset="0"/>
              <a:cs typeface="Calibri" panose="020F0502020204030204" pitchFamily="34" charset="0"/>
            </a:endParaRPr>
          </a:p>
          <a:p>
            <a:pPr marL="514350" indent="-514350" algn="just">
              <a:buFont typeface="+mj-lt"/>
              <a:buAutoNum type="arabicPeriod"/>
            </a:pPr>
            <a:r>
              <a:rPr lang="en-GB" dirty="0">
                <a:latin typeface="Calibri" panose="020F0502020204030204" pitchFamily="34" charset="0"/>
                <a:ea typeface="Calibri" panose="020F0502020204030204" pitchFamily="34" charset="0"/>
                <a:cs typeface="Calibri" panose="020F0502020204030204" pitchFamily="34" charset="0"/>
              </a:rPr>
              <a:t>Lack of knowledge is immaterial !!! (Especially relevant in conveyancing process – Title Insurance may be solution) </a:t>
            </a:r>
          </a:p>
          <a:p>
            <a:pPr marL="514350" indent="-514350" algn="just">
              <a:buFont typeface="+mj-lt"/>
              <a:buAutoNum type="arabicPeriod"/>
            </a:pPr>
            <a:endParaRPr lang="en-GB" dirty="0">
              <a:latin typeface="Calibri" panose="020F0502020204030204" pitchFamily="34" charset="0"/>
              <a:ea typeface="Calibri" panose="020F0502020204030204" pitchFamily="34" charset="0"/>
              <a:cs typeface="Calibri" panose="020F0502020204030204" pitchFamily="34" charset="0"/>
            </a:endParaRPr>
          </a:p>
          <a:p>
            <a:pPr marL="514350" indent="-514350" algn="just">
              <a:buFont typeface="+mj-lt"/>
              <a:buAutoNum type="arabicPeriod"/>
            </a:pPr>
            <a:r>
              <a:rPr lang="en-GB" dirty="0">
                <a:latin typeface="Calibri" panose="020F0502020204030204" pitchFamily="34" charset="0"/>
                <a:ea typeface="Calibri" panose="020F0502020204030204" pitchFamily="34" charset="0"/>
                <a:cs typeface="Calibri" panose="020F0502020204030204" pitchFamily="34" charset="0"/>
              </a:rPr>
              <a:t>There are no technical requirements for boundary agreements, but they must be precise as to the boundary location. </a:t>
            </a:r>
          </a:p>
          <a:p>
            <a:pPr marL="514350" indent="-514350" algn="just">
              <a:buFont typeface="+mj-lt"/>
              <a:buAutoNum type="arabicPeriod"/>
            </a:pPr>
            <a:endParaRPr lang="en-GB" dirty="0">
              <a:latin typeface="Calibri" panose="020F0502020204030204" pitchFamily="34" charset="0"/>
              <a:ea typeface="Calibri" panose="020F0502020204030204" pitchFamily="34" charset="0"/>
              <a:cs typeface="Calibri" panose="020F0502020204030204" pitchFamily="34" charset="0"/>
            </a:endParaRPr>
          </a:p>
          <a:p>
            <a:pPr marL="514350" indent="-514350" algn="just">
              <a:buFont typeface="+mj-lt"/>
              <a:buAutoNum type="arabicPeriod"/>
            </a:pPr>
            <a:r>
              <a:rPr lang="en-GB" dirty="0">
                <a:latin typeface="Calibri" panose="020F0502020204030204" pitchFamily="34" charset="0"/>
                <a:ea typeface="Calibri" panose="020F0502020204030204" pitchFamily="34" charset="0"/>
                <a:cs typeface="Calibri" panose="020F0502020204030204" pitchFamily="34" charset="0"/>
              </a:rPr>
              <a:t>Boundary agreement is an “act of peace” but it is a powerful weapon in boundary disputes.</a:t>
            </a:r>
          </a:p>
        </p:txBody>
      </p:sp>
    </p:spTree>
    <p:extLst>
      <p:ext uri="{BB962C8B-B14F-4D97-AF65-F5344CB8AC3E}">
        <p14:creationId xmlns:p14="http://schemas.microsoft.com/office/powerpoint/2010/main" val="859578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CE71-6800-2DE8-1F72-E2F6D253FF1F}"/>
              </a:ext>
            </a:extLst>
          </p:cNvPr>
          <p:cNvSpPr>
            <a:spLocks noGrp="1"/>
          </p:cNvSpPr>
          <p:nvPr>
            <p:ph type="ctrTitle"/>
          </p:nvPr>
        </p:nvSpPr>
        <p:spPr>
          <a:xfrm>
            <a:off x="140874" y="750810"/>
            <a:ext cx="8837588" cy="2387600"/>
          </a:xfrm>
        </p:spPr>
        <p:txBody>
          <a:bodyPr>
            <a:normAutofit fontScale="90000"/>
          </a:bodyPr>
          <a:lstStyle/>
          <a:p>
            <a:pPr algn="l"/>
            <a:r>
              <a:rPr lang="en-GB" b="1" dirty="0"/>
              <a:t>A big year for Property, and</a:t>
            </a:r>
            <a:br>
              <a:rPr lang="en-GB" b="1" dirty="0"/>
            </a:br>
            <a:r>
              <a:rPr lang="en-GB" b="1" dirty="0"/>
              <a:t>a bigger year coming for Landlords and Tenants?</a:t>
            </a:r>
            <a:endParaRPr lang="en-GB" dirty="0"/>
          </a:p>
        </p:txBody>
      </p:sp>
      <p:sp>
        <p:nvSpPr>
          <p:cNvPr id="3" name="Subtitle 2">
            <a:extLst>
              <a:ext uri="{FF2B5EF4-FFF2-40B4-BE49-F238E27FC236}">
                <a16:creationId xmlns:a16="http://schemas.microsoft.com/office/drawing/2014/main" id="{ACD94A62-A5C7-C88E-1186-9EAB905A3AD3}"/>
              </a:ext>
            </a:extLst>
          </p:cNvPr>
          <p:cNvSpPr>
            <a:spLocks noGrp="1"/>
          </p:cNvSpPr>
          <p:nvPr>
            <p:ph type="subTitle" idx="1"/>
          </p:nvPr>
        </p:nvSpPr>
        <p:spPr>
          <a:xfrm>
            <a:off x="140874" y="3281020"/>
            <a:ext cx="6482763" cy="485868"/>
          </a:xfrm>
        </p:spPr>
        <p:txBody>
          <a:bodyPr/>
          <a:lstStyle/>
          <a:p>
            <a:pPr algn="l"/>
            <a:r>
              <a:rPr lang="en-GB" dirty="0"/>
              <a:t>Oliver Mitchell and Jessica Sharratt</a:t>
            </a:r>
          </a:p>
        </p:txBody>
      </p:sp>
    </p:spTree>
    <p:extLst>
      <p:ext uri="{BB962C8B-B14F-4D97-AF65-F5344CB8AC3E}">
        <p14:creationId xmlns:p14="http://schemas.microsoft.com/office/powerpoint/2010/main" val="11521307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0EE6-DE96-758B-F747-082AE4A77CAA}"/>
              </a:ext>
            </a:extLst>
          </p:cNvPr>
          <p:cNvSpPr>
            <a:spLocks noGrp="1"/>
          </p:cNvSpPr>
          <p:nvPr>
            <p:ph type="title"/>
          </p:nvPr>
        </p:nvSpPr>
        <p:spPr/>
        <p:txBody>
          <a:bodyPr/>
          <a:lstStyle/>
          <a:p>
            <a:r>
              <a:rPr lang="en-GB" i="1" dirty="0"/>
              <a:t>Nazir and another v Begum</a:t>
            </a:r>
            <a:r>
              <a:rPr lang="en-GB" dirty="0"/>
              <a:t> [2025] EWCA Civ 587, [2025] 4 All ER 72</a:t>
            </a:r>
          </a:p>
        </p:txBody>
      </p:sp>
      <p:sp>
        <p:nvSpPr>
          <p:cNvPr id="3" name="Content Placeholder 2">
            <a:extLst>
              <a:ext uri="{FF2B5EF4-FFF2-40B4-BE49-F238E27FC236}">
                <a16:creationId xmlns:a16="http://schemas.microsoft.com/office/drawing/2014/main" id="{3C4F2EDF-3E0E-CEB5-51DF-E87018EBF802}"/>
              </a:ext>
            </a:extLst>
          </p:cNvPr>
          <p:cNvSpPr>
            <a:spLocks noGrp="1"/>
          </p:cNvSpPr>
          <p:nvPr>
            <p:ph idx="1"/>
          </p:nvPr>
        </p:nvSpPr>
        <p:spPr>
          <a:xfrm>
            <a:off x="838200" y="2242159"/>
            <a:ext cx="10515600" cy="3934804"/>
          </a:xfrm>
        </p:spPr>
        <p:txBody>
          <a:bodyPr/>
          <a:lstStyle/>
          <a:p>
            <a:pPr algn="just"/>
            <a:r>
              <a:rPr lang="en-GB" dirty="0"/>
              <a:t>Land Registration Act 2002 Sch 6 para 12:</a:t>
            </a:r>
          </a:p>
          <a:p>
            <a:pPr marL="0" indent="0" algn="just">
              <a:buNone/>
            </a:pPr>
            <a:r>
              <a:rPr lang="en-GB" i="1" dirty="0"/>
              <a:t>	“A person is not to be regarded as being in adverse 	possession of an estate for the purposes of this Schedule at 	any time when the estate is subject to a trust, unless the 	interest of each of the beneficiaries in the estate is an 	interest in possession.”</a:t>
            </a:r>
          </a:p>
          <a:p>
            <a:pPr marL="0" indent="0" algn="just">
              <a:buNone/>
            </a:pPr>
            <a:endParaRPr lang="en-GB" i="1" dirty="0"/>
          </a:p>
          <a:p>
            <a:pPr marL="0" indent="0" algn="just">
              <a:buNone/>
            </a:pPr>
            <a:endParaRPr lang="en-GB" i="1" dirty="0"/>
          </a:p>
        </p:txBody>
      </p:sp>
    </p:spTree>
    <p:extLst>
      <p:ext uri="{BB962C8B-B14F-4D97-AF65-F5344CB8AC3E}">
        <p14:creationId xmlns:p14="http://schemas.microsoft.com/office/powerpoint/2010/main" val="2924655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6ED74-453D-87CC-04B6-532EA6BFD293}"/>
              </a:ext>
            </a:extLst>
          </p:cNvPr>
          <p:cNvSpPr>
            <a:spLocks noGrp="1"/>
          </p:cNvSpPr>
          <p:nvPr>
            <p:ph type="title"/>
          </p:nvPr>
        </p:nvSpPr>
        <p:spPr/>
        <p:txBody>
          <a:bodyPr/>
          <a:lstStyle/>
          <a:p>
            <a:r>
              <a:rPr lang="en-GB" i="1" dirty="0"/>
              <a:t>Nazir and another v Begum</a:t>
            </a:r>
            <a:r>
              <a:rPr lang="en-GB" dirty="0"/>
              <a:t> [2025] EWCA Civ 587, [2025] 4 All ER 72</a:t>
            </a:r>
          </a:p>
        </p:txBody>
      </p:sp>
      <p:sp>
        <p:nvSpPr>
          <p:cNvPr id="3" name="Content Placeholder 2">
            <a:extLst>
              <a:ext uri="{FF2B5EF4-FFF2-40B4-BE49-F238E27FC236}">
                <a16:creationId xmlns:a16="http://schemas.microsoft.com/office/drawing/2014/main" id="{A467AADF-0EFC-B510-3308-40BC6F25E536}"/>
              </a:ext>
            </a:extLst>
          </p:cNvPr>
          <p:cNvSpPr>
            <a:spLocks noGrp="1"/>
          </p:cNvSpPr>
          <p:nvPr>
            <p:ph idx="1"/>
          </p:nvPr>
        </p:nvSpPr>
        <p:spPr>
          <a:xfrm>
            <a:off x="838200" y="2267211"/>
            <a:ext cx="10515600" cy="3909752"/>
          </a:xfrm>
        </p:spPr>
        <p:txBody>
          <a:bodyPr/>
          <a:lstStyle/>
          <a:p>
            <a:pPr algn="just"/>
            <a:r>
              <a:rPr lang="en-GB" dirty="0"/>
              <a:t>Administration of Estates Act 1925 section 33(1):</a:t>
            </a:r>
          </a:p>
          <a:p>
            <a:pPr marL="0" indent="0" algn="just">
              <a:buNone/>
            </a:pPr>
            <a:r>
              <a:rPr lang="en-GB" i="1" dirty="0"/>
              <a:t>	“On the death of a person intestate as to any real or 	personal estate, that estate shall be held in trust by his 	personal representatives with the power to sell it.”</a:t>
            </a:r>
          </a:p>
          <a:p>
            <a:pPr marL="0" indent="0" algn="just">
              <a:buNone/>
            </a:pPr>
            <a:endParaRPr lang="en-GB" i="1" dirty="0"/>
          </a:p>
          <a:p>
            <a:pPr algn="just"/>
            <a:r>
              <a:rPr lang="en-GB" dirty="0"/>
              <a:t>Is this a trust for the purposes of paragraph 12?</a:t>
            </a:r>
          </a:p>
        </p:txBody>
      </p:sp>
    </p:spTree>
    <p:extLst>
      <p:ext uri="{BB962C8B-B14F-4D97-AF65-F5344CB8AC3E}">
        <p14:creationId xmlns:p14="http://schemas.microsoft.com/office/powerpoint/2010/main" val="37075210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0A8A2-C0B4-E9BE-B602-678C4367F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2257F-19EF-C0E8-990F-5838AED233B6}"/>
              </a:ext>
            </a:extLst>
          </p:cNvPr>
          <p:cNvSpPr>
            <a:spLocks noGrp="1"/>
          </p:cNvSpPr>
          <p:nvPr>
            <p:ph type="title"/>
          </p:nvPr>
        </p:nvSpPr>
        <p:spPr/>
        <p:txBody>
          <a:bodyPr/>
          <a:lstStyle/>
          <a:p>
            <a:r>
              <a:rPr lang="en-GB" i="1" dirty="0"/>
              <a:t>Nazir and another v Begum</a:t>
            </a:r>
            <a:r>
              <a:rPr lang="en-GB" dirty="0"/>
              <a:t> [2025] EWCA Civ 587, [2025] 4 All ER 72</a:t>
            </a:r>
          </a:p>
        </p:txBody>
      </p:sp>
      <p:sp>
        <p:nvSpPr>
          <p:cNvPr id="3" name="Content Placeholder 2">
            <a:extLst>
              <a:ext uri="{FF2B5EF4-FFF2-40B4-BE49-F238E27FC236}">
                <a16:creationId xmlns:a16="http://schemas.microsoft.com/office/drawing/2014/main" id="{87902E0B-66FF-5B4B-EE9F-5D8E5D5998BC}"/>
              </a:ext>
            </a:extLst>
          </p:cNvPr>
          <p:cNvSpPr>
            <a:spLocks noGrp="1"/>
          </p:cNvSpPr>
          <p:nvPr>
            <p:ph idx="1"/>
          </p:nvPr>
        </p:nvSpPr>
        <p:spPr>
          <a:xfrm>
            <a:off x="838200" y="2116899"/>
            <a:ext cx="10515600" cy="3495625"/>
          </a:xfrm>
        </p:spPr>
        <p:txBody>
          <a:bodyPr/>
          <a:lstStyle/>
          <a:p>
            <a:pPr algn="just"/>
            <a:r>
              <a:rPr lang="en-GB" dirty="0"/>
              <a:t>King’s Bench Division (Freedman J): No</a:t>
            </a:r>
            <a:endParaRPr lang="en-GB" i="1" dirty="0"/>
          </a:p>
          <a:p>
            <a:pPr marL="0" indent="0" algn="just">
              <a:buNone/>
            </a:pPr>
            <a:endParaRPr lang="en-GB" i="1" dirty="0"/>
          </a:p>
          <a:p>
            <a:pPr algn="just"/>
            <a:r>
              <a:rPr lang="en-GB" dirty="0"/>
              <a:t>CA: No. Para 96, per </a:t>
            </a:r>
            <a:r>
              <a:rPr lang="en-GB" dirty="0" err="1"/>
              <a:t>Zacaroli</a:t>
            </a:r>
            <a:r>
              <a:rPr lang="en-GB" dirty="0"/>
              <a:t> LJ:</a:t>
            </a:r>
          </a:p>
          <a:p>
            <a:pPr marL="0" indent="0" algn="just">
              <a:buNone/>
            </a:pPr>
            <a:r>
              <a:rPr lang="en-GB" i="1" dirty="0"/>
              <a:t>	“the judge was correct to find that land held by personal 	representatives in an unadministered estate is not “subject 	to a trust” within Paragraph 12. I would therefore dismiss 	this appeal.”</a:t>
            </a:r>
          </a:p>
        </p:txBody>
      </p:sp>
      <p:sp>
        <p:nvSpPr>
          <p:cNvPr id="4" name="TextBox 3">
            <a:extLst>
              <a:ext uri="{FF2B5EF4-FFF2-40B4-BE49-F238E27FC236}">
                <a16:creationId xmlns:a16="http://schemas.microsoft.com/office/drawing/2014/main" id="{A9A19508-95A2-0325-1BDF-6521EFF2BDA4}"/>
              </a:ext>
            </a:extLst>
          </p:cNvPr>
          <p:cNvSpPr txBox="1"/>
          <p:nvPr/>
        </p:nvSpPr>
        <p:spPr>
          <a:xfrm>
            <a:off x="838200" y="5896304"/>
            <a:ext cx="4782207" cy="646331"/>
          </a:xfrm>
          <a:prstGeom prst="rect">
            <a:avLst/>
          </a:prstGeom>
          <a:noFill/>
        </p:spPr>
        <p:txBody>
          <a:bodyPr wrap="square" rtlCol="0">
            <a:spAutoFit/>
          </a:bodyPr>
          <a:lstStyle/>
          <a:p>
            <a:r>
              <a:rPr lang="en-GB" i="1" dirty="0"/>
              <a:t>Contains information licensed under the Open Justice – Licence v1.0.</a:t>
            </a:r>
          </a:p>
        </p:txBody>
      </p:sp>
    </p:spTree>
    <p:extLst>
      <p:ext uri="{BB962C8B-B14F-4D97-AF65-F5344CB8AC3E}">
        <p14:creationId xmlns:p14="http://schemas.microsoft.com/office/powerpoint/2010/main" val="148849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4C66E-7540-7227-BD58-813B3BA5F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E23D4-B4EA-24FA-EA77-80DAF3F5314C}"/>
              </a:ext>
            </a:extLst>
          </p:cNvPr>
          <p:cNvSpPr>
            <a:spLocks noGrp="1"/>
          </p:cNvSpPr>
          <p:nvPr>
            <p:ph type="title"/>
          </p:nvPr>
        </p:nvSpPr>
        <p:spPr/>
        <p:txBody>
          <a:bodyPr/>
          <a:lstStyle/>
          <a:p>
            <a:r>
              <a:rPr lang="en-GB" dirty="0"/>
              <a:t>Hot on the heels of </a:t>
            </a:r>
            <a:r>
              <a:rPr lang="en-GB" i="1" dirty="0"/>
              <a:t>Brown v Ridley</a:t>
            </a:r>
            <a:endParaRPr lang="en-GB" dirty="0"/>
          </a:p>
        </p:txBody>
      </p:sp>
      <p:sp>
        <p:nvSpPr>
          <p:cNvPr id="3" name="Content Placeholder 2">
            <a:extLst>
              <a:ext uri="{FF2B5EF4-FFF2-40B4-BE49-F238E27FC236}">
                <a16:creationId xmlns:a16="http://schemas.microsoft.com/office/drawing/2014/main" id="{FD882DDD-0AC0-1E09-5016-E0567290E3F6}"/>
              </a:ext>
            </a:extLst>
          </p:cNvPr>
          <p:cNvSpPr>
            <a:spLocks noGrp="1"/>
          </p:cNvSpPr>
          <p:nvPr>
            <p:ph idx="1"/>
          </p:nvPr>
        </p:nvSpPr>
        <p:spPr/>
        <p:txBody>
          <a:bodyPr>
            <a:normAutofit lnSpcReduction="10000"/>
          </a:bodyPr>
          <a:lstStyle/>
          <a:p>
            <a:pPr algn="just"/>
            <a:r>
              <a:rPr lang="en-GB" i="1" dirty="0"/>
              <a:t>Brown v Ridley and another </a:t>
            </a:r>
            <a:r>
              <a:rPr lang="en-GB" dirty="0"/>
              <a:t>[2025] UKSC 7,  [2025] AC 1155 decided February 2025</a:t>
            </a:r>
          </a:p>
          <a:p>
            <a:pPr algn="just"/>
            <a:endParaRPr lang="en-GB" dirty="0"/>
          </a:p>
          <a:p>
            <a:pPr algn="just"/>
            <a:r>
              <a:rPr lang="en-GB" dirty="0"/>
              <a:t>LRA 2002 Sch 6 para 5(4)(c):</a:t>
            </a:r>
          </a:p>
          <a:p>
            <a:pPr marL="0" indent="0" algn="just">
              <a:buNone/>
            </a:pPr>
            <a:r>
              <a:rPr lang="en-GB" i="1" dirty="0"/>
              <a:t>	“for at least ten years of the period of adverse possession 	ending on the date of the application, the applicant (or any 	predecessor in title) reasonably believed that the land to 	which the application relates belonged to him”</a:t>
            </a:r>
          </a:p>
          <a:p>
            <a:pPr marL="0" indent="0" algn="just">
              <a:buNone/>
            </a:pPr>
            <a:endParaRPr lang="en-GB" i="1" dirty="0"/>
          </a:p>
          <a:p>
            <a:pPr algn="just"/>
            <a:r>
              <a:rPr lang="en-GB" dirty="0"/>
              <a:t>What does that mean?</a:t>
            </a:r>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11178249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1F514-7273-97F0-7BD6-FEDA9489EBDF}"/>
              </a:ext>
            </a:extLst>
          </p:cNvPr>
          <p:cNvSpPr>
            <a:spLocks noGrp="1"/>
          </p:cNvSpPr>
          <p:nvPr>
            <p:ph type="title"/>
          </p:nvPr>
        </p:nvSpPr>
        <p:spPr/>
        <p:txBody>
          <a:bodyPr/>
          <a:lstStyle/>
          <a:p>
            <a:r>
              <a:rPr lang="en-GB" i="1" dirty="0"/>
              <a:t>Valero Energy Ltd and others v Persons Unknown and others</a:t>
            </a:r>
            <a:r>
              <a:rPr lang="en-GB" dirty="0"/>
              <a:t> [2026] EWHC 397 (KB)</a:t>
            </a:r>
          </a:p>
        </p:txBody>
      </p:sp>
      <p:sp>
        <p:nvSpPr>
          <p:cNvPr id="3" name="Content Placeholder 2">
            <a:extLst>
              <a:ext uri="{FF2B5EF4-FFF2-40B4-BE49-F238E27FC236}">
                <a16:creationId xmlns:a16="http://schemas.microsoft.com/office/drawing/2014/main" id="{915B6DE5-FADA-383D-17D8-CE6D41CFF916}"/>
              </a:ext>
            </a:extLst>
          </p:cNvPr>
          <p:cNvSpPr>
            <a:spLocks noGrp="1"/>
          </p:cNvSpPr>
          <p:nvPr>
            <p:ph idx="1"/>
          </p:nvPr>
        </p:nvSpPr>
        <p:spPr>
          <a:xfrm>
            <a:off x="736012" y="1974099"/>
            <a:ext cx="10515600" cy="4190508"/>
          </a:xfrm>
        </p:spPr>
        <p:txBody>
          <a:bodyPr>
            <a:normAutofit/>
          </a:bodyPr>
          <a:lstStyle/>
          <a:p>
            <a:pPr>
              <a:lnSpc>
                <a:spcPct val="150000"/>
              </a:lnSpc>
            </a:pPr>
            <a:r>
              <a:rPr lang="en-US" sz="2400" dirty="0"/>
              <a:t>Newcomer injunctions, 2 years on from </a:t>
            </a:r>
            <a:r>
              <a:rPr lang="en-US" sz="2400" i="1" dirty="0"/>
              <a:t>Wolverhampton </a:t>
            </a:r>
            <a:r>
              <a:rPr lang="en-GB" sz="2400" i="1" dirty="0"/>
              <a:t>City Council v London Gypsies and Travellers </a:t>
            </a:r>
            <a:r>
              <a:rPr lang="en-GB" sz="2400" dirty="0"/>
              <a:t>[2023] UKSC 47</a:t>
            </a:r>
            <a:endParaRPr lang="en-US" sz="2400" i="1" dirty="0"/>
          </a:p>
          <a:p>
            <a:pPr>
              <a:lnSpc>
                <a:spcPct val="150000"/>
              </a:lnSpc>
            </a:pPr>
            <a:r>
              <a:rPr lang="en-US" sz="2400" dirty="0"/>
              <a:t>Requirement for ‘</a:t>
            </a:r>
            <a:r>
              <a:rPr lang="en-US" sz="2400" i="1" dirty="0"/>
              <a:t>strict</a:t>
            </a:r>
            <a:r>
              <a:rPr lang="en-US" sz="2400" dirty="0"/>
              <a:t> </a:t>
            </a:r>
            <a:r>
              <a:rPr lang="en-GB" sz="2400" i="1" dirty="0"/>
              <a:t>temporal and territorial limits’</a:t>
            </a:r>
          </a:p>
          <a:p>
            <a:pPr>
              <a:lnSpc>
                <a:spcPct val="150000"/>
              </a:lnSpc>
            </a:pPr>
            <a:r>
              <a:rPr lang="en-US" sz="2400" dirty="0"/>
              <a:t>What approach is to be taken on review?</a:t>
            </a:r>
          </a:p>
          <a:p>
            <a:pPr>
              <a:lnSpc>
                <a:spcPct val="150000"/>
              </a:lnSpc>
            </a:pPr>
            <a:r>
              <a:rPr lang="en-GB" sz="2400" i="1" dirty="0"/>
              <a:t>HS2 v Persons Unknown </a:t>
            </a:r>
            <a:r>
              <a:rPr lang="en-GB" sz="2400" dirty="0"/>
              <a:t>[2024] EWHC 1277 (KB) </a:t>
            </a:r>
          </a:p>
          <a:p>
            <a:pPr>
              <a:lnSpc>
                <a:spcPct val="150000"/>
              </a:lnSpc>
            </a:pPr>
            <a:r>
              <a:rPr lang="en-GB" sz="2400" i="1" dirty="0"/>
              <a:t>Rochdale MBC v Persons Unknown </a:t>
            </a:r>
            <a:r>
              <a:rPr lang="en-GB" sz="2400" dirty="0"/>
              <a:t>[2025] EWHC 1314 (KB) </a:t>
            </a:r>
            <a:endParaRPr lang="en-US" dirty="0"/>
          </a:p>
        </p:txBody>
      </p:sp>
    </p:spTree>
    <p:extLst>
      <p:ext uri="{BB962C8B-B14F-4D97-AF65-F5344CB8AC3E}">
        <p14:creationId xmlns:p14="http://schemas.microsoft.com/office/powerpoint/2010/main" val="4984932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cess 10">
            <a:extLst>
              <a:ext uri="{FF2B5EF4-FFF2-40B4-BE49-F238E27FC236}">
                <a16:creationId xmlns:a16="http://schemas.microsoft.com/office/drawing/2014/main" id="{8DF41A9C-70E8-A349-548A-237EBE160714}"/>
              </a:ext>
            </a:extLst>
          </p:cNvPr>
          <p:cNvSpPr/>
          <p:nvPr/>
        </p:nvSpPr>
        <p:spPr>
          <a:xfrm>
            <a:off x="5602182" y="1954924"/>
            <a:ext cx="6316717" cy="316322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t>Extension </a:t>
            </a:r>
            <a:r>
              <a:rPr lang="en-GB" sz="1600" i="1" dirty="0"/>
              <a:t>may be granted so long as procedural and legal rigour has been observed and fulfilled</a:t>
            </a:r>
          </a:p>
          <a:p>
            <a:r>
              <a:rPr lang="en-GB" sz="1600" dirty="0"/>
              <a:t>(</a:t>
            </a:r>
            <a:r>
              <a:rPr lang="en-GB" sz="1600" i="1" dirty="0"/>
              <a:t>HS2 v Persons Unknown </a:t>
            </a:r>
            <a:r>
              <a:rPr lang="en-GB" sz="1600" dirty="0"/>
              <a:t>[2024] EWHC 1277 (KB) </a:t>
            </a:r>
          </a:p>
          <a:p>
            <a:endParaRPr lang="en-GB" sz="1600" dirty="0"/>
          </a:p>
          <a:p>
            <a:r>
              <a:rPr lang="en-GB" sz="1600" dirty="0"/>
              <a:t>Prospective, but still need to demonstrate</a:t>
            </a:r>
            <a:endParaRPr lang="en-GB" sz="1600" i="1" dirty="0"/>
          </a:p>
          <a:p>
            <a:pPr marL="400050" indent="-400050">
              <a:buAutoNum type="romanLcParenBoth"/>
            </a:pPr>
            <a:r>
              <a:rPr lang="en-GB" sz="1600" i="1" dirty="0"/>
              <a:t>how effective the order has been;</a:t>
            </a:r>
          </a:p>
          <a:p>
            <a:pPr marL="400050" indent="-400050">
              <a:buAutoNum type="romanLcParenBoth"/>
            </a:pPr>
            <a:r>
              <a:rPr lang="en-GB" sz="1600" i="1" dirty="0"/>
              <a:t>whether any reasons or grounds for its discharge have emerged;</a:t>
            </a:r>
          </a:p>
          <a:p>
            <a:pPr marL="400050" indent="-400050">
              <a:buAutoNum type="romanLcParenBoth"/>
            </a:pPr>
            <a:r>
              <a:rPr lang="en-GB" sz="1600" i="1" dirty="0"/>
              <a:t> whether there is any proper justification for its continuance; and</a:t>
            </a:r>
          </a:p>
          <a:p>
            <a:pPr marL="400050" indent="-400050">
              <a:buAutoNum type="romanLcParenBoth"/>
            </a:pPr>
            <a:r>
              <a:rPr lang="en-GB" sz="1600" i="1" dirty="0"/>
              <a:t>whether and on what basis a further order ought to be made</a:t>
            </a:r>
          </a:p>
          <a:p>
            <a:r>
              <a:rPr lang="en-GB" sz="1600" dirty="0"/>
              <a:t>(</a:t>
            </a:r>
            <a:r>
              <a:rPr lang="en-GB" sz="1600" i="1" dirty="0"/>
              <a:t>Wolverhampton </a:t>
            </a:r>
            <a:r>
              <a:rPr lang="en-GB" sz="1600" dirty="0"/>
              <a:t>and </a:t>
            </a:r>
            <a:r>
              <a:rPr lang="en-GB" sz="1600" i="1" dirty="0"/>
              <a:t>Rochdale MBC v Persons Unknown</a:t>
            </a:r>
            <a:r>
              <a:rPr lang="en-GB" sz="1600" dirty="0"/>
              <a:t> [2025] EWHC 1314 (KB))</a:t>
            </a:r>
          </a:p>
        </p:txBody>
      </p:sp>
      <p:sp>
        <p:nvSpPr>
          <p:cNvPr id="2" name="Title 1">
            <a:extLst>
              <a:ext uri="{FF2B5EF4-FFF2-40B4-BE49-F238E27FC236}">
                <a16:creationId xmlns:a16="http://schemas.microsoft.com/office/drawing/2014/main" id="{66F03D11-D4E3-D3EE-B5EE-FAB46555CEB7}"/>
              </a:ext>
            </a:extLst>
          </p:cNvPr>
          <p:cNvSpPr>
            <a:spLocks noGrp="1"/>
          </p:cNvSpPr>
          <p:nvPr>
            <p:ph type="title"/>
          </p:nvPr>
        </p:nvSpPr>
        <p:spPr/>
        <p:txBody>
          <a:bodyPr/>
          <a:lstStyle/>
          <a:p>
            <a:r>
              <a:rPr lang="en-GB" i="1" dirty="0"/>
              <a:t>Valero Energy Ltd and others v Persons Unknown and others</a:t>
            </a:r>
            <a:r>
              <a:rPr lang="en-GB" dirty="0"/>
              <a:t> [2026] EWHC 397 (KB)</a:t>
            </a:r>
            <a:endParaRPr lang="en-US" dirty="0"/>
          </a:p>
        </p:txBody>
      </p:sp>
      <p:sp>
        <p:nvSpPr>
          <p:cNvPr id="7" name="Process 6">
            <a:extLst>
              <a:ext uri="{FF2B5EF4-FFF2-40B4-BE49-F238E27FC236}">
                <a16:creationId xmlns:a16="http://schemas.microsoft.com/office/drawing/2014/main" id="{21790BD2-777A-D650-0349-4262D02A6F1E}"/>
              </a:ext>
            </a:extLst>
          </p:cNvPr>
          <p:cNvSpPr/>
          <p:nvPr/>
        </p:nvSpPr>
        <p:spPr>
          <a:xfrm>
            <a:off x="648677" y="1954924"/>
            <a:ext cx="3100551" cy="1008994"/>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Has there been a material change?</a:t>
            </a:r>
          </a:p>
        </p:txBody>
      </p:sp>
      <p:sp>
        <p:nvSpPr>
          <p:cNvPr id="9" name="Process 8">
            <a:extLst>
              <a:ext uri="{FF2B5EF4-FFF2-40B4-BE49-F238E27FC236}">
                <a16:creationId xmlns:a16="http://schemas.microsoft.com/office/drawing/2014/main" id="{9453175F-815F-41EF-8DAB-6EB68101A0F3}"/>
              </a:ext>
            </a:extLst>
          </p:cNvPr>
          <p:cNvSpPr/>
          <p:nvPr/>
        </p:nvSpPr>
        <p:spPr>
          <a:xfrm>
            <a:off x="4373448" y="2102069"/>
            <a:ext cx="751490" cy="7147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N</a:t>
            </a:r>
          </a:p>
        </p:txBody>
      </p:sp>
      <p:sp>
        <p:nvSpPr>
          <p:cNvPr id="10" name="Process 9">
            <a:extLst>
              <a:ext uri="{FF2B5EF4-FFF2-40B4-BE49-F238E27FC236}">
                <a16:creationId xmlns:a16="http://schemas.microsoft.com/office/drawing/2014/main" id="{8F410A42-DDD4-AC62-662B-8F17002FB84E}"/>
              </a:ext>
            </a:extLst>
          </p:cNvPr>
          <p:cNvSpPr/>
          <p:nvPr/>
        </p:nvSpPr>
        <p:spPr>
          <a:xfrm>
            <a:off x="345998" y="4516321"/>
            <a:ext cx="3815930" cy="2148051"/>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‘Expanded’ renewal hearing?</a:t>
            </a:r>
          </a:p>
          <a:p>
            <a:pPr algn="ctr"/>
            <a:r>
              <a:rPr lang="en-US" i="1" dirty="0"/>
              <a:t>De novo </a:t>
            </a:r>
            <a:r>
              <a:rPr lang="en-US" dirty="0"/>
              <a:t>hearing?  </a:t>
            </a:r>
          </a:p>
          <a:p>
            <a:pPr algn="ctr"/>
            <a:endParaRPr lang="en-US" dirty="0"/>
          </a:p>
          <a:p>
            <a:pPr algn="ctr"/>
            <a:r>
              <a:rPr lang="en-US" dirty="0"/>
              <a:t>In either event, likely to need to address the </a:t>
            </a:r>
            <a:r>
              <a:rPr lang="en-US" i="1" dirty="0"/>
              <a:t>Wolverhampton </a:t>
            </a:r>
            <a:r>
              <a:rPr lang="en-US" dirty="0"/>
              <a:t>criteria / questions in full</a:t>
            </a:r>
          </a:p>
        </p:txBody>
      </p:sp>
      <p:sp>
        <p:nvSpPr>
          <p:cNvPr id="12" name="Process 11">
            <a:extLst>
              <a:ext uri="{FF2B5EF4-FFF2-40B4-BE49-F238E27FC236}">
                <a16:creationId xmlns:a16="http://schemas.microsoft.com/office/drawing/2014/main" id="{EA7F1366-A0C2-95D9-F090-335CDE91377C}"/>
              </a:ext>
            </a:extLst>
          </p:cNvPr>
          <p:cNvSpPr/>
          <p:nvPr/>
        </p:nvSpPr>
        <p:spPr>
          <a:xfrm>
            <a:off x="1823207" y="3441638"/>
            <a:ext cx="751490" cy="7147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Y</a:t>
            </a:r>
          </a:p>
        </p:txBody>
      </p:sp>
      <p:cxnSp>
        <p:nvCxnSpPr>
          <p:cNvPr id="17" name="Straight Arrow Connector 16">
            <a:extLst>
              <a:ext uri="{FF2B5EF4-FFF2-40B4-BE49-F238E27FC236}">
                <a16:creationId xmlns:a16="http://schemas.microsoft.com/office/drawing/2014/main" id="{AF397473-83D2-FD04-0B14-C39D309E1773}"/>
              </a:ext>
            </a:extLst>
          </p:cNvPr>
          <p:cNvCxnSpPr>
            <a:stCxn id="7" idx="3"/>
            <a:endCxn id="9" idx="1"/>
          </p:cNvCxnSpPr>
          <p:nvPr/>
        </p:nvCxnSpPr>
        <p:spPr>
          <a:xfrm>
            <a:off x="3749228" y="2459421"/>
            <a:ext cx="624220"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D9BB86BE-117A-3978-1612-0DB0667CE192}"/>
              </a:ext>
            </a:extLst>
          </p:cNvPr>
          <p:cNvCxnSpPr>
            <a:stCxn id="9" idx="3"/>
          </p:cNvCxnSpPr>
          <p:nvPr/>
        </p:nvCxnSpPr>
        <p:spPr>
          <a:xfrm>
            <a:off x="5124938" y="2459421"/>
            <a:ext cx="445375"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70BCF9E5-1164-038E-A505-44A61C4E704E}"/>
              </a:ext>
            </a:extLst>
          </p:cNvPr>
          <p:cNvCxnSpPr>
            <a:cxnSpLocks/>
            <a:stCxn id="7" idx="2"/>
            <a:endCxn id="12" idx="0"/>
          </p:cNvCxnSpPr>
          <p:nvPr/>
        </p:nvCxnSpPr>
        <p:spPr>
          <a:xfrm flipH="1">
            <a:off x="2198952" y="2963918"/>
            <a:ext cx="1" cy="47772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id="{97006AAA-B465-EC39-3E02-A5E1314B6822}"/>
              </a:ext>
            </a:extLst>
          </p:cNvPr>
          <p:cNvCxnSpPr>
            <a:stCxn id="12" idx="2"/>
          </p:cNvCxnSpPr>
          <p:nvPr/>
        </p:nvCxnSpPr>
        <p:spPr>
          <a:xfrm>
            <a:off x="2198952" y="4156342"/>
            <a:ext cx="0" cy="359979"/>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26" name="Process 25">
            <a:extLst>
              <a:ext uri="{FF2B5EF4-FFF2-40B4-BE49-F238E27FC236}">
                <a16:creationId xmlns:a16="http://schemas.microsoft.com/office/drawing/2014/main" id="{71BC80D9-FC25-68BE-0C56-DD533EDDCB50}"/>
              </a:ext>
            </a:extLst>
          </p:cNvPr>
          <p:cNvSpPr/>
          <p:nvPr/>
        </p:nvSpPr>
        <p:spPr>
          <a:xfrm>
            <a:off x="5749158" y="5681977"/>
            <a:ext cx="2789361" cy="87260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Expired injunction – start again?!</a:t>
            </a:r>
          </a:p>
        </p:txBody>
      </p:sp>
    </p:spTree>
    <p:extLst>
      <p:ext uri="{BB962C8B-B14F-4D97-AF65-F5344CB8AC3E}">
        <p14:creationId xmlns:p14="http://schemas.microsoft.com/office/powerpoint/2010/main" val="1947625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b168fa-fc27-422e-8f8f-45341d353547">
      <Terms xmlns="http://schemas.microsoft.com/office/infopath/2007/PartnerControls"/>
    </lcf76f155ced4ddcb4097134ff3c332f>
    <TaxCatchAll xmlns="34e02924-d4b4-43de-b578-3943917ebf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E232E9DD75094182BD83B7F18DDF88" ma:contentTypeVersion="15" ma:contentTypeDescription="Create a new document." ma:contentTypeScope="" ma:versionID="e9458103166cff7fde9c47db75f7e2b6">
  <xsd:schema xmlns:xsd="http://www.w3.org/2001/XMLSchema" xmlns:xs="http://www.w3.org/2001/XMLSchema" xmlns:p="http://schemas.microsoft.com/office/2006/metadata/properties" xmlns:ns2="3fb168fa-fc27-422e-8f8f-45341d353547" xmlns:ns3="34e02924-d4b4-43de-b578-3943917ebf15" targetNamespace="http://schemas.microsoft.com/office/2006/metadata/properties" ma:root="true" ma:fieldsID="d20620accc7b5cdc4f50d3c705be70a4" ns2:_="" ns3:_="">
    <xsd:import namespace="3fb168fa-fc27-422e-8f8f-45341d353547"/>
    <xsd:import namespace="34e02924-d4b4-43de-b578-3943917ebf1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68fa-fc27-422e-8f8f-45341d353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938bf28-da9d-4df6-a5d0-9480a0fa290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02924-d4b4-43de-b578-3943917ebf1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29e90b5-8682-4bf9-9ead-5c939ba0ca37}" ma:internalName="TaxCatchAll" ma:showField="CatchAllData" ma:web="34e02924-d4b4-43de-b578-3943917ebf1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CBD1F-EFDF-4497-9DC0-E4994BC39E85}">
  <ds:schemaRefs>
    <ds:schemaRef ds:uri="http://schemas.microsoft.com/office/2006/metadata/properties"/>
    <ds:schemaRef ds:uri="http://schemas.microsoft.com/office/infopath/2007/PartnerControls"/>
    <ds:schemaRef ds:uri="3fb168fa-fc27-422e-8f8f-45341d353547"/>
    <ds:schemaRef ds:uri="34e02924-d4b4-43de-b578-3943917ebf15"/>
  </ds:schemaRefs>
</ds:datastoreItem>
</file>

<file path=customXml/itemProps2.xml><?xml version="1.0" encoding="utf-8"?>
<ds:datastoreItem xmlns:ds="http://schemas.openxmlformats.org/officeDocument/2006/customXml" ds:itemID="{679B0A73-CD29-4111-BEC2-03AFE0BDFD5A}">
  <ds:schemaRefs>
    <ds:schemaRef ds:uri="http://schemas.microsoft.com/sharepoint/v3/contenttype/forms"/>
  </ds:schemaRefs>
</ds:datastoreItem>
</file>

<file path=customXml/itemProps3.xml><?xml version="1.0" encoding="utf-8"?>
<ds:datastoreItem xmlns:ds="http://schemas.openxmlformats.org/officeDocument/2006/customXml" ds:itemID="{73645E20-616E-4A73-B78C-23DA82A2C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68fa-fc27-422e-8f8f-45341d353547"/>
    <ds:schemaRef ds:uri="34e02924-d4b4-43de-b578-3943917eb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190</TotalTime>
  <Words>8369</Words>
  <Application>Microsoft Office PowerPoint</Application>
  <PresentationFormat>Widescreen</PresentationFormat>
  <Paragraphs>593</Paragraphs>
  <Slides>115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115</vt:i4>
      </vt:variant>
    </vt:vector>
  </HeadingPairs>
  <TitlesOfParts>
    <vt:vector size="121" baseType="lpstr">
      <vt:lpstr>Aptos</vt:lpstr>
      <vt:lpstr>Arial</vt:lpstr>
      <vt:lpstr>Calibri</vt:lpstr>
      <vt:lpstr>Open Sans</vt:lpstr>
      <vt:lpstr>Times New Roman</vt:lpstr>
      <vt:lpstr>Office Theme</vt:lpstr>
      <vt:lpstr>Guildhall Chambers Annual Property Seminar</vt:lpstr>
      <vt:lpstr>I Hereby Declare…Or Do I? Where we stand with trusts of land in 2026</vt:lpstr>
      <vt:lpstr>What we will be looking at</vt:lpstr>
      <vt:lpstr>PowerPoint Presentation</vt:lpstr>
      <vt:lpstr>NIOC: Two Key Issues</vt:lpstr>
      <vt:lpstr>PowerPoint Presentation</vt:lpstr>
      <vt:lpstr>NIOC v GSC: my hot takes (pending appeal to UKSC)…</vt:lpstr>
      <vt:lpstr>Khan v Khan: s.53 and emails </vt:lpstr>
      <vt:lpstr>Khan v Khan: De Bruyne</vt:lpstr>
      <vt:lpstr>Khan v Khan: Detrimental Reliance</vt:lpstr>
      <vt:lpstr>Conway v Conway</vt:lpstr>
      <vt:lpstr>PowerPoint Presentation</vt:lpstr>
      <vt:lpstr>The Verdict?</vt:lpstr>
      <vt:lpstr>Howdy, Partner!</vt:lpstr>
      <vt:lpstr>What this seminar will cover</vt:lpstr>
      <vt:lpstr>What this seminar will not cover</vt:lpstr>
      <vt:lpstr>What is Dissolution?</vt:lpstr>
      <vt:lpstr>What is Dissolution?</vt:lpstr>
      <vt:lpstr>Technical Dissolution</vt:lpstr>
      <vt:lpstr>General Dissolution</vt:lpstr>
      <vt:lpstr>General Dissolution</vt:lpstr>
      <vt:lpstr>General Dissolution</vt:lpstr>
      <vt:lpstr>General Dissolution</vt:lpstr>
      <vt:lpstr>Winding Up</vt:lpstr>
      <vt:lpstr>Winding Up</vt:lpstr>
      <vt:lpstr>Winding Up</vt:lpstr>
      <vt:lpstr>Syers Orders</vt:lpstr>
      <vt:lpstr>Syers Orders</vt:lpstr>
      <vt:lpstr>Syers Orders</vt:lpstr>
      <vt:lpstr>So, when can the Syers Order Discretion be exercised?</vt:lpstr>
      <vt:lpstr>Bahia v Sidhu [2024] EWCA Civ 605</vt:lpstr>
      <vt:lpstr>Bahia v Sidhu [2024] EWCA Civ 605</vt:lpstr>
      <vt:lpstr>Cobden v Cobden [2025] EWCA Civ 1612</vt:lpstr>
      <vt:lpstr>Cobden v Cobden [2025] EWCA Civ 1612</vt:lpstr>
      <vt:lpstr>Cobden v Cobden [2025] EWCA Civ 1612</vt:lpstr>
      <vt:lpstr>Where Now?</vt:lpstr>
      <vt:lpstr>Injunction or Damages in Lieu: Where are we?</vt:lpstr>
      <vt:lpstr>Injunctions or Damages in Lieu</vt:lpstr>
      <vt:lpstr>Setting the scene</vt:lpstr>
      <vt:lpstr>Injunctions</vt:lpstr>
      <vt:lpstr>Injunction Refused</vt:lpstr>
      <vt:lpstr>Damages in lieu</vt:lpstr>
      <vt:lpstr>Damages in lieu</vt:lpstr>
      <vt:lpstr>Assessing negotiation damages</vt:lpstr>
      <vt:lpstr>Assessing negotiating damages</vt:lpstr>
      <vt:lpstr>Assessing negotiating damages</vt:lpstr>
      <vt:lpstr>Assessing negotiation damages</vt:lpstr>
      <vt:lpstr>Encroachment cases</vt:lpstr>
      <vt:lpstr>Different approach in encroachment cases?</vt:lpstr>
      <vt:lpstr>Distinguishing encroachment cases from other interferences</vt:lpstr>
      <vt:lpstr>Nasty Neighbours</vt:lpstr>
      <vt:lpstr>Bad Conduct: 3 centuries of jurisprudence</vt:lpstr>
      <vt:lpstr>Disentitlement in action: Beaumont</vt:lpstr>
      <vt:lpstr>Rogers</vt:lpstr>
      <vt:lpstr>Ottercroft</vt:lpstr>
      <vt:lpstr>Risk-taking vs bad conduct</vt:lpstr>
      <vt:lpstr>Other factors</vt:lpstr>
      <vt:lpstr>Break</vt:lpstr>
      <vt:lpstr>Binding Boundaries The re-assertion of the force  of boundary agreements   Kate Harrington, Michael Selway and Jakub Kaluza   The material contained in this presentation is provided for general information purposes only. It does not constitute legal or other professional advice. No responsibility is assumed by any member or pupil of chambers for its accuracy or currency, and reliance should not be placed upon it. Specific, personal legal advice should be obtained in relation to any case or matter. Any views expressed are those of the named author or speaker.</vt:lpstr>
      <vt:lpstr>Boundary Agreements</vt:lpstr>
      <vt:lpstr>Several ways of fixing/determining boundaries</vt:lpstr>
      <vt:lpstr>Boundary Agreement</vt:lpstr>
      <vt:lpstr>Valid and Binding on Successors in Title?</vt:lpstr>
      <vt:lpstr>Neilson v Poole (1969) 20 P &amp; CR 909</vt:lpstr>
      <vt:lpstr>Joyce v Rigolli [2004] EWCA Civ 79</vt:lpstr>
      <vt:lpstr>Melhuish v Fishburn [2008] EWCA Civ 1382</vt:lpstr>
      <vt:lpstr>Yeates v Line [2013] Ch 363</vt:lpstr>
      <vt:lpstr>General Position up to 2025</vt:lpstr>
      <vt:lpstr>Boundary Agreements and Expert Determination</vt:lpstr>
      <vt:lpstr>Crea v Camp [2025] EWHC 2638 (KB)</vt:lpstr>
      <vt:lpstr>Crea: The Expert Report of Mr Brown</vt:lpstr>
      <vt:lpstr>Crea: The Boundary Agreement </vt:lpstr>
      <vt:lpstr>Boundary Agreements in Applications for Determined Boundary</vt:lpstr>
      <vt:lpstr>Witt v Woodhead [2020] UKUT 0319 (LC)</vt:lpstr>
      <vt:lpstr>Why Boundary Agreements Matter? </vt:lpstr>
      <vt:lpstr>PowerPoint Presentation</vt:lpstr>
      <vt:lpstr>White v Alder [2025] EWCA Civ 392</vt:lpstr>
      <vt:lpstr>PowerPoint Presentation</vt:lpstr>
      <vt:lpstr>White v Alder &amp; Anor [2025] EWCA Civ 392</vt:lpstr>
      <vt:lpstr>White v Alder &amp; Anor [2025] EWCA Civ 392</vt:lpstr>
      <vt:lpstr>Boundary Demarcation Agreement bind successors in title </vt:lpstr>
      <vt:lpstr>Knowledge is not required</vt:lpstr>
      <vt:lpstr>Bishop v Jaques [2025] UKUT 141 (LC)</vt:lpstr>
      <vt:lpstr>Memorandum </vt:lpstr>
      <vt:lpstr>PowerPoint Presentation</vt:lpstr>
      <vt:lpstr>PowerPoint Presentation</vt:lpstr>
      <vt:lpstr>PowerPoint Presentation</vt:lpstr>
      <vt:lpstr>Byrne v Archer [2025] EWHC 1136</vt:lpstr>
      <vt:lpstr>PowerPoint Presentation</vt:lpstr>
      <vt:lpstr>PowerPoint Presentation</vt:lpstr>
      <vt:lpstr>Byrne v Archer [2025] EWHC 1136</vt:lpstr>
      <vt:lpstr>Key Takeaways</vt:lpstr>
      <vt:lpstr>A big year for Property, and a bigger year coming for Landlords and Tenants?</vt:lpstr>
      <vt:lpstr>Nazir and another v Begum [2025] EWCA Civ 587, [2025] 4 All ER 72</vt:lpstr>
      <vt:lpstr>Nazir and another v Begum [2025] EWCA Civ 587, [2025] 4 All ER 72</vt:lpstr>
      <vt:lpstr>Nazir and another v Begum [2025] EWCA Civ 587, [2025] 4 All ER 72</vt:lpstr>
      <vt:lpstr>Hot on the heels of Brown v Ridley</vt:lpstr>
      <vt:lpstr>Valero Energy Ltd and others v Persons Unknown and others [2026] EWHC 397 (KB)</vt:lpstr>
      <vt:lpstr>Valero Energy Ltd and others v Persons Unknown and others [2026] EWHC 397 (KB)</vt:lpstr>
      <vt:lpstr>Gotti v Perrett [2025] EWCA Civ 1168 </vt:lpstr>
      <vt:lpstr>Gotti v Perrett [2025] EWCA Civ 1168 </vt:lpstr>
      <vt:lpstr>Darwall and another v Dartmoor NPA [2025] UKSC 20, [2025] AC 1292</vt:lpstr>
      <vt:lpstr>Darwall and another v Dartmoor NPA [2025] UKSC 20, [2025] AC 1292</vt:lpstr>
      <vt:lpstr>Casey and others v Environment Agency [2026] EWHC 178 (KB)</vt:lpstr>
      <vt:lpstr>Casey and others v Environment Agency [2026] EWHC 178 (KB)</vt:lpstr>
      <vt:lpstr>Renters’ Rights Act 2025</vt:lpstr>
      <vt:lpstr>Renters’ Rights Act 2025</vt:lpstr>
      <vt:lpstr>Renters’ Rights Act 2025</vt:lpstr>
      <vt:lpstr>Renters’ Rights Act 2025</vt:lpstr>
      <vt:lpstr>Lowe v Governors of Sutton’s Hospital in Charterhouse [2025] EWCA Civ 857</vt:lpstr>
      <vt:lpstr>Lowe v Governors of Sutton’s Hospital in Charterhouse [2025] EWCA Civ 857</vt:lpstr>
      <vt:lpstr>Garraway v Phillips [2026] EWCA Civ 55</vt:lpstr>
      <vt:lpstr>Garraway v Phillips [2026] EWCA Civ 55</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Gerrard</dc:creator>
  <cp:lastModifiedBy>Matthew Gerrard</cp:lastModifiedBy>
  <cp:revision>2</cp:revision>
  <dcterms:created xsi:type="dcterms:W3CDTF">2024-11-05T09:00:16Z</dcterms:created>
  <dcterms:modified xsi:type="dcterms:W3CDTF">2026-03-11T15:31:19Z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0x01010027E232E9DD75094182BD83B7F18DDF88</vt:lpwstr>
  </property>
  <property fmtid="{D5CDD505-2E9C-101B-9397-08002B2CF9AE}" pid="3" name="MediaServiceImageTags">
    <vt:lpwstr/>
  </property>
</Properties>
</file>