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 id="2147483694" r:id="rId6"/>
    <p:sldMasterId id="2147483706" r:id="rId7"/>
  </p:sldMasterIdLst>
  <p:notesMasterIdLst>
    <p:notesMasterId r:id="rId115"/>
  </p:notesMasterIdLst>
  <p:sldIdLst>
    <p:sldId id="256" r:id="rId8"/>
    <p:sldId id="263" r:id="rId9"/>
    <p:sldId id="264" r:id="rId10"/>
    <p:sldId id="258" r:id="rId11"/>
    <p:sldId id="260" r:id="rId12"/>
    <p:sldId id="2147473232" r:id="rId13"/>
    <p:sldId id="2147473243" r:id="rId14"/>
    <p:sldId id="2147473244" r:id="rId15"/>
    <p:sldId id="2147473245" r:id="rId16"/>
    <p:sldId id="2147473246" r:id="rId17"/>
    <p:sldId id="2147473235" r:id="rId18"/>
    <p:sldId id="2147473233" r:id="rId19"/>
    <p:sldId id="265" r:id="rId20"/>
    <p:sldId id="2147473237" r:id="rId21"/>
    <p:sldId id="2147473238" r:id="rId22"/>
    <p:sldId id="2147473234" r:id="rId23"/>
    <p:sldId id="2147473236" r:id="rId24"/>
    <p:sldId id="2147473229" r:id="rId25"/>
    <p:sldId id="2147473239" r:id="rId26"/>
    <p:sldId id="2147473224" r:id="rId27"/>
    <p:sldId id="2147473241" r:id="rId28"/>
    <p:sldId id="2147473223" r:id="rId29"/>
    <p:sldId id="2147473240" r:id="rId30"/>
    <p:sldId id="2147473226" r:id="rId31"/>
    <p:sldId id="2147473242" r:id="rId32"/>
    <p:sldId id="2147473247" r:id="rId33"/>
    <p:sldId id="2147473257" r:id="rId34"/>
    <p:sldId id="275" r:id="rId35"/>
    <p:sldId id="274" r:id="rId36"/>
    <p:sldId id="276" r:id="rId37"/>
    <p:sldId id="268" r:id="rId38"/>
    <p:sldId id="286" r:id="rId39"/>
    <p:sldId id="285" r:id="rId40"/>
    <p:sldId id="270" r:id="rId41"/>
    <p:sldId id="287" r:id="rId42"/>
    <p:sldId id="288" r:id="rId43"/>
    <p:sldId id="278" r:id="rId44"/>
    <p:sldId id="279" r:id="rId45"/>
    <p:sldId id="280" r:id="rId46"/>
    <p:sldId id="281" r:id="rId47"/>
    <p:sldId id="282" r:id="rId48"/>
    <p:sldId id="283" r:id="rId49"/>
    <p:sldId id="284" r:id="rId50"/>
    <p:sldId id="289" r:id="rId51"/>
    <p:sldId id="2147473258" r:id="rId52"/>
    <p:sldId id="348" r:id="rId53"/>
    <p:sldId id="366" r:id="rId54"/>
    <p:sldId id="382" r:id="rId55"/>
    <p:sldId id="354" r:id="rId56"/>
    <p:sldId id="355" r:id="rId57"/>
    <p:sldId id="383" r:id="rId58"/>
    <p:sldId id="384" r:id="rId59"/>
    <p:sldId id="385" r:id="rId60"/>
    <p:sldId id="2147473249" r:id="rId61"/>
    <p:sldId id="908" r:id="rId62"/>
    <p:sldId id="982" r:id="rId63"/>
    <p:sldId id="966" r:id="rId64"/>
    <p:sldId id="967" r:id="rId65"/>
    <p:sldId id="543" r:id="rId66"/>
    <p:sldId id="991" r:id="rId67"/>
    <p:sldId id="262" r:id="rId68"/>
    <p:sldId id="497" r:id="rId69"/>
    <p:sldId id="492" r:id="rId70"/>
    <p:sldId id="992" r:id="rId71"/>
    <p:sldId id="993" r:id="rId72"/>
    <p:sldId id="2147473250" r:id="rId73"/>
    <p:sldId id="2147473251" r:id="rId74"/>
    <p:sldId id="491" r:id="rId75"/>
    <p:sldId id="2147473252" r:id="rId76"/>
    <p:sldId id="2147473253" r:id="rId77"/>
    <p:sldId id="266" r:id="rId78"/>
    <p:sldId id="2147473254" r:id="rId79"/>
    <p:sldId id="503" r:id="rId80"/>
    <p:sldId id="431" r:id="rId81"/>
    <p:sldId id="314" r:id="rId82"/>
    <p:sldId id="494" r:id="rId83"/>
    <p:sldId id="496" r:id="rId84"/>
    <p:sldId id="495" r:id="rId85"/>
    <p:sldId id="2147473255" r:id="rId86"/>
    <p:sldId id="987" r:id="rId87"/>
    <p:sldId id="985" r:id="rId88"/>
    <p:sldId id="994" r:id="rId89"/>
    <p:sldId id="986" r:id="rId90"/>
    <p:sldId id="995" r:id="rId91"/>
    <p:sldId id="996" r:id="rId92"/>
    <p:sldId id="999" r:id="rId93"/>
    <p:sldId id="997" r:id="rId94"/>
    <p:sldId id="998" r:id="rId95"/>
    <p:sldId id="1000" r:id="rId96"/>
    <p:sldId id="1001" r:id="rId97"/>
    <p:sldId id="1003" r:id="rId98"/>
    <p:sldId id="1002" r:id="rId99"/>
    <p:sldId id="308" r:id="rId100"/>
    <p:sldId id="379" r:id="rId101"/>
    <p:sldId id="372" r:id="rId102"/>
    <p:sldId id="2147473256" r:id="rId103"/>
    <p:sldId id="2147473259" r:id="rId104"/>
    <p:sldId id="2147473260" r:id="rId105"/>
    <p:sldId id="2147473261" r:id="rId106"/>
    <p:sldId id="2147473262" r:id="rId107"/>
    <p:sldId id="2147473263" r:id="rId108"/>
    <p:sldId id="2147473264" r:id="rId109"/>
    <p:sldId id="267" r:id="rId110"/>
    <p:sldId id="2147473265" r:id="rId111"/>
    <p:sldId id="269" r:id="rId112"/>
    <p:sldId id="2147473266" r:id="rId113"/>
    <p:sldId id="261" r:id="rId1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70597-8086-48A8-B93C-2CBF20ADBD81}" v="47" dt="2026-05-20T14:19:49.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3" autoAdjust="0"/>
    <p:restoredTop sz="94660"/>
  </p:normalViewPr>
  <p:slideViewPr>
    <p:cSldViewPr snapToGrid="0">
      <p:cViewPr varScale="1">
        <p:scale>
          <a:sx n="108" d="100"/>
          <a:sy n="108" d="100"/>
        </p:scale>
        <p:origin x="14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viewProps" Target="viewProp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theme" Target="theme/theme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tableStyles" Target="tableStyles.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Gerrard" userId="906b3d84-ade0-44b6-9ce3-e8ce4edce60f" providerId="ADAL" clId="{01E322BB-B3F4-46CA-8E84-0339DFB03F67}"/>
    <pc:docChg chg="undo custSel addSld delSld modSld addMainMaster delMainMaster modMainMaster">
      <pc:chgData name="Matthew Gerrard" userId="906b3d84-ade0-44b6-9ce3-e8ce4edce60f" providerId="ADAL" clId="{01E322BB-B3F4-46CA-8E84-0339DFB03F67}" dt="2026-05-20T14:19:49.639" v="425"/>
      <pc:docMkLst>
        <pc:docMk/>
      </pc:docMkLst>
      <pc:sldChg chg="addSp delSp modSp mod chgLayout">
        <pc:chgData name="Matthew Gerrard" userId="906b3d84-ade0-44b6-9ce3-e8ce4edce60f" providerId="ADAL" clId="{01E322BB-B3F4-46CA-8E84-0339DFB03F67}" dt="2026-05-20T13:18:03.382" v="185" actId="6264"/>
        <pc:sldMkLst>
          <pc:docMk/>
          <pc:sldMk cId="163302962" sldId="256"/>
        </pc:sldMkLst>
        <pc:spChg chg="mod ord">
          <ac:chgData name="Matthew Gerrard" userId="906b3d84-ade0-44b6-9ce3-e8ce4edce60f" providerId="ADAL" clId="{01E322BB-B3F4-46CA-8E84-0339DFB03F67}" dt="2026-05-20T13:18:03.382" v="185" actId="6264"/>
          <ac:spMkLst>
            <pc:docMk/>
            <pc:sldMk cId="163302962" sldId="256"/>
            <ac:spMk id="2" creationId="{27B8CE71-6800-2DE8-1F72-E2F6D253FF1F}"/>
          </ac:spMkLst>
        </pc:spChg>
        <pc:spChg chg="mod ord">
          <ac:chgData name="Matthew Gerrard" userId="906b3d84-ade0-44b6-9ce3-e8ce4edce60f" providerId="ADAL" clId="{01E322BB-B3F4-46CA-8E84-0339DFB03F67}" dt="2026-05-20T13:18:03.382" v="185" actId="6264"/>
          <ac:spMkLst>
            <pc:docMk/>
            <pc:sldMk cId="163302962" sldId="256"/>
            <ac:spMk id="3" creationId="{ACD94A62-A5C7-C88E-1186-9EAB905A3AD3}"/>
          </ac:spMkLst>
        </pc:spChg>
        <pc:spChg chg="add del mod">
          <ac:chgData name="Matthew Gerrard" userId="906b3d84-ade0-44b6-9ce3-e8ce4edce60f" providerId="ADAL" clId="{01E322BB-B3F4-46CA-8E84-0339DFB03F67}" dt="2026-05-20T13:18:03.382" v="185" actId="6264"/>
          <ac:spMkLst>
            <pc:docMk/>
            <pc:sldMk cId="163302962" sldId="256"/>
            <ac:spMk id="6" creationId="{215B1F09-820F-554E-DA1A-7C4EF285F91D}"/>
          </ac:spMkLst>
        </pc:spChg>
        <pc:spChg chg="add del mod">
          <ac:chgData name="Matthew Gerrard" userId="906b3d84-ade0-44b6-9ce3-e8ce4edce60f" providerId="ADAL" clId="{01E322BB-B3F4-46CA-8E84-0339DFB03F67}" dt="2026-05-20T13:18:03.382" v="185" actId="6264"/>
          <ac:spMkLst>
            <pc:docMk/>
            <pc:sldMk cId="163302962" sldId="256"/>
            <ac:spMk id="7" creationId="{B440127D-194E-357A-EE89-0C81CD8B9F1D}"/>
          </ac:spMkLst>
        </pc:spChg>
        <pc:picChg chg="add del">
          <ac:chgData name="Matthew Gerrard" userId="906b3d84-ade0-44b6-9ce3-e8ce4edce60f" providerId="ADAL" clId="{01E322BB-B3F4-46CA-8E84-0339DFB03F67}" dt="2026-05-20T13:13:50.018" v="128" actId="478"/>
          <ac:picMkLst>
            <pc:docMk/>
            <pc:sldMk cId="163302962" sldId="256"/>
            <ac:picMk id="5" creationId="{C3DF23AA-C182-2C4D-E80E-1DCE8371F8FF}"/>
          </ac:picMkLst>
        </pc:picChg>
      </pc:sldChg>
      <pc:sldChg chg="modSp add del mod modClrScheme chgLayout">
        <pc:chgData name="Matthew Gerrard" userId="906b3d84-ade0-44b6-9ce3-e8ce4edce60f" providerId="ADAL" clId="{01E322BB-B3F4-46CA-8E84-0339DFB03F67}" dt="2026-05-20T13:21:13.368" v="251"/>
        <pc:sldMkLst>
          <pc:docMk/>
          <pc:sldMk cId="4068099109" sldId="258"/>
        </pc:sldMkLst>
        <pc:spChg chg="mod ord">
          <ac:chgData name="Matthew Gerrard" userId="906b3d84-ade0-44b6-9ce3-e8ce4edce60f" providerId="ADAL" clId="{01E322BB-B3F4-46CA-8E84-0339DFB03F67}" dt="2026-05-20T13:20:52.857" v="249" actId="700"/>
          <ac:spMkLst>
            <pc:docMk/>
            <pc:sldMk cId="4068099109" sldId="258"/>
            <ac:spMk id="2" creationId="{3FAC2C28-6C04-C1F6-0870-651377BBE9A1}"/>
          </ac:spMkLst>
        </pc:spChg>
      </pc:sldChg>
      <pc:sldChg chg="add">
        <pc:chgData name="Matthew Gerrard" userId="906b3d84-ade0-44b6-9ce3-e8ce4edce60f" providerId="ADAL" clId="{01E322BB-B3F4-46CA-8E84-0339DFB03F67}" dt="2026-05-20T13:24:39.430" v="256"/>
        <pc:sldMkLst>
          <pc:docMk/>
          <pc:sldMk cId="4116378151" sldId="258"/>
        </pc:sldMkLst>
      </pc:sldChg>
      <pc:sldChg chg="del">
        <pc:chgData name="Matthew Gerrard" userId="906b3d84-ade0-44b6-9ce3-e8ce4edce60f" providerId="ADAL" clId="{01E322BB-B3F4-46CA-8E84-0339DFB03F67}" dt="2026-05-20T13:13:29.629" v="126" actId="47"/>
        <pc:sldMkLst>
          <pc:docMk/>
          <pc:sldMk cId="1194468740" sldId="259"/>
        </pc:sldMkLst>
      </pc:sldChg>
      <pc:sldChg chg="modSp add del mod modClrScheme chgLayout">
        <pc:chgData name="Matthew Gerrard" userId="906b3d84-ade0-44b6-9ce3-e8ce4edce60f" providerId="ADAL" clId="{01E322BB-B3F4-46CA-8E84-0339DFB03F67}" dt="2026-05-20T13:21:13.368" v="251"/>
        <pc:sldMkLst>
          <pc:docMk/>
          <pc:sldMk cId="679978473" sldId="260"/>
        </pc:sldMkLst>
        <pc:spChg chg="mod ord">
          <ac:chgData name="Matthew Gerrard" userId="906b3d84-ade0-44b6-9ce3-e8ce4edce60f" providerId="ADAL" clId="{01E322BB-B3F4-46CA-8E84-0339DFB03F67}" dt="2026-05-20T13:21:13.368" v="251"/>
          <ac:spMkLst>
            <pc:docMk/>
            <pc:sldMk cId="679978473" sldId="260"/>
            <ac:spMk id="2" creationId="{3006ECCB-7B0D-FF29-0B05-CC4D585C1388}"/>
          </ac:spMkLst>
        </pc:spChg>
      </pc:sldChg>
      <pc:sldChg chg="add">
        <pc:chgData name="Matthew Gerrard" userId="906b3d84-ade0-44b6-9ce3-e8ce4edce60f" providerId="ADAL" clId="{01E322BB-B3F4-46CA-8E84-0339DFB03F67}" dt="2026-05-20T13:24:41.386" v="257"/>
        <pc:sldMkLst>
          <pc:docMk/>
          <pc:sldMk cId="3291692905" sldId="260"/>
        </pc:sldMkLst>
      </pc:sldChg>
      <pc:sldChg chg="del">
        <pc:chgData name="Matthew Gerrard" userId="906b3d84-ade0-44b6-9ce3-e8ce4edce60f" providerId="ADAL" clId="{01E322BB-B3F4-46CA-8E84-0339DFB03F67}" dt="2026-05-20T13:13:28.532" v="125" actId="47"/>
        <pc:sldMkLst>
          <pc:docMk/>
          <pc:sldMk cId="3551027680" sldId="260"/>
        </pc:sldMkLst>
      </pc:sldChg>
      <pc:sldChg chg="add">
        <pc:chgData name="Matthew Gerrard" userId="906b3d84-ade0-44b6-9ce3-e8ce4edce60f" providerId="ADAL" clId="{01E322BB-B3F4-46CA-8E84-0339DFB03F67}" dt="2026-05-20T13:29:58.418" v="303"/>
        <pc:sldMkLst>
          <pc:docMk/>
          <pc:sldMk cId="941976158" sldId="262"/>
        </pc:sldMkLst>
      </pc:sldChg>
      <pc:sldChg chg="new del">
        <pc:chgData name="Matthew Gerrard" userId="906b3d84-ade0-44b6-9ce3-e8ce4edce60f" providerId="ADAL" clId="{01E322BB-B3F4-46CA-8E84-0339DFB03F67}" dt="2026-05-20T13:26:55.104" v="290" actId="2696"/>
        <pc:sldMkLst>
          <pc:docMk/>
          <pc:sldMk cId="957416088" sldId="262"/>
        </pc:sldMkLst>
      </pc:sldChg>
      <pc:sldChg chg="new del">
        <pc:chgData name="Matthew Gerrard" userId="906b3d84-ade0-44b6-9ce3-e8ce4edce60f" providerId="ADAL" clId="{01E322BB-B3F4-46CA-8E84-0339DFB03F67}" dt="2026-05-20T13:19:04.335" v="187" actId="47"/>
        <pc:sldMkLst>
          <pc:docMk/>
          <pc:sldMk cId="1444128087" sldId="262"/>
        </pc:sldMkLst>
      </pc:sldChg>
      <pc:sldChg chg="add del">
        <pc:chgData name="Matthew Gerrard" userId="906b3d84-ade0-44b6-9ce3-e8ce4edce60f" providerId="ADAL" clId="{01E322BB-B3F4-46CA-8E84-0339DFB03F67}" dt="2026-05-20T13:15:01.135" v="174"/>
        <pc:sldMkLst>
          <pc:docMk/>
          <pc:sldMk cId="3811214499" sldId="262"/>
        </pc:sldMkLst>
      </pc:sldChg>
      <pc:sldChg chg="add">
        <pc:chgData name="Matthew Gerrard" userId="906b3d84-ade0-44b6-9ce3-e8ce4edce60f" providerId="ADAL" clId="{01E322BB-B3F4-46CA-8E84-0339DFB03F67}" dt="2026-05-20T13:24:30.405" v="254"/>
        <pc:sldMkLst>
          <pc:docMk/>
          <pc:sldMk cId="3259085544" sldId="263"/>
        </pc:sldMkLst>
      </pc:sldChg>
      <pc:sldChg chg="modSp add del mod modClrScheme chgLayout">
        <pc:chgData name="Matthew Gerrard" userId="906b3d84-ade0-44b6-9ce3-e8ce4edce60f" providerId="ADAL" clId="{01E322BB-B3F4-46CA-8E84-0339DFB03F67}" dt="2026-05-20T13:21:13.368" v="251"/>
        <pc:sldMkLst>
          <pc:docMk/>
          <pc:sldMk cId="3981319862" sldId="263"/>
        </pc:sldMkLst>
        <pc:spChg chg="mod ord">
          <ac:chgData name="Matthew Gerrard" userId="906b3d84-ade0-44b6-9ce3-e8ce4edce60f" providerId="ADAL" clId="{01E322BB-B3F4-46CA-8E84-0339DFB03F67}" dt="2026-05-20T13:21:13.368" v="251"/>
          <ac:spMkLst>
            <pc:docMk/>
            <pc:sldMk cId="3981319862" sldId="263"/>
            <ac:spMk id="8" creationId="{E69EDDF0-821F-214C-B7D1-3BED7BD73DC0}"/>
          </ac:spMkLst>
        </pc:spChg>
        <pc:spChg chg="mod ord">
          <ac:chgData name="Matthew Gerrard" userId="906b3d84-ade0-44b6-9ce3-e8ce4edce60f" providerId="ADAL" clId="{01E322BB-B3F4-46CA-8E84-0339DFB03F67}" dt="2026-05-20T13:20:52.857" v="249" actId="700"/>
          <ac:spMkLst>
            <pc:docMk/>
            <pc:sldMk cId="3981319862" sldId="263"/>
            <ac:spMk id="10" creationId="{D5C30B64-696C-C65A-76C1-710CCAB54821}"/>
          </ac:spMkLst>
        </pc:spChg>
      </pc:sldChg>
      <pc:sldChg chg="modSp add del mod modClrScheme chgLayout">
        <pc:chgData name="Matthew Gerrard" userId="906b3d84-ade0-44b6-9ce3-e8ce4edce60f" providerId="ADAL" clId="{01E322BB-B3F4-46CA-8E84-0339DFB03F67}" dt="2026-05-20T13:21:13.368" v="251"/>
        <pc:sldMkLst>
          <pc:docMk/>
          <pc:sldMk cId="516426750" sldId="264"/>
        </pc:sldMkLst>
        <pc:spChg chg="mod ord">
          <ac:chgData name="Matthew Gerrard" userId="906b3d84-ade0-44b6-9ce3-e8ce4edce60f" providerId="ADAL" clId="{01E322BB-B3F4-46CA-8E84-0339DFB03F67}" dt="2026-05-20T13:20:52.857" v="249" actId="700"/>
          <ac:spMkLst>
            <pc:docMk/>
            <pc:sldMk cId="516426750" sldId="264"/>
            <ac:spMk id="2" creationId="{F8B8A037-3863-36C4-6D04-2014BC3BF29E}"/>
          </ac:spMkLst>
        </pc:spChg>
        <pc:spChg chg="mod ord">
          <ac:chgData name="Matthew Gerrard" userId="906b3d84-ade0-44b6-9ce3-e8ce4edce60f" providerId="ADAL" clId="{01E322BB-B3F4-46CA-8E84-0339DFB03F67}" dt="2026-05-20T13:21:13.368" v="251"/>
          <ac:spMkLst>
            <pc:docMk/>
            <pc:sldMk cId="516426750" sldId="264"/>
            <ac:spMk id="4" creationId="{8C578966-6D53-5618-72E1-3952D8C2A166}"/>
          </ac:spMkLst>
        </pc:spChg>
      </pc:sldChg>
      <pc:sldChg chg="add">
        <pc:chgData name="Matthew Gerrard" userId="906b3d84-ade0-44b6-9ce3-e8ce4edce60f" providerId="ADAL" clId="{01E322BB-B3F4-46CA-8E84-0339DFB03F67}" dt="2026-05-20T13:24:36.134" v="255"/>
        <pc:sldMkLst>
          <pc:docMk/>
          <pc:sldMk cId="2047355649" sldId="264"/>
        </pc:sldMkLst>
      </pc:sldChg>
      <pc:sldChg chg="modSp add del mod">
        <pc:chgData name="Matthew Gerrard" userId="906b3d84-ade0-44b6-9ce3-e8ce4edce60f" providerId="ADAL" clId="{01E322BB-B3F4-46CA-8E84-0339DFB03F67}" dt="2026-05-20T13:13:20.092" v="124"/>
        <pc:sldMkLst>
          <pc:docMk/>
          <pc:sldMk cId="679978473" sldId="265"/>
        </pc:sldMkLst>
        <pc:spChg chg="mod">
          <ac:chgData name="Matthew Gerrard" userId="906b3d84-ade0-44b6-9ce3-e8ce4edce60f" providerId="ADAL" clId="{01E322BB-B3F4-46CA-8E84-0339DFB03F67}" dt="2026-05-20T13:13:20.092" v="124"/>
          <ac:spMkLst>
            <pc:docMk/>
            <pc:sldMk cId="679978473" sldId="265"/>
            <ac:spMk id="2" creationId="{3006ECCB-7B0D-FF29-0B05-CC4D585C1388}"/>
          </ac:spMkLst>
        </pc:spChg>
      </pc:sldChg>
      <pc:sldChg chg="add">
        <pc:chgData name="Matthew Gerrard" userId="906b3d84-ade0-44b6-9ce3-e8ce4edce60f" providerId="ADAL" clId="{01E322BB-B3F4-46CA-8E84-0339DFB03F67}" dt="2026-05-20T13:24:49.426" v="265"/>
        <pc:sldMkLst>
          <pc:docMk/>
          <pc:sldMk cId="1048038955" sldId="265"/>
        </pc:sldMkLst>
      </pc:sldChg>
      <pc:sldChg chg="modSp add del mod modClrScheme chgLayout">
        <pc:chgData name="Matthew Gerrard" userId="906b3d84-ade0-44b6-9ce3-e8ce4edce60f" providerId="ADAL" clId="{01E322BB-B3F4-46CA-8E84-0339DFB03F67}" dt="2026-05-20T13:21:13.368" v="251"/>
        <pc:sldMkLst>
          <pc:docMk/>
          <pc:sldMk cId="1966291676" sldId="265"/>
        </pc:sldMkLst>
        <pc:spChg chg="mod ord">
          <ac:chgData name="Matthew Gerrard" userId="906b3d84-ade0-44b6-9ce3-e8ce4edce60f" providerId="ADAL" clId="{01E322BB-B3F4-46CA-8E84-0339DFB03F67}" dt="2026-05-20T13:21:13.368" v="251"/>
          <ac:spMkLst>
            <pc:docMk/>
            <pc:sldMk cId="1966291676" sldId="265"/>
            <ac:spMk id="2" creationId="{8082E4BC-529E-F61C-42BB-2AA33A6A3F93}"/>
          </ac:spMkLst>
        </pc:spChg>
        <pc:spChg chg="mod ord">
          <ac:chgData name="Matthew Gerrard" userId="906b3d84-ade0-44b6-9ce3-e8ce4edce60f" providerId="ADAL" clId="{01E322BB-B3F4-46CA-8E84-0339DFB03F67}" dt="2026-05-20T13:20:52.857" v="249" actId="700"/>
          <ac:spMkLst>
            <pc:docMk/>
            <pc:sldMk cId="1966291676" sldId="265"/>
            <ac:spMk id="6" creationId="{7CE069FB-47F6-3BF5-49A2-A36EEC05F1F6}"/>
          </ac:spMkLst>
        </pc:spChg>
      </pc:sldChg>
      <pc:sldChg chg="add">
        <pc:chgData name="Matthew Gerrard" userId="906b3d84-ade0-44b6-9ce3-e8ce4edce60f" providerId="ADAL" clId="{01E322BB-B3F4-46CA-8E84-0339DFB03F67}" dt="2026-05-20T13:29:58.418" v="303"/>
        <pc:sldMkLst>
          <pc:docMk/>
          <pc:sldMk cId="1249278901" sldId="266"/>
        </pc:sldMkLst>
      </pc:sldChg>
      <pc:sldChg chg="add">
        <pc:chgData name="Matthew Gerrard" userId="906b3d84-ade0-44b6-9ce3-e8ce4edce60f" providerId="ADAL" clId="{01E322BB-B3F4-46CA-8E84-0339DFB03F67}" dt="2026-05-20T14:19:49.639" v="425"/>
        <pc:sldMkLst>
          <pc:docMk/>
          <pc:sldMk cId="3010735758" sldId="267"/>
        </pc:sldMkLst>
      </pc:sldChg>
      <pc:sldChg chg="modSp add del mod">
        <pc:chgData name="Matthew Gerrard" userId="906b3d84-ade0-44b6-9ce3-e8ce4edce60f" providerId="ADAL" clId="{01E322BB-B3F4-46CA-8E84-0339DFB03F67}" dt="2026-05-20T13:27:14.687" v="302"/>
        <pc:sldMkLst>
          <pc:docMk/>
          <pc:sldMk cId="3156540746" sldId="268"/>
        </pc:sldMkLst>
        <pc:spChg chg="mod">
          <ac:chgData name="Matthew Gerrard" userId="906b3d84-ade0-44b6-9ce3-e8ce4edce60f" providerId="ADAL" clId="{01E322BB-B3F4-46CA-8E84-0339DFB03F67}" dt="2026-05-20T13:27:11.581" v="301"/>
          <ac:spMkLst>
            <pc:docMk/>
            <pc:sldMk cId="3156540746" sldId="268"/>
            <ac:spMk id="3" creationId="{BBF3D66B-8F1D-5965-AC48-21582089AD6F}"/>
          </ac:spMkLst>
        </pc:spChg>
      </pc:sldChg>
      <pc:sldChg chg="add">
        <pc:chgData name="Matthew Gerrard" userId="906b3d84-ade0-44b6-9ce3-e8ce4edce60f" providerId="ADAL" clId="{01E322BB-B3F4-46CA-8E84-0339DFB03F67}" dt="2026-05-20T14:19:49.639" v="425"/>
        <pc:sldMkLst>
          <pc:docMk/>
          <pc:sldMk cId="3382335584" sldId="269"/>
        </pc:sldMkLst>
      </pc:sldChg>
      <pc:sldChg chg="add del">
        <pc:chgData name="Matthew Gerrard" userId="906b3d84-ade0-44b6-9ce3-e8ce4edce60f" providerId="ADAL" clId="{01E322BB-B3F4-46CA-8E84-0339DFB03F67}" dt="2026-05-20T13:27:14.687" v="302"/>
        <pc:sldMkLst>
          <pc:docMk/>
          <pc:sldMk cId="1651944628" sldId="270"/>
        </pc:sldMkLst>
      </pc:sldChg>
      <pc:sldChg chg="modSp add del mod">
        <pc:chgData name="Matthew Gerrard" userId="906b3d84-ade0-44b6-9ce3-e8ce4edce60f" providerId="ADAL" clId="{01E322BB-B3F4-46CA-8E84-0339DFB03F67}" dt="2026-05-20T13:27:14.687" v="302"/>
        <pc:sldMkLst>
          <pc:docMk/>
          <pc:sldMk cId="401941775" sldId="274"/>
        </pc:sldMkLst>
        <pc:spChg chg="mod">
          <ac:chgData name="Matthew Gerrard" userId="906b3d84-ade0-44b6-9ce3-e8ce4edce60f" providerId="ADAL" clId="{01E322BB-B3F4-46CA-8E84-0339DFB03F67}" dt="2026-05-20T13:27:11.581" v="301"/>
          <ac:spMkLst>
            <pc:docMk/>
            <pc:sldMk cId="401941775" sldId="274"/>
            <ac:spMk id="3" creationId="{28D3949A-ADE5-0DBA-F0C7-7BB9A46E5A1B}"/>
          </ac:spMkLst>
        </pc:spChg>
      </pc:sldChg>
      <pc:sldChg chg="modSp add del mod">
        <pc:chgData name="Matthew Gerrard" userId="906b3d84-ade0-44b6-9ce3-e8ce4edce60f" providerId="ADAL" clId="{01E322BB-B3F4-46CA-8E84-0339DFB03F67}" dt="2026-05-20T13:27:14.687" v="302"/>
        <pc:sldMkLst>
          <pc:docMk/>
          <pc:sldMk cId="3620092616" sldId="275"/>
        </pc:sldMkLst>
        <pc:spChg chg="mod">
          <ac:chgData name="Matthew Gerrard" userId="906b3d84-ade0-44b6-9ce3-e8ce4edce60f" providerId="ADAL" clId="{01E322BB-B3F4-46CA-8E84-0339DFB03F67}" dt="2026-05-20T13:27:11.581" v="301"/>
          <ac:spMkLst>
            <pc:docMk/>
            <pc:sldMk cId="3620092616" sldId="275"/>
            <ac:spMk id="3" creationId="{5CB580C3-B8C7-45EC-4968-D8F5DDF32934}"/>
          </ac:spMkLst>
        </pc:spChg>
      </pc:sldChg>
      <pc:sldChg chg="modSp add del mod">
        <pc:chgData name="Matthew Gerrard" userId="906b3d84-ade0-44b6-9ce3-e8ce4edce60f" providerId="ADAL" clId="{01E322BB-B3F4-46CA-8E84-0339DFB03F67}" dt="2026-05-20T13:27:14.687" v="302"/>
        <pc:sldMkLst>
          <pc:docMk/>
          <pc:sldMk cId="4175758469" sldId="276"/>
        </pc:sldMkLst>
        <pc:spChg chg="mod">
          <ac:chgData name="Matthew Gerrard" userId="906b3d84-ade0-44b6-9ce3-e8ce4edce60f" providerId="ADAL" clId="{01E322BB-B3F4-46CA-8E84-0339DFB03F67}" dt="2026-05-20T13:27:11.581" v="301"/>
          <ac:spMkLst>
            <pc:docMk/>
            <pc:sldMk cId="4175758469" sldId="276"/>
            <ac:spMk id="3" creationId="{A338C8EE-55C4-6F70-BCF9-B9086AD9E5B4}"/>
          </ac:spMkLst>
        </pc:spChg>
      </pc:sldChg>
      <pc:sldChg chg="modSp add del mod">
        <pc:chgData name="Matthew Gerrard" userId="906b3d84-ade0-44b6-9ce3-e8ce4edce60f" providerId="ADAL" clId="{01E322BB-B3F4-46CA-8E84-0339DFB03F67}" dt="2026-05-20T13:27:14.687" v="302"/>
        <pc:sldMkLst>
          <pc:docMk/>
          <pc:sldMk cId="1846250554" sldId="278"/>
        </pc:sldMkLst>
        <pc:spChg chg="mod">
          <ac:chgData name="Matthew Gerrard" userId="906b3d84-ade0-44b6-9ce3-e8ce4edce60f" providerId="ADAL" clId="{01E322BB-B3F4-46CA-8E84-0339DFB03F67}" dt="2026-05-20T13:27:11.581" v="301"/>
          <ac:spMkLst>
            <pc:docMk/>
            <pc:sldMk cId="1846250554" sldId="278"/>
            <ac:spMk id="3" creationId="{42601301-6A90-CDB4-3A84-BEF412290F63}"/>
          </ac:spMkLst>
        </pc:spChg>
      </pc:sldChg>
      <pc:sldChg chg="add del">
        <pc:chgData name="Matthew Gerrard" userId="906b3d84-ade0-44b6-9ce3-e8ce4edce60f" providerId="ADAL" clId="{01E322BB-B3F4-46CA-8E84-0339DFB03F67}" dt="2026-05-20T13:27:14.687" v="302"/>
        <pc:sldMkLst>
          <pc:docMk/>
          <pc:sldMk cId="1926033596" sldId="279"/>
        </pc:sldMkLst>
      </pc:sldChg>
      <pc:sldChg chg="add del">
        <pc:chgData name="Matthew Gerrard" userId="906b3d84-ade0-44b6-9ce3-e8ce4edce60f" providerId="ADAL" clId="{01E322BB-B3F4-46CA-8E84-0339DFB03F67}" dt="2026-05-20T13:27:14.687" v="302"/>
        <pc:sldMkLst>
          <pc:docMk/>
          <pc:sldMk cId="3771185510" sldId="280"/>
        </pc:sldMkLst>
      </pc:sldChg>
      <pc:sldChg chg="add del">
        <pc:chgData name="Matthew Gerrard" userId="906b3d84-ade0-44b6-9ce3-e8ce4edce60f" providerId="ADAL" clId="{01E322BB-B3F4-46CA-8E84-0339DFB03F67}" dt="2026-05-20T13:27:14.687" v="302"/>
        <pc:sldMkLst>
          <pc:docMk/>
          <pc:sldMk cId="3598318904" sldId="281"/>
        </pc:sldMkLst>
      </pc:sldChg>
      <pc:sldChg chg="add del">
        <pc:chgData name="Matthew Gerrard" userId="906b3d84-ade0-44b6-9ce3-e8ce4edce60f" providerId="ADAL" clId="{01E322BB-B3F4-46CA-8E84-0339DFB03F67}" dt="2026-05-20T13:27:14.687" v="302"/>
        <pc:sldMkLst>
          <pc:docMk/>
          <pc:sldMk cId="2451861526" sldId="282"/>
        </pc:sldMkLst>
      </pc:sldChg>
      <pc:sldChg chg="add del">
        <pc:chgData name="Matthew Gerrard" userId="906b3d84-ade0-44b6-9ce3-e8ce4edce60f" providerId="ADAL" clId="{01E322BB-B3F4-46CA-8E84-0339DFB03F67}" dt="2026-05-20T13:27:14.687" v="302"/>
        <pc:sldMkLst>
          <pc:docMk/>
          <pc:sldMk cId="2495940665" sldId="283"/>
        </pc:sldMkLst>
      </pc:sldChg>
      <pc:sldChg chg="add del">
        <pc:chgData name="Matthew Gerrard" userId="906b3d84-ade0-44b6-9ce3-e8ce4edce60f" providerId="ADAL" clId="{01E322BB-B3F4-46CA-8E84-0339DFB03F67}" dt="2026-05-20T13:27:14.687" v="302"/>
        <pc:sldMkLst>
          <pc:docMk/>
          <pc:sldMk cId="3757029981" sldId="284"/>
        </pc:sldMkLst>
      </pc:sldChg>
      <pc:sldChg chg="add del">
        <pc:chgData name="Matthew Gerrard" userId="906b3d84-ade0-44b6-9ce3-e8ce4edce60f" providerId="ADAL" clId="{01E322BB-B3F4-46CA-8E84-0339DFB03F67}" dt="2026-05-20T13:27:14.687" v="302"/>
        <pc:sldMkLst>
          <pc:docMk/>
          <pc:sldMk cId="2550175066" sldId="285"/>
        </pc:sldMkLst>
      </pc:sldChg>
      <pc:sldChg chg="add del">
        <pc:chgData name="Matthew Gerrard" userId="906b3d84-ade0-44b6-9ce3-e8ce4edce60f" providerId="ADAL" clId="{01E322BB-B3F4-46CA-8E84-0339DFB03F67}" dt="2026-05-20T13:27:14.687" v="302"/>
        <pc:sldMkLst>
          <pc:docMk/>
          <pc:sldMk cId="1740734744" sldId="286"/>
        </pc:sldMkLst>
      </pc:sldChg>
      <pc:sldChg chg="modSp add del mod">
        <pc:chgData name="Matthew Gerrard" userId="906b3d84-ade0-44b6-9ce3-e8ce4edce60f" providerId="ADAL" clId="{01E322BB-B3F4-46CA-8E84-0339DFB03F67}" dt="2026-05-20T13:27:14.687" v="302"/>
        <pc:sldMkLst>
          <pc:docMk/>
          <pc:sldMk cId="1835064632" sldId="287"/>
        </pc:sldMkLst>
        <pc:spChg chg="mod">
          <ac:chgData name="Matthew Gerrard" userId="906b3d84-ade0-44b6-9ce3-e8ce4edce60f" providerId="ADAL" clId="{01E322BB-B3F4-46CA-8E84-0339DFB03F67}" dt="2026-05-20T13:27:11.581" v="301"/>
          <ac:spMkLst>
            <pc:docMk/>
            <pc:sldMk cId="1835064632" sldId="287"/>
            <ac:spMk id="3" creationId="{8DB21F79-4870-C92B-0BD8-52372B204305}"/>
          </ac:spMkLst>
        </pc:spChg>
      </pc:sldChg>
      <pc:sldChg chg="modSp add del mod">
        <pc:chgData name="Matthew Gerrard" userId="906b3d84-ade0-44b6-9ce3-e8ce4edce60f" providerId="ADAL" clId="{01E322BB-B3F4-46CA-8E84-0339DFB03F67}" dt="2026-05-20T13:27:14.687" v="302"/>
        <pc:sldMkLst>
          <pc:docMk/>
          <pc:sldMk cId="1626439034" sldId="288"/>
        </pc:sldMkLst>
        <pc:spChg chg="mod">
          <ac:chgData name="Matthew Gerrard" userId="906b3d84-ade0-44b6-9ce3-e8ce4edce60f" providerId="ADAL" clId="{01E322BB-B3F4-46CA-8E84-0339DFB03F67}" dt="2026-05-20T13:27:11.581" v="301"/>
          <ac:spMkLst>
            <pc:docMk/>
            <pc:sldMk cId="1626439034" sldId="288"/>
            <ac:spMk id="3" creationId="{C15D882C-4231-B99D-F189-8B718B4EF798}"/>
          </ac:spMkLst>
        </pc:spChg>
      </pc:sldChg>
      <pc:sldChg chg="modSp add del mod">
        <pc:chgData name="Matthew Gerrard" userId="906b3d84-ade0-44b6-9ce3-e8ce4edce60f" providerId="ADAL" clId="{01E322BB-B3F4-46CA-8E84-0339DFB03F67}" dt="2026-05-20T13:27:14.687" v="302"/>
        <pc:sldMkLst>
          <pc:docMk/>
          <pc:sldMk cId="2936198115" sldId="289"/>
        </pc:sldMkLst>
        <pc:spChg chg="mod">
          <ac:chgData name="Matthew Gerrard" userId="906b3d84-ade0-44b6-9ce3-e8ce4edce60f" providerId="ADAL" clId="{01E322BB-B3F4-46CA-8E84-0339DFB03F67}" dt="2026-05-20T13:27:11.581" v="301"/>
          <ac:spMkLst>
            <pc:docMk/>
            <pc:sldMk cId="2936198115" sldId="289"/>
            <ac:spMk id="3" creationId="{765F5F6F-1270-F684-FC9B-2AEE608BD59E}"/>
          </ac:spMkLst>
        </pc:spChg>
      </pc:sldChg>
      <pc:sldChg chg="add">
        <pc:chgData name="Matthew Gerrard" userId="906b3d84-ade0-44b6-9ce3-e8ce4edce60f" providerId="ADAL" clId="{01E322BB-B3F4-46CA-8E84-0339DFB03F67}" dt="2026-05-20T13:29:58.418" v="303"/>
        <pc:sldMkLst>
          <pc:docMk/>
          <pc:sldMk cId="2147800189" sldId="308"/>
        </pc:sldMkLst>
      </pc:sldChg>
      <pc:sldChg chg="add">
        <pc:chgData name="Matthew Gerrard" userId="906b3d84-ade0-44b6-9ce3-e8ce4edce60f" providerId="ADAL" clId="{01E322BB-B3F4-46CA-8E84-0339DFB03F67}" dt="2026-05-20T13:29:58.418" v="303"/>
        <pc:sldMkLst>
          <pc:docMk/>
          <pc:sldMk cId="2987283571" sldId="314"/>
        </pc:sldMkLst>
      </pc:sldChg>
      <pc:sldChg chg="add del">
        <pc:chgData name="Matthew Gerrard" userId="906b3d84-ade0-44b6-9ce3-e8ce4edce60f" providerId="ADAL" clId="{01E322BB-B3F4-46CA-8E84-0339DFB03F67}" dt="2026-05-20T13:34:14.131" v="344" actId="47"/>
        <pc:sldMkLst>
          <pc:docMk/>
          <pc:sldMk cId="3916475888" sldId="347"/>
        </pc:sldMkLst>
      </pc:sldChg>
      <pc:sldChg chg="add">
        <pc:chgData name="Matthew Gerrard" userId="906b3d84-ade0-44b6-9ce3-e8ce4edce60f" providerId="ADAL" clId="{01E322BB-B3F4-46CA-8E84-0339DFB03F67}" dt="2026-05-20T13:29:58.418" v="303"/>
        <pc:sldMkLst>
          <pc:docMk/>
          <pc:sldMk cId="2982905995" sldId="348"/>
        </pc:sldMkLst>
      </pc:sldChg>
      <pc:sldChg chg="add">
        <pc:chgData name="Matthew Gerrard" userId="906b3d84-ade0-44b6-9ce3-e8ce4edce60f" providerId="ADAL" clId="{01E322BB-B3F4-46CA-8E84-0339DFB03F67}" dt="2026-05-20T13:29:58.418" v="303"/>
        <pc:sldMkLst>
          <pc:docMk/>
          <pc:sldMk cId="506703632" sldId="354"/>
        </pc:sldMkLst>
      </pc:sldChg>
      <pc:sldChg chg="modSp add mod">
        <pc:chgData name="Matthew Gerrard" userId="906b3d84-ade0-44b6-9ce3-e8ce4edce60f" providerId="ADAL" clId="{01E322BB-B3F4-46CA-8E84-0339DFB03F67}" dt="2026-05-20T13:29:58.605" v="304" actId="27636"/>
        <pc:sldMkLst>
          <pc:docMk/>
          <pc:sldMk cId="950243447" sldId="355"/>
        </pc:sldMkLst>
        <pc:spChg chg="mod">
          <ac:chgData name="Matthew Gerrard" userId="906b3d84-ade0-44b6-9ce3-e8ce4edce60f" providerId="ADAL" clId="{01E322BB-B3F4-46CA-8E84-0339DFB03F67}" dt="2026-05-20T13:29:58.605" v="304" actId="27636"/>
          <ac:spMkLst>
            <pc:docMk/>
            <pc:sldMk cId="950243447" sldId="355"/>
            <ac:spMk id="2" creationId="{13F92989-54CE-0F58-CA0D-70B24E1CB6F6}"/>
          </ac:spMkLst>
        </pc:spChg>
      </pc:sldChg>
      <pc:sldChg chg="add">
        <pc:chgData name="Matthew Gerrard" userId="906b3d84-ade0-44b6-9ce3-e8ce4edce60f" providerId="ADAL" clId="{01E322BB-B3F4-46CA-8E84-0339DFB03F67}" dt="2026-05-20T13:29:58.418" v="303"/>
        <pc:sldMkLst>
          <pc:docMk/>
          <pc:sldMk cId="1599400647" sldId="366"/>
        </pc:sldMkLst>
      </pc:sldChg>
      <pc:sldChg chg="modSp add mod">
        <pc:chgData name="Matthew Gerrard" userId="906b3d84-ade0-44b6-9ce3-e8ce4edce60f" providerId="ADAL" clId="{01E322BB-B3F4-46CA-8E84-0339DFB03F67}" dt="2026-05-20T13:29:58.665" v="305" actId="27636"/>
        <pc:sldMkLst>
          <pc:docMk/>
          <pc:sldMk cId="1921801072" sldId="372"/>
        </pc:sldMkLst>
        <pc:spChg chg="mod">
          <ac:chgData name="Matthew Gerrard" userId="906b3d84-ade0-44b6-9ce3-e8ce4edce60f" providerId="ADAL" clId="{01E322BB-B3F4-46CA-8E84-0339DFB03F67}" dt="2026-05-20T13:29:58.665" v="305" actId="27636"/>
          <ac:spMkLst>
            <pc:docMk/>
            <pc:sldMk cId="1921801072" sldId="372"/>
            <ac:spMk id="9" creationId="{B266076F-EEFD-2D97-B177-5B1AC4683C34}"/>
          </ac:spMkLst>
        </pc:spChg>
      </pc:sldChg>
      <pc:sldChg chg="add">
        <pc:chgData name="Matthew Gerrard" userId="906b3d84-ade0-44b6-9ce3-e8ce4edce60f" providerId="ADAL" clId="{01E322BB-B3F4-46CA-8E84-0339DFB03F67}" dt="2026-05-20T13:29:58.418" v="303"/>
        <pc:sldMkLst>
          <pc:docMk/>
          <pc:sldMk cId="2581793496" sldId="379"/>
        </pc:sldMkLst>
      </pc:sldChg>
      <pc:sldChg chg="add">
        <pc:chgData name="Matthew Gerrard" userId="906b3d84-ade0-44b6-9ce3-e8ce4edce60f" providerId="ADAL" clId="{01E322BB-B3F4-46CA-8E84-0339DFB03F67}" dt="2026-05-20T13:29:58.418" v="303"/>
        <pc:sldMkLst>
          <pc:docMk/>
          <pc:sldMk cId="463830314" sldId="382"/>
        </pc:sldMkLst>
      </pc:sldChg>
      <pc:sldChg chg="add">
        <pc:chgData name="Matthew Gerrard" userId="906b3d84-ade0-44b6-9ce3-e8ce4edce60f" providerId="ADAL" clId="{01E322BB-B3F4-46CA-8E84-0339DFB03F67}" dt="2026-05-20T13:29:58.418" v="303"/>
        <pc:sldMkLst>
          <pc:docMk/>
          <pc:sldMk cId="4026754204" sldId="383"/>
        </pc:sldMkLst>
      </pc:sldChg>
      <pc:sldChg chg="add">
        <pc:chgData name="Matthew Gerrard" userId="906b3d84-ade0-44b6-9ce3-e8ce4edce60f" providerId="ADAL" clId="{01E322BB-B3F4-46CA-8E84-0339DFB03F67}" dt="2026-05-20T13:29:58.418" v="303"/>
        <pc:sldMkLst>
          <pc:docMk/>
          <pc:sldMk cId="1569085950" sldId="384"/>
        </pc:sldMkLst>
      </pc:sldChg>
      <pc:sldChg chg="add">
        <pc:chgData name="Matthew Gerrard" userId="906b3d84-ade0-44b6-9ce3-e8ce4edce60f" providerId="ADAL" clId="{01E322BB-B3F4-46CA-8E84-0339DFB03F67}" dt="2026-05-20T13:29:58.418" v="303"/>
        <pc:sldMkLst>
          <pc:docMk/>
          <pc:sldMk cId="1006936913" sldId="385"/>
        </pc:sldMkLst>
      </pc:sldChg>
      <pc:sldChg chg="add">
        <pc:chgData name="Matthew Gerrard" userId="906b3d84-ade0-44b6-9ce3-e8ce4edce60f" providerId="ADAL" clId="{01E322BB-B3F4-46CA-8E84-0339DFB03F67}" dt="2026-05-20T13:29:58.418" v="303"/>
        <pc:sldMkLst>
          <pc:docMk/>
          <pc:sldMk cId="1000551102" sldId="431"/>
        </pc:sldMkLst>
      </pc:sldChg>
      <pc:sldChg chg="add">
        <pc:chgData name="Matthew Gerrard" userId="906b3d84-ade0-44b6-9ce3-e8ce4edce60f" providerId="ADAL" clId="{01E322BB-B3F4-46CA-8E84-0339DFB03F67}" dt="2026-05-20T13:29:58.418" v="303"/>
        <pc:sldMkLst>
          <pc:docMk/>
          <pc:sldMk cId="2469312610" sldId="491"/>
        </pc:sldMkLst>
      </pc:sldChg>
      <pc:sldChg chg="add">
        <pc:chgData name="Matthew Gerrard" userId="906b3d84-ade0-44b6-9ce3-e8ce4edce60f" providerId="ADAL" clId="{01E322BB-B3F4-46CA-8E84-0339DFB03F67}" dt="2026-05-20T13:29:58.418" v="303"/>
        <pc:sldMkLst>
          <pc:docMk/>
          <pc:sldMk cId="3936478129" sldId="492"/>
        </pc:sldMkLst>
      </pc:sldChg>
      <pc:sldChg chg="add">
        <pc:chgData name="Matthew Gerrard" userId="906b3d84-ade0-44b6-9ce3-e8ce4edce60f" providerId="ADAL" clId="{01E322BB-B3F4-46CA-8E84-0339DFB03F67}" dt="2026-05-20T13:29:58.418" v="303"/>
        <pc:sldMkLst>
          <pc:docMk/>
          <pc:sldMk cId="2645445903" sldId="494"/>
        </pc:sldMkLst>
      </pc:sldChg>
      <pc:sldChg chg="add">
        <pc:chgData name="Matthew Gerrard" userId="906b3d84-ade0-44b6-9ce3-e8ce4edce60f" providerId="ADAL" clId="{01E322BB-B3F4-46CA-8E84-0339DFB03F67}" dt="2026-05-20T13:29:58.418" v="303"/>
        <pc:sldMkLst>
          <pc:docMk/>
          <pc:sldMk cId="3468791804" sldId="495"/>
        </pc:sldMkLst>
      </pc:sldChg>
      <pc:sldChg chg="add">
        <pc:chgData name="Matthew Gerrard" userId="906b3d84-ade0-44b6-9ce3-e8ce4edce60f" providerId="ADAL" clId="{01E322BB-B3F4-46CA-8E84-0339DFB03F67}" dt="2026-05-20T13:29:58.418" v="303"/>
        <pc:sldMkLst>
          <pc:docMk/>
          <pc:sldMk cId="139105007" sldId="496"/>
        </pc:sldMkLst>
      </pc:sldChg>
      <pc:sldChg chg="add">
        <pc:chgData name="Matthew Gerrard" userId="906b3d84-ade0-44b6-9ce3-e8ce4edce60f" providerId="ADAL" clId="{01E322BB-B3F4-46CA-8E84-0339DFB03F67}" dt="2026-05-20T13:29:58.418" v="303"/>
        <pc:sldMkLst>
          <pc:docMk/>
          <pc:sldMk cId="2548496345" sldId="497"/>
        </pc:sldMkLst>
      </pc:sldChg>
      <pc:sldChg chg="add">
        <pc:chgData name="Matthew Gerrard" userId="906b3d84-ade0-44b6-9ce3-e8ce4edce60f" providerId="ADAL" clId="{01E322BB-B3F4-46CA-8E84-0339DFB03F67}" dt="2026-05-20T13:29:58.418" v="303"/>
        <pc:sldMkLst>
          <pc:docMk/>
          <pc:sldMk cId="1799493056" sldId="503"/>
        </pc:sldMkLst>
      </pc:sldChg>
      <pc:sldChg chg="add">
        <pc:chgData name="Matthew Gerrard" userId="906b3d84-ade0-44b6-9ce3-e8ce4edce60f" providerId="ADAL" clId="{01E322BB-B3F4-46CA-8E84-0339DFB03F67}" dt="2026-05-20T13:29:58.418" v="303"/>
        <pc:sldMkLst>
          <pc:docMk/>
          <pc:sldMk cId="730951236" sldId="543"/>
        </pc:sldMkLst>
      </pc:sldChg>
      <pc:sldChg chg="add">
        <pc:chgData name="Matthew Gerrard" userId="906b3d84-ade0-44b6-9ce3-e8ce4edce60f" providerId="ADAL" clId="{01E322BB-B3F4-46CA-8E84-0339DFB03F67}" dt="2026-05-20T13:29:58.418" v="303"/>
        <pc:sldMkLst>
          <pc:docMk/>
          <pc:sldMk cId="0" sldId="908"/>
        </pc:sldMkLst>
      </pc:sldChg>
      <pc:sldChg chg="add">
        <pc:chgData name="Matthew Gerrard" userId="906b3d84-ade0-44b6-9ce3-e8ce4edce60f" providerId="ADAL" clId="{01E322BB-B3F4-46CA-8E84-0339DFB03F67}" dt="2026-05-20T13:29:58.418" v="303"/>
        <pc:sldMkLst>
          <pc:docMk/>
          <pc:sldMk cId="0" sldId="966"/>
        </pc:sldMkLst>
      </pc:sldChg>
      <pc:sldChg chg="add">
        <pc:chgData name="Matthew Gerrard" userId="906b3d84-ade0-44b6-9ce3-e8ce4edce60f" providerId="ADAL" clId="{01E322BB-B3F4-46CA-8E84-0339DFB03F67}" dt="2026-05-20T13:29:58.418" v="303"/>
        <pc:sldMkLst>
          <pc:docMk/>
          <pc:sldMk cId="0" sldId="967"/>
        </pc:sldMkLst>
      </pc:sldChg>
      <pc:sldChg chg="add">
        <pc:chgData name="Matthew Gerrard" userId="906b3d84-ade0-44b6-9ce3-e8ce4edce60f" providerId="ADAL" clId="{01E322BB-B3F4-46CA-8E84-0339DFB03F67}" dt="2026-05-20T13:29:58.418" v="303"/>
        <pc:sldMkLst>
          <pc:docMk/>
          <pc:sldMk cId="0" sldId="982"/>
        </pc:sldMkLst>
      </pc:sldChg>
      <pc:sldChg chg="add">
        <pc:chgData name="Matthew Gerrard" userId="906b3d84-ade0-44b6-9ce3-e8ce4edce60f" providerId="ADAL" clId="{01E322BB-B3F4-46CA-8E84-0339DFB03F67}" dt="2026-05-20T13:29:58.418" v="303"/>
        <pc:sldMkLst>
          <pc:docMk/>
          <pc:sldMk cId="3271009409" sldId="985"/>
        </pc:sldMkLst>
      </pc:sldChg>
      <pc:sldChg chg="add">
        <pc:chgData name="Matthew Gerrard" userId="906b3d84-ade0-44b6-9ce3-e8ce4edce60f" providerId="ADAL" clId="{01E322BB-B3F4-46CA-8E84-0339DFB03F67}" dt="2026-05-20T13:29:58.418" v="303"/>
        <pc:sldMkLst>
          <pc:docMk/>
          <pc:sldMk cId="3931919807" sldId="986"/>
        </pc:sldMkLst>
      </pc:sldChg>
      <pc:sldChg chg="add">
        <pc:chgData name="Matthew Gerrard" userId="906b3d84-ade0-44b6-9ce3-e8ce4edce60f" providerId="ADAL" clId="{01E322BB-B3F4-46CA-8E84-0339DFB03F67}" dt="2026-05-20T13:29:58.418" v="303"/>
        <pc:sldMkLst>
          <pc:docMk/>
          <pc:sldMk cId="982854106" sldId="987"/>
        </pc:sldMkLst>
      </pc:sldChg>
      <pc:sldChg chg="add">
        <pc:chgData name="Matthew Gerrard" userId="906b3d84-ade0-44b6-9ce3-e8ce4edce60f" providerId="ADAL" clId="{01E322BB-B3F4-46CA-8E84-0339DFB03F67}" dt="2026-05-20T13:29:58.418" v="303"/>
        <pc:sldMkLst>
          <pc:docMk/>
          <pc:sldMk cId="3826123784" sldId="991"/>
        </pc:sldMkLst>
      </pc:sldChg>
      <pc:sldChg chg="add">
        <pc:chgData name="Matthew Gerrard" userId="906b3d84-ade0-44b6-9ce3-e8ce4edce60f" providerId="ADAL" clId="{01E322BB-B3F4-46CA-8E84-0339DFB03F67}" dt="2026-05-20T13:29:58.418" v="303"/>
        <pc:sldMkLst>
          <pc:docMk/>
          <pc:sldMk cId="4073717432" sldId="992"/>
        </pc:sldMkLst>
      </pc:sldChg>
      <pc:sldChg chg="add">
        <pc:chgData name="Matthew Gerrard" userId="906b3d84-ade0-44b6-9ce3-e8ce4edce60f" providerId="ADAL" clId="{01E322BB-B3F4-46CA-8E84-0339DFB03F67}" dt="2026-05-20T13:29:58.418" v="303"/>
        <pc:sldMkLst>
          <pc:docMk/>
          <pc:sldMk cId="1510866487" sldId="993"/>
        </pc:sldMkLst>
      </pc:sldChg>
      <pc:sldChg chg="add">
        <pc:chgData name="Matthew Gerrard" userId="906b3d84-ade0-44b6-9ce3-e8ce4edce60f" providerId="ADAL" clId="{01E322BB-B3F4-46CA-8E84-0339DFB03F67}" dt="2026-05-20T13:29:58.418" v="303"/>
        <pc:sldMkLst>
          <pc:docMk/>
          <pc:sldMk cId="3199571209" sldId="994"/>
        </pc:sldMkLst>
      </pc:sldChg>
      <pc:sldChg chg="add">
        <pc:chgData name="Matthew Gerrard" userId="906b3d84-ade0-44b6-9ce3-e8ce4edce60f" providerId="ADAL" clId="{01E322BB-B3F4-46CA-8E84-0339DFB03F67}" dt="2026-05-20T13:29:58.418" v="303"/>
        <pc:sldMkLst>
          <pc:docMk/>
          <pc:sldMk cId="2324701450" sldId="995"/>
        </pc:sldMkLst>
      </pc:sldChg>
      <pc:sldChg chg="add">
        <pc:chgData name="Matthew Gerrard" userId="906b3d84-ade0-44b6-9ce3-e8ce4edce60f" providerId="ADAL" clId="{01E322BB-B3F4-46CA-8E84-0339DFB03F67}" dt="2026-05-20T13:29:58.418" v="303"/>
        <pc:sldMkLst>
          <pc:docMk/>
          <pc:sldMk cId="2125186960" sldId="996"/>
        </pc:sldMkLst>
      </pc:sldChg>
      <pc:sldChg chg="add">
        <pc:chgData name="Matthew Gerrard" userId="906b3d84-ade0-44b6-9ce3-e8ce4edce60f" providerId="ADAL" clId="{01E322BB-B3F4-46CA-8E84-0339DFB03F67}" dt="2026-05-20T13:29:58.418" v="303"/>
        <pc:sldMkLst>
          <pc:docMk/>
          <pc:sldMk cId="436789239" sldId="997"/>
        </pc:sldMkLst>
      </pc:sldChg>
      <pc:sldChg chg="add">
        <pc:chgData name="Matthew Gerrard" userId="906b3d84-ade0-44b6-9ce3-e8ce4edce60f" providerId="ADAL" clId="{01E322BB-B3F4-46CA-8E84-0339DFB03F67}" dt="2026-05-20T13:29:58.418" v="303"/>
        <pc:sldMkLst>
          <pc:docMk/>
          <pc:sldMk cId="760970577" sldId="998"/>
        </pc:sldMkLst>
      </pc:sldChg>
      <pc:sldChg chg="add">
        <pc:chgData name="Matthew Gerrard" userId="906b3d84-ade0-44b6-9ce3-e8ce4edce60f" providerId="ADAL" clId="{01E322BB-B3F4-46CA-8E84-0339DFB03F67}" dt="2026-05-20T13:29:58.418" v="303"/>
        <pc:sldMkLst>
          <pc:docMk/>
          <pc:sldMk cId="2593715969" sldId="999"/>
        </pc:sldMkLst>
      </pc:sldChg>
      <pc:sldChg chg="add">
        <pc:chgData name="Matthew Gerrard" userId="906b3d84-ade0-44b6-9ce3-e8ce4edce60f" providerId="ADAL" clId="{01E322BB-B3F4-46CA-8E84-0339DFB03F67}" dt="2026-05-20T13:29:58.418" v="303"/>
        <pc:sldMkLst>
          <pc:docMk/>
          <pc:sldMk cId="4073838743" sldId="1000"/>
        </pc:sldMkLst>
      </pc:sldChg>
      <pc:sldChg chg="add">
        <pc:chgData name="Matthew Gerrard" userId="906b3d84-ade0-44b6-9ce3-e8ce4edce60f" providerId="ADAL" clId="{01E322BB-B3F4-46CA-8E84-0339DFB03F67}" dt="2026-05-20T13:29:58.418" v="303"/>
        <pc:sldMkLst>
          <pc:docMk/>
          <pc:sldMk cId="3191496085" sldId="1001"/>
        </pc:sldMkLst>
      </pc:sldChg>
      <pc:sldChg chg="add">
        <pc:chgData name="Matthew Gerrard" userId="906b3d84-ade0-44b6-9ce3-e8ce4edce60f" providerId="ADAL" clId="{01E322BB-B3F4-46CA-8E84-0339DFB03F67}" dt="2026-05-20T13:29:58.418" v="303"/>
        <pc:sldMkLst>
          <pc:docMk/>
          <pc:sldMk cId="4182609302" sldId="1002"/>
        </pc:sldMkLst>
      </pc:sldChg>
      <pc:sldChg chg="add">
        <pc:chgData name="Matthew Gerrard" userId="906b3d84-ade0-44b6-9ce3-e8ce4edce60f" providerId="ADAL" clId="{01E322BB-B3F4-46CA-8E84-0339DFB03F67}" dt="2026-05-20T13:29:58.418" v="303"/>
        <pc:sldMkLst>
          <pc:docMk/>
          <pc:sldMk cId="1876232657" sldId="1003"/>
        </pc:sldMkLst>
      </pc:sldChg>
      <pc:sldChg chg="add">
        <pc:chgData name="Matthew Gerrard" userId="906b3d84-ade0-44b6-9ce3-e8ce4edce60f" providerId="ADAL" clId="{01E322BB-B3F4-46CA-8E84-0339DFB03F67}" dt="2026-05-20T13:24:57.754" v="274"/>
        <pc:sldMkLst>
          <pc:docMk/>
          <pc:sldMk cId="3071914917" sldId="2147473223"/>
        </pc:sldMkLst>
      </pc:sldChg>
      <pc:sldChg chg="modSp add del mod modClrScheme chgLayout">
        <pc:chgData name="Matthew Gerrard" userId="906b3d84-ade0-44b6-9ce3-e8ce4edce60f" providerId="ADAL" clId="{01E322BB-B3F4-46CA-8E84-0339DFB03F67}" dt="2026-05-20T13:21:13.368" v="251"/>
        <pc:sldMkLst>
          <pc:docMk/>
          <pc:sldMk cId="3270549790" sldId="2147473223"/>
        </pc:sldMkLst>
        <pc:spChg chg="mod ord">
          <ac:chgData name="Matthew Gerrard" userId="906b3d84-ade0-44b6-9ce3-e8ce4edce60f" providerId="ADAL" clId="{01E322BB-B3F4-46CA-8E84-0339DFB03F67}" dt="2026-05-20T13:20:52.857" v="249" actId="700"/>
          <ac:spMkLst>
            <pc:docMk/>
            <pc:sldMk cId="3270549790" sldId="2147473223"/>
            <ac:spMk id="4" creationId="{F54C0CC5-3B7D-7109-8E67-A21F58EBF3C0}"/>
          </ac:spMkLst>
        </pc:spChg>
        <pc:spChg chg="mod ord">
          <ac:chgData name="Matthew Gerrard" userId="906b3d84-ade0-44b6-9ce3-e8ce4edce60f" providerId="ADAL" clId="{01E322BB-B3F4-46CA-8E84-0339DFB03F67}" dt="2026-05-20T13:21:13.368" v="251"/>
          <ac:spMkLst>
            <pc:docMk/>
            <pc:sldMk cId="3270549790" sldId="2147473223"/>
            <ac:spMk id="5" creationId="{BA0693F1-B4F2-E6F5-97E2-49AC0D465ABF}"/>
          </ac:spMkLst>
        </pc:spChg>
      </pc:sldChg>
      <pc:sldChg chg="modSp add del mod modClrScheme chgLayout">
        <pc:chgData name="Matthew Gerrard" userId="906b3d84-ade0-44b6-9ce3-e8ce4edce60f" providerId="ADAL" clId="{01E322BB-B3F4-46CA-8E84-0339DFB03F67}" dt="2026-05-20T13:21:13.368" v="251"/>
        <pc:sldMkLst>
          <pc:docMk/>
          <pc:sldMk cId="607753751" sldId="2147473224"/>
        </pc:sldMkLst>
        <pc:spChg chg="mod ord">
          <ac:chgData name="Matthew Gerrard" userId="906b3d84-ade0-44b6-9ce3-e8ce4edce60f" providerId="ADAL" clId="{01E322BB-B3F4-46CA-8E84-0339DFB03F67}" dt="2026-05-20T13:21:13.368" v="251"/>
          <ac:spMkLst>
            <pc:docMk/>
            <pc:sldMk cId="607753751" sldId="2147473224"/>
            <ac:spMk id="2" creationId="{0317D3AD-443A-733F-D3B8-C329A7F16196}"/>
          </ac:spMkLst>
        </pc:spChg>
        <pc:spChg chg="mod ord">
          <ac:chgData name="Matthew Gerrard" userId="906b3d84-ade0-44b6-9ce3-e8ce4edce60f" providerId="ADAL" clId="{01E322BB-B3F4-46CA-8E84-0339DFB03F67}" dt="2026-05-20T13:20:52.857" v="249" actId="700"/>
          <ac:spMkLst>
            <pc:docMk/>
            <pc:sldMk cId="607753751" sldId="2147473224"/>
            <ac:spMk id="3" creationId="{D1E68F85-E487-EBA1-C868-D55FC7B579D2}"/>
          </ac:spMkLst>
        </pc:spChg>
      </pc:sldChg>
      <pc:sldChg chg="add">
        <pc:chgData name="Matthew Gerrard" userId="906b3d84-ade0-44b6-9ce3-e8ce4edce60f" providerId="ADAL" clId="{01E322BB-B3F4-46CA-8E84-0339DFB03F67}" dt="2026-05-20T13:24:56.280" v="272"/>
        <pc:sldMkLst>
          <pc:docMk/>
          <pc:sldMk cId="1966721491" sldId="2147473224"/>
        </pc:sldMkLst>
      </pc:sldChg>
      <pc:sldChg chg="add">
        <pc:chgData name="Matthew Gerrard" userId="906b3d84-ade0-44b6-9ce3-e8ce4edce60f" providerId="ADAL" clId="{01E322BB-B3F4-46CA-8E84-0339DFB03F67}" dt="2026-05-20T13:24:58.868" v="276"/>
        <pc:sldMkLst>
          <pc:docMk/>
          <pc:sldMk cId="717575464" sldId="2147473226"/>
        </pc:sldMkLst>
      </pc:sldChg>
      <pc:sldChg chg="modSp add del mod modClrScheme chgLayout">
        <pc:chgData name="Matthew Gerrard" userId="906b3d84-ade0-44b6-9ce3-e8ce4edce60f" providerId="ADAL" clId="{01E322BB-B3F4-46CA-8E84-0339DFB03F67}" dt="2026-05-20T13:21:13.368" v="251"/>
        <pc:sldMkLst>
          <pc:docMk/>
          <pc:sldMk cId="2243981922" sldId="2147473226"/>
        </pc:sldMkLst>
        <pc:spChg chg="mod ord">
          <ac:chgData name="Matthew Gerrard" userId="906b3d84-ade0-44b6-9ce3-e8ce4edce60f" providerId="ADAL" clId="{01E322BB-B3F4-46CA-8E84-0339DFB03F67}" dt="2026-05-20T13:21:13.368" v="251"/>
          <ac:spMkLst>
            <pc:docMk/>
            <pc:sldMk cId="2243981922" sldId="2147473226"/>
            <ac:spMk id="2" creationId="{CE095954-86BD-9B03-5393-4150D4825DE6}"/>
          </ac:spMkLst>
        </pc:spChg>
        <pc:spChg chg="mod ord">
          <ac:chgData name="Matthew Gerrard" userId="906b3d84-ade0-44b6-9ce3-e8ce4edce60f" providerId="ADAL" clId="{01E322BB-B3F4-46CA-8E84-0339DFB03F67}" dt="2026-05-20T13:20:52.857" v="249" actId="700"/>
          <ac:spMkLst>
            <pc:docMk/>
            <pc:sldMk cId="2243981922" sldId="2147473226"/>
            <ac:spMk id="3" creationId="{4B28C109-400B-D533-0006-08B0B6BD942B}"/>
          </ac:spMkLst>
        </pc:spChg>
      </pc:sldChg>
      <pc:sldChg chg="modSp add del mod modClrScheme chgLayout">
        <pc:chgData name="Matthew Gerrard" userId="906b3d84-ade0-44b6-9ce3-e8ce4edce60f" providerId="ADAL" clId="{01E322BB-B3F4-46CA-8E84-0339DFB03F67}" dt="2026-05-20T13:21:13.368" v="251"/>
        <pc:sldMkLst>
          <pc:docMk/>
          <pc:sldMk cId="1971153680" sldId="2147473229"/>
        </pc:sldMkLst>
        <pc:spChg chg="mod ord">
          <ac:chgData name="Matthew Gerrard" userId="906b3d84-ade0-44b6-9ce3-e8ce4edce60f" providerId="ADAL" clId="{01E322BB-B3F4-46CA-8E84-0339DFB03F67}" dt="2026-05-20T13:21:13.368" v="251"/>
          <ac:spMkLst>
            <pc:docMk/>
            <pc:sldMk cId="1971153680" sldId="2147473229"/>
            <ac:spMk id="2" creationId="{AD5EA332-A4AC-B098-0CEF-352A7612B962}"/>
          </ac:spMkLst>
        </pc:spChg>
        <pc:spChg chg="mod ord">
          <ac:chgData name="Matthew Gerrard" userId="906b3d84-ade0-44b6-9ce3-e8ce4edce60f" providerId="ADAL" clId="{01E322BB-B3F4-46CA-8E84-0339DFB03F67}" dt="2026-05-20T13:20:52.857" v="249" actId="700"/>
          <ac:spMkLst>
            <pc:docMk/>
            <pc:sldMk cId="1971153680" sldId="2147473229"/>
            <ac:spMk id="3" creationId="{20DC09AE-2B11-58E0-AAB5-998C919450EE}"/>
          </ac:spMkLst>
        </pc:spChg>
      </pc:sldChg>
      <pc:sldChg chg="add">
        <pc:chgData name="Matthew Gerrard" userId="906b3d84-ade0-44b6-9ce3-e8ce4edce60f" providerId="ADAL" clId="{01E322BB-B3F4-46CA-8E84-0339DFB03F67}" dt="2026-05-20T13:24:52.802" v="270"/>
        <pc:sldMkLst>
          <pc:docMk/>
          <pc:sldMk cId="2374706646" sldId="2147473229"/>
        </pc:sldMkLst>
      </pc:sldChg>
      <pc:sldChg chg="modSp add del mod modClrScheme chgLayout">
        <pc:chgData name="Matthew Gerrard" userId="906b3d84-ade0-44b6-9ce3-e8ce4edce60f" providerId="ADAL" clId="{01E322BB-B3F4-46CA-8E84-0339DFB03F67}" dt="2026-05-20T13:21:13.368" v="251"/>
        <pc:sldMkLst>
          <pc:docMk/>
          <pc:sldMk cId="2468043697" sldId="2147473232"/>
        </pc:sldMkLst>
        <pc:spChg chg="mod ord">
          <ac:chgData name="Matthew Gerrard" userId="906b3d84-ade0-44b6-9ce3-e8ce4edce60f" providerId="ADAL" clId="{01E322BB-B3F4-46CA-8E84-0339DFB03F67}" dt="2026-05-20T13:20:52.857" v="249" actId="700"/>
          <ac:spMkLst>
            <pc:docMk/>
            <pc:sldMk cId="2468043697" sldId="2147473232"/>
            <ac:spMk id="2" creationId="{8DB1D0D2-839F-4651-F3C2-291CCB3AB9CC}"/>
          </ac:spMkLst>
        </pc:spChg>
        <pc:spChg chg="mod ord">
          <ac:chgData name="Matthew Gerrard" userId="906b3d84-ade0-44b6-9ce3-e8ce4edce60f" providerId="ADAL" clId="{01E322BB-B3F4-46CA-8E84-0339DFB03F67}" dt="2026-05-20T13:21:13.368" v="251"/>
          <ac:spMkLst>
            <pc:docMk/>
            <pc:sldMk cId="2468043697" sldId="2147473232"/>
            <ac:spMk id="3" creationId="{AFA6BC53-48B6-CF80-7886-00EA392A7174}"/>
          </ac:spMkLst>
        </pc:spChg>
      </pc:sldChg>
      <pc:sldChg chg="add">
        <pc:chgData name="Matthew Gerrard" userId="906b3d84-ade0-44b6-9ce3-e8ce4edce60f" providerId="ADAL" clId="{01E322BB-B3F4-46CA-8E84-0339DFB03F67}" dt="2026-05-20T13:24:42.599" v="258"/>
        <pc:sldMkLst>
          <pc:docMk/>
          <pc:sldMk cId="4111544615" sldId="2147473232"/>
        </pc:sldMkLst>
      </pc:sldChg>
      <pc:sldChg chg="modSp add del mod modClrScheme chgLayout">
        <pc:chgData name="Matthew Gerrard" userId="906b3d84-ade0-44b6-9ce3-e8ce4edce60f" providerId="ADAL" clId="{01E322BB-B3F4-46CA-8E84-0339DFB03F67}" dt="2026-05-20T13:21:13.368" v="251"/>
        <pc:sldMkLst>
          <pc:docMk/>
          <pc:sldMk cId="1094096146" sldId="2147473233"/>
        </pc:sldMkLst>
        <pc:spChg chg="mod ord">
          <ac:chgData name="Matthew Gerrard" userId="906b3d84-ade0-44b6-9ce3-e8ce4edce60f" providerId="ADAL" clId="{01E322BB-B3F4-46CA-8E84-0339DFB03F67}" dt="2026-05-20T13:20:52.857" v="249" actId="700"/>
          <ac:spMkLst>
            <pc:docMk/>
            <pc:sldMk cId="1094096146" sldId="2147473233"/>
            <ac:spMk id="3" creationId="{56CF5C5B-25CB-3334-6F56-77BC737664D1}"/>
          </ac:spMkLst>
        </pc:spChg>
      </pc:sldChg>
      <pc:sldChg chg="add">
        <pc:chgData name="Matthew Gerrard" userId="906b3d84-ade0-44b6-9ce3-e8ce4edce60f" providerId="ADAL" clId="{01E322BB-B3F4-46CA-8E84-0339DFB03F67}" dt="2026-05-20T13:24:48.777" v="264"/>
        <pc:sldMkLst>
          <pc:docMk/>
          <pc:sldMk cId="2872909063" sldId="2147473233"/>
        </pc:sldMkLst>
      </pc:sldChg>
      <pc:sldChg chg="add">
        <pc:chgData name="Matthew Gerrard" userId="906b3d84-ade0-44b6-9ce3-e8ce4edce60f" providerId="ADAL" clId="{01E322BB-B3F4-46CA-8E84-0339DFB03F67}" dt="2026-05-20T13:24:51.450" v="268"/>
        <pc:sldMkLst>
          <pc:docMk/>
          <pc:sldMk cId="2063348284" sldId="2147473234"/>
        </pc:sldMkLst>
      </pc:sldChg>
      <pc:sldChg chg="modSp add del mod modClrScheme chgLayout">
        <pc:chgData name="Matthew Gerrard" userId="906b3d84-ade0-44b6-9ce3-e8ce4edce60f" providerId="ADAL" clId="{01E322BB-B3F4-46CA-8E84-0339DFB03F67}" dt="2026-05-20T13:21:13.368" v="251"/>
        <pc:sldMkLst>
          <pc:docMk/>
          <pc:sldMk cId="2550169866" sldId="2147473234"/>
        </pc:sldMkLst>
        <pc:spChg chg="mod ord">
          <ac:chgData name="Matthew Gerrard" userId="906b3d84-ade0-44b6-9ce3-e8ce4edce60f" providerId="ADAL" clId="{01E322BB-B3F4-46CA-8E84-0339DFB03F67}" dt="2026-05-20T13:21:13.368" v="251"/>
          <ac:spMkLst>
            <pc:docMk/>
            <pc:sldMk cId="2550169866" sldId="2147473234"/>
            <ac:spMk id="2" creationId="{4E95E52B-9E1F-70CB-3504-D34061F96EE5}"/>
          </ac:spMkLst>
        </pc:spChg>
        <pc:spChg chg="mod ord">
          <ac:chgData name="Matthew Gerrard" userId="906b3d84-ade0-44b6-9ce3-e8ce4edce60f" providerId="ADAL" clId="{01E322BB-B3F4-46CA-8E84-0339DFB03F67}" dt="2026-05-20T13:20:52.857" v="249" actId="700"/>
          <ac:spMkLst>
            <pc:docMk/>
            <pc:sldMk cId="2550169866" sldId="2147473234"/>
            <ac:spMk id="3" creationId="{9B199B93-3BC3-133A-504D-064AD57E06D7}"/>
          </ac:spMkLst>
        </pc:spChg>
      </pc:sldChg>
      <pc:sldChg chg="modSp add del mod modClrScheme chgLayout">
        <pc:chgData name="Matthew Gerrard" userId="906b3d84-ade0-44b6-9ce3-e8ce4edce60f" providerId="ADAL" clId="{01E322BB-B3F4-46CA-8E84-0339DFB03F67}" dt="2026-05-20T13:21:13.368" v="251"/>
        <pc:sldMkLst>
          <pc:docMk/>
          <pc:sldMk cId="1303693255" sldId="2147473235"/>
        </pc:sldMkLst>
        <pc:spChg chg="mod ord">
          <ac:chgData name="Matthew Gerrard" userId="906b3d84-ade0-44b6-9ce3-e8ce4edce60f" providerId="ADAL" clId="{01E322BB-B3F4-46CA-8E84-0339DFB03F67}" dt="2026-05-20T13:20:52.857" v="249" actId="700"/>
          <ac:spMkLst>
            <pc:docMk/>
            <pc:sldMk cId="1303693255" sldId="2147473235"/>
            <ac:spMk id="4" creationId="{6A949B85-BD2C-0327-D48A-90ADF5A016A1}"/>
          </ac:spMkLst>
        </pc:spChg>
      </pc:sldChg>
      <pc:sldChg chg="add">
        <pc:chgData name="Matthew Gerrard" userId="906b3d84-ade0-44b6-9ce3-e8ce4edce60f" providerId="ADAL" clId="{01E322BB-B3F4-46CA-8E84-0339DFB03F67}" dt="2026-05-20T13:24:47.957" v="263"/>
        <pc:sldMkLst>
          <pc:docMk/>
          <pc:sldMk cId="3511433065" sldId="2147473235"/>
        </pc:sldMkLst>
      </pc:sldChg>
      <pc:sldChg chg="add">
        <pc:chgData name="Matthew Gerrard" userId="906b3d84-ade0-44b6-9ce3-e8ce4edce60f" providerId="ADAL" clId="{01E322BB-B3F4-46CA-8E84-0339DFB03F67}" dt="2026-05-20T13:24:52.131" v="269"/>
        <pc:sldMkLst>
          <pc:docMk/>
          <pc:sldMk cId="2410198221" sldId="2147473236"/>
        </pc:sldMkLst>
      </pc:sldChg>
      <pc:sldChg chg="modSp add del mod modClrScheme chgLayout">
        <pc:chgData name="Matthew Gerrard" userId="906b3d84-ade0-44b6-9ce3-e8ce4edce60f" providerId="ADAL" clId="{01E322BB-B3F4-46CA-8E84-0339DFB03F67}" dt="2026-05-20T13:21:13.368" v="251"/>
        <pc:sldMkLst>
          <pc:docMk/>
          <pc:sldMk cId="3194426407" sldId="2147473236"/>
        </pc:sldMkLst>
        <pc:spChg chg="mod ord">
          <ac:chgData name="Matthew Gerrard" userId="906b3d84-ade0-44b6-9ce3-e8ce4edce60f" providerId="ADAL" clId="{01E322BB-B3F4-46CA-8E84-0339DFB03F67}" dt="2026-05-20T13:21:13.368" v="251"/>
          <ac:spMkLst>
            <pc:docMk/>
            <pc:sldMk cId="3194426407" sldId="2147473236"/>
            <ac:spMk id="2" creationId="{0C33FCCD-5038-D549-5FF3-790629D19130}"/>
          </ac:spMkLst>
        </pc:spChg>
        <pc:spChg chg="mod ord">
          <ac:chgData name="Matthew Gerrard" userId="906b3d84-ade0-44b6-9ce3-e8ce4edce60f" providerId="ADAL" clId="{01E322BB-B3F4-46CA-8E84-0339DFB03F67}" dt="2026-05-20T13:20:52.857" v="249" actId="700"/>
          <ac:spMkLst>
            <pc:docMk/>
            <pc:sldMk cId="3194426407" sldId="2147473236"/>
            <ac:spMk id="3" creationId="{0E43691C-93F3-997D-C6E8-35634B9FD898}"/>
          </ac:spMkLst>
        </pc:spChg>
      </pc:sldChg>
      <pc:sldChg chg="add">
        <pc:chgData name="Matthew Gerrard" userId="906b3d84-ade0-44b6-9ce3-e8ce4edce60f" providerId="ADAL" clId="{01E322BB-B3F4-46CA-8E84-0339DFB03F67}" dt="2026-05-20T13:24:50.092" v="266"/>
        <pc:sldMkLst>
          <pc:docMk/>
          <pc:sldMk cId="1004390350" sldId="2147473237"/>
        </pc:sldMkLst>
      </pc:sldChg>
      <pc:sldChg chg="modSp add del mod modClrScheme chgLayout">
        <pc:chgData name="Matthew Gerrard" userId="906b3d84-ade0-44b6-9ce3-e8ce4edce60f" providerId="ADAL" clId="{01E322BB-B3F4-46CA-8E84-0339DFB03F67}" dt="2026-05-20T13:21:13.368" v="251"/>
        <pc:sldMkLst>
          <pc:docMk/>
          <pc:sldMk cId="3772307291" sldId="2147473237"/>
        </pc:sldMkLst>
        <pc:spChg chg="mod ord">
          <ac:chgData name="Matthew Gerrard" userId="906b3d84-ade0-44b6-9ce3-e8ce4edce60f" providerId="ADAL" clId="{01E322BB-B3F4-46CA-8E84-0339DFB03F67}" dt="2026-05-20T13:21:13.368" v="251"/>
          <ac:spMkLst>
            <pc:docMk/>
            <pc:sldMk cId="3772307291" sldId="2147473237"/>
            <ac:spMk id="2" creationId="{7A627D60-65C1-BF94-8A12-B32968B3C83F}"/>
          </ac:spMkLst>
        </pc:spChg>
        <pc:spChg chg="mod ord">
          <ac:chgData name="Matthew Gerrard" userId="906b3d84-ade0-44b6-9ce3-e8ce4edce60f" providerId="ADAL" clId="{01E322BB-B3F4-46CA-8E84-0339DFB03F67}" dt="2026-05-20T13:20:52.857" v="249" actId="700"/>
          <ac:spMkLst>
            <pc:docMk/>
            <pc:sldMk cId="3772307291" sldId="2147473237"/>
            <ac:spMk id="6" creationId="{4B4E155D-44F9-E61A-8A7D-314B1D166C70}"/>
          </ac:spMkLst>
        </pc:spChg>
      </pc:sldChg>
      <pc:sldChg chg="modSp add del mod modClrScheme chgLayout">
        <pc:chgData name="Matthew Gerrard" userId="906b3d84-ade0-44b6-9ce3-e8ce4edce60f" providerId="ADAL" clId="{01E322BB-B3F4-46CA-8E84-0339DFB03F67}" dt="2026-05-20T13:21:13.368" v="251"/>
        <pc:sldMkLst>
          <pc:docMk/>
          <pc:sldMk cId="1520003846" sldId="2147473238"/>
        </pc:sldMkLst>
        <pc:spChg chg="mod ord">
          <ac:chgData name="Matthew Gerrard" userId="906b3d84-ade0-44b6-9ce3-e8ce4edce60f" providerId="ADAL" clId="{01E322BB-B3F4-46CA-8E84-0339DFB03F67}" dt="2026-05-20T13:21:13.368" v="251"/>
          <ac:spMkLst>
            <pc:docMk/>
            <pc:sldMk cId="1520003846" sldId="2147473238"/>
            <ac:spMk id="2" creationId="{6AA10444-3840-29E6-35F0-AEB52F2869DD}"/>
          </ac:spMkLst>
        </pc:spChg>
        <pc:spChg chg="mod ord">
          <ac:chgData name="Matthew Gerrard" userId="906b3d84-ade0-44b6-9ce3-e8ce4edce60f" providerId="ADAL" clId="{01E322BB-B3F4-46CA-8E84-0339DFB03F67}" dt="2026-05-20T13:20:52.857" v="249" actId="700"/>
          <ac:spMkLst>
            <pc:docMk/>
            <pc:sldMk cId="1520003846" sldId="2147473238"/>
            <ac:spMk id="3" creationId="{AB094C92-F03F-188D-9409-2F33CD33BD5B}"/>
          </ac:spMkLst>
        </pc:spChg>
      </pc:sldChg>
      <pc:sldChg chg="add">
        <pc:chgData name="Matthew Gerrard" userId="906b3d84-ade0-44b6-9ce3-e8ce4edce60f" providerId="ADAL" clId="{01E322BB-B3F4-46CA-8E84-0339DFB03F67}" dt="2026-05-20T13:24:50.709" v="267"/>
        <pc:sldMkLst>
          <pc:docMk/>
          <pc:sldMk cId="3025366620" sldId="2147473238"/>
        </pc:sldMkLst>
      </pc:sldChg>
      <pc:sldChg chg="add">
        <pc:chgData name="Matthew Gerrard" userId="906b3d84-ade0-44b6-9ce3-e8ce4edce60f" providerId="ADAL" clId="{01E322BB-B3F4-46CA-8E84-0339DFB03F67}" dt="2026-05-20T13:24:55.500" v="271"/>
        <pc:sldMkLst>
          <pc:docMk/>
          <pc:sldMk cId="1542306537" sldId="2147473239"/>
        </pc:sldMkLst>
      </pc:sldChg>
      <pc:sldChg chg="modSp add del mod modClrScheme chgLayout">
        <pc:chgData name="Matthew Gerrard" userId="906b3d84-ade0-44b6-9ce3-e8ce4edce60f" providerId="ADAL" clId="{01E322BB-B3F4-46CA-8E84-0339DFB03F67}" dt="2026-05-20T13:21:13.368" v="251"/>
        <pc:sldMkLst>
          <pc:docMk/>
          <pc:sldMk cId="2492051953" sldId="2147473239"/>
        </pc:sldMkLst>
        <pc:spChg chg="mod ord">
          <ac:chgData name="Matthew Gerrard" userId="906b3d84-ade0-44b6-9ce3-e8ce4edce60f" providerId="ADAL" clId="{01E322BB-B3F4-46CA-8E84-0339DFB03F67}" dt="2026-05-20T13:21:13.368" v="251"/>
          <ac:spMkLst>
            <pc:docMk/>
            <pc:sldMk cId="2492051953" sldId="2147473239"/>
            <ac:spMk id="2" creationId="{E3BDB466-E034-5F03-C88B-51D06D26EA53}"/>
          </ac:spMkLst>
        </pc:spChg>
        <pc:spChg chg="mod ord">
          <ac:chgData name="Matthew Gerrard" userId="906b3d84-ade0-44b6-9ce3-e8ce4edce60f" providerId="ADAL" clId="{01E322BB-B3F4-46CA-8E84-0339DFB03F67}" dt="2026-05-20T13:20:52.857" v="249" actId="700"/>
          <ac:spMkLst>
            <pc:docMk/>
            <pc:sldMk cId="2492051953" sldId="2147473239"/>
            <ac:spMk id="3" creationId="{DBB2AAD2-1949-BD31-F51E-3AEF72028E6D}"/>
          </ac:spMkLst>
        </pc:spChg>
      </pc:sldChg>
      <pc:sldChg chg="add">
        <pc:chgData name="Matthew Gerrard" userId="906b3d84-ade0-44b6-9ce3-e8ce4edce60f" providerId="ADAL" clId="{01E322BB-B3F4-46CA-8E84-0339DFB03F67}" dt="2026-05-20T13:24:58.242" v="275"/>
        <pc:sldMkLst>
          <pc:docMk/>
          <pc:sldMk cId="2814313579" sldId="2147473240"/>
        </pc:sldMkLst>
      </pc:sldChg>
      <pc:sldChg chg="modSp add del mod modClrScheme chgLayout">
        <pc:chgData name="Matthew Gerrard" userId="906b3d84-ade0-44b6-9ce3-e8ce4edce60f" providerId="ADAL" clId="{01E322BB-B3F4-46CA-8E84-0339DFB03F67}" dt="2026-05-20T13:21:13.368" v="251"/>
        <pc:sldMkLst>
          <pc:docMk/>
          <pc:sldMk cId="4140031581" sldId="2147473240"/>
        </pc:sldMkLst>
        <pc:spChg chg="mod ord">
          <ac:chgData name="Matthew Gerrard" userId="906b3d84-ade0-44b6-9ce3-e8ce4edce60f" providerId="ADAL" clId="{01E322BB-B3F4-46CA-8E84-0339DFB03F67}" dt="2026-05-20T13:21:13.368" v="251"/>
          <ac:spMkLst>
            <pc:docMk/>
            <pc:sldMk cId="4140031581" sldId="2147473240"/>
            <ac:spMk id="2" creationId="{220E61E6-4921-93D6-A079-1F7C268F21CC}"/>
          </ac:spMkLst>
        </pc:spChg>
        <pc:spChg chg="mod ord">
          <ac:chgData name="Matthew Gerrard" userId="906b3d84-ade0-44b6-9ce3-e8ce4edce60f" providerId="ADAL" clId="{01E322BB-B3F4-46CA-8E84-0339DFB03F67}" dt="2026-05-20T13:20:52.857" v="249" actId="700"/>
          <ac:spMkLst>
            <pc:docMk/>
            <pc:sldMk cId="4140031581" sldId="2147473240"/>
            <ac:spMk id="3" creationId="{52CE1883-DCE4-A2FD-93F9-E6E1BB065868}"/>
          </ac:spMkLst>
        </pc:spChg>
      </pc:sldChg>
      <pc:sldChg chg="add">
        <pc:chgData name="Matthew Gerrard" userId="906b3d84-ade0-44b6-9ce3-e8ce4edce60f" providerId="ADAL" clId="{01E322BB-B3F4-46CA-8E84-0339DFB03F67}" dt="2026-05-20T13:24:57.126" v="273"/>
        <pc:sldMkLst>
          <pc:docMk/>
          <pc:sldMk cId="3524925040" sldId="2147473241"/>
        </pc:sldMkLst>
      </pc:sldChg>
      <pc:sldChg chg="modSp add del mod modClrScheme chgLayout">
        <pc:chgData name="Matthew Gerrard" userId="906b3d84-ade0-44b6-9ce3-e8ce4edce60f" providerId="ADAL" clId="{01E322BB-B3F4-46CA-8E84-0339DFB03F67}" dt="2026-05-20T13:21:13.368" v="251"/>
        <pc:sldMkLst>
          <pc:docMk/>
          <pc:sldMk cId="3664439882" sldId="2147473241"/>
        </pc:sldMkLst>
        <pc:spChg chg="mod ord">
          <ac:chgData name="Matthew Gerrard" userId="906b3d84-ade0-44b6-9ce3-e8ce4edce60f" providerId="ADAL" clId="{01E322BB-B3F4-46CA-8E84-0339DFB03F67}" dt="2026-05-20T13:21:13.368" v="251"/>
          <ac:spMkLst>
            <pc:docMk/>
            <pc:sldMk cId="3664439882" sldId="2147473241"/>
            <ac:spMk id="2" creationId="{1153D130-D4CE-176D-2A51-2E8D03DC384A}"/>
          </ac:spMkLst>
        </pc:spChg>
        <pc:spChg chg="mod ord">
          <ac:chgData name="Matthew Gerrard" userId="906b3d84-ade0-44b6-9ce3-e8ce4edce60f" providerId="ADAL" clId="{01E322BB-B3F4-46CA-8E84-0339DFB03F67}" dt="2026-05-20T13:20:52.857" v="249" actId="700"/>
          <ac:spMkLst>
            <pc:docMk/>
            <pc:sldMk cId="3664439882" sldId="2147473241"/>
            <ac:spMk id="3" creationId="{E2041283-AD91-14CF-65B0-33A72794AB6F}"/>
          </ac:spMkLst>
        </pc:spChg>
      </pc:sldChg>
      <pc:sldChg chg="add">
        <pc:chgData name="Matthew Gerrard" userId="906b3d84-ade0-44b6-9ce3-e8ce4edce60f" providerId="ADAL" clId="{01E322BB-B3F4-46CA-8E84-0339DFB03F67}" dt="2026-05-20T13:24:59.397" v="277"/>
        <pc:sldMkLst>
          <pc:docMk/>
          <pc:sldMk cId="8364416" sldId="2147473242"/>
        </pc:sldMkLst>
      </pc:sldChg>
      <pc:sldChg chg="modSp add del mod modClrScheme chgLayout">
        <pc:chgData name="Matthew Gerrard" userId="906b3d84-ade0-44b6-9ce3-e8ce4edce60f" providerId="ADAL" clId="{01E322BB-B3F4-46CA-8E84-0339DFB03F67}" dt="2026-05-20T13:21:13.368" v="251"/>
        <pc:sldMkLst>
          <pc:docMk/>
          <pc:sldMk cId="4059616028" sldId="2147473242"/>
        </pc:sldMkLst>
        <pc:spChg chg="mod ord">
          <ac:chgData name="Matthew Gerrard" userId="906b3d84-ade0-44b6-9ce3-e8ce4edce60f" providerId="ADAL" clId="{01E322BB-B3F4-46CA-8E84-0339DFB03F67}" dt="2026-05-20T13:21:13.368" v="251"/>
          <ac:spMkLst>
            <pc:docMk/>
            <pc:sldMk cId="4059616028" sldId="2147473242"/>
            <ac:spMk id="2" creationId="{51B1B86B-F0ED-EB85-6654-6D0066D54491}"/>
          </ac:spMkLst>
        </pc:spChg>
        <pc:spChg chg="mod ord">
          <ac:chgData name="Matthew Gerrard" userId="906b3d84-ade0-44b6-9ce3-e8ce4edce60f" providerId="ADAL" clId="{01E322BB-B3F4-46CA-8E84-0339DFB03F67}" dt="2026-05-20T13:20:52.857" v="249" actId="700"/>
          <ac:spMkLst>
            <pc:docMk/>
            <pc:sldMk cId="4059616028" sldId="2147473242"/>
            <ac:spMk id="3" creationId="{63FDBADD-DE05-51CB-FBBE-DF5C44982917}"/>
          </ac:spMkLst>
        </pc:spChg>
      </pc:sldChg>
      <pc:sldChg chg="modSp add del mod modClrScheme chgLayout">
        <pc:chgData name="Matthew Gerrard" userId="906b3d84-ade0-44b6-9ce3-e8ce4edce60f" providerId="ADAL" clId="{01E322BB-B3F4-46CA-8E84-0339DFB03F67}" dt="2026-05-20T13:21:13.368" v="251"/>
        <pc:sldMkLst>
          <pc:docMk/>
          <pc:sldMk cId="1253581556" sldId="2147473243"/>
        </pc:sldMkLst>
        <pc:spChg chg="mod ord">
          <ac:chgData name="Matthew Gerrard" userId="906b3d84-ade0-44b6-9ce3-e8ce4edce60f" providerId="ADAL" clId="{01E322BB-B3F4-46CA-8E84-0339DFB03F67}" dt="2026-05-20T13:21:13.368" v="251"/>
          <ac:spMkLst>
            <pc:docMk/>
            <pc:sldMk cId="1253581556" sldId="2147473243"/>
            <ac:spMk id="2" creationId="{06F3935A-6329-9524-17DE-9D5BA9B4D97D}"/>
          </ac:spMkLst>
        </pc:spChg>
        <pc:spChg chg="mod ord">
          <ac:chgData name="Matthew Gerrard" userId="906b3d84-ade0-44b6-9ce3-e8ce4edce60f" providerId="ADAL" clId="{01E322BB-B3F4-46CA-8E84-0339DFB03F67}" dt="2026-05-20T13:20:52.857" v="249" actId="700"/>
          <ac:spMkLst>
            <pc:docMk/>
            <pc:sldMk cId="1253581556" sldId="2147473243"/>
            <ac:spMk id="3" creationId="{7F7067C5-BA23-E93D-4443-3B00725DE95F}"/>
          </ac:spMkLst>
        </pc:spChg>
      </pc:sldChg>
      <pc:sldChg chg="add">
        <pc:chgData name="Matthew Gerrard" userId="906b3d84-ade0-44b6-9ce3-e8ce4edce60f" providerId="ADAL" clId="{01E322BB-B3F4-46CA-8E84-0339DFB03F67}" dt="2026-05-20T13:24:43.574" v="259"/>
        <pc:sldMkLst>
          <pc:docMk/>
          <pc:sldMk cId="2101145399" sldId="2147473243"/>
        </pc:sldMkLst>
      </pc:sldChg>
      <pc:sldChg chg="modSp add del mod modClrScheme chgLayout">
        <pc:chgData name="Matthew Gerrard" userId="906b3d84-ade0-44b6-9ce3-e8ce4edce60f" providerId="ADAL" clId="{01E322BB-B3F4-46CA-8E84-0339DFB03F67}" dt="2026-05-20T13:21:13.368" v="251"/>
        <pc:sldMkLst>
          <pc:docMk/>
          <pc:sldMk cId="2122900808" sldId="2147473244"/>
        </pc:sldMkLst>
        <pc:spChg chg="mod ord">
          <ac:chgData name="Matthew Gerrard" userId="906b3d84-ade0-44b6-9ce3-e8ce4edce60f" providerId="ADAL" clId="{01E322BB-B3F4-46CA-8E84-0339DFB03F67}" dt="2026-05-20T13:20:52.857" v="249" actId="700"/>
          <ac:spMkLst>
            <pc:docMk/>
            <pc:sldMk cId="2122900808" sldId="2147473244"/>
            <ac:spMk id="4" creationId="{E70C72CD-9B78-9A14-3E5E-61279588C2D5}"/>
          </ac:spMkLst>
        </pc:spChg>
        <pc:spChg chg="mod ord">
          <ac:chgData name="Matthew Gerrard" userId="906b3d84-ade0-44b6-9ce3-e8ce4edce60f" providerId="ADAL" clId="{01E322BB-B3F4-46CA-8E84-0339DFB03F67}" dt="2026-05-20T13:21:13.368" v="251"/>
          <ac:spMkLst>
            <pc:docMk/>
            <pc:sldMk cId="2122900808" sldId="2147473244"/>
            <ac:spMk id="5" creationId="{F94C74B8-8FE1-77D0-4FFD-84D012F9FF32}"/>
          </ac:spMkLst>
        </pc:spChg>
      </pc:sldChg>
      <pc:sldChg chg="add">
        <pc:chgData name="Matthew Gerrard" userId="906b3d84-ade0-44b6-9ce3-e8ce4edce60f" providerId="ADAL" clId="{01E322BB-B3F4-46CA-8E84-0339DFB03F67}" dt="2026-05-20T13:24:44.279" v="260"/>
        <pc:sldMkLst>
          <pc:docMk/>
          <pc:sldMk cId="4230633439" sldId="2147473244"/>
        </pc:sldMkLst>
      </pc:sldChg>
      <pc:sldChg chg="modSp add del mod modClrScheme chgLayout">
        <pc:chgData name="Matthew Gerrard" userId="906b3d84-ade0-44b6-9ce3-e8ce4edce60f" providerId="ADAL" clId="{01E322BB-B3F4-46CA-8E84-0339DFB03F67}" dt="2026-05-20T13:21:13.368" v="251"/>
        <pc:sldMkLst>
          <pc:docMk/>
          <pc:sldMk cId="324673615" sldId="2147473245"/>
        </pc:sldMkLst>
        <pc:spChg chg="mod ord">
          <ac:chgData name="Matthew Gerrard" userId="906b3d84-ade0-44b6-9ce3-e8ce4edce60f" providerId="ADAL" clId="{01E322BB-B3F4-46CA-8E84-0339DFB03F67}" dt="2026-05-20T13:20:52.857" v="249" actId="700"/>
          <ac:spMkLst>
            <pc:docMk/>
            <pc:sldMk cId="324673615" sldId="2147473245"/>
            <ac:spMk id="3" creationId="{A489A552-436B-FDA0-A58F-1E7977A2EB8D}"/>
          </ac:spMkLst>
        </pc:spChg>
        <pc:spChg chg="mod ord">
          <ac:chgData name="Matthew Gerrard" userId="906b3d84-ade0-44b6-9ce3-e8ce4edce60f" providerId="ADAL" clId="{01E322BB-B3F4-46CA-8E84-0339DFB03F67}" dt="2026-05-20T13:21:13.368" v="251"/>
          <ac:spMkLst>
            <pc:docMk/>
            <pc:sldMk cId="324673615" sldId="2147473245"/>
            <ac:spMk id="4" creationId="{C7A72CB8-190A-F230-DB23-0396EBEC9D4C}"/>
          </ac:spMkLst>
        </pc:spChg>
      </pc:sldChg>
      <pc:sldChg chg="add">
        <pc:chgData name="Matthew Gerrard" userId="906b3d84-ade0-44b6-9ce3-e8ce4edce60f" providerId="ADAL" clId="{01E322BB-B3F4-46CA-8E84-0339DFB03F67}" dt="2026-05-20T13:24:45.422" v="261"/>
        <pc:sldMkLst>
          <pc:docMk/>
          <pc:sldMk cId="2508910456" sldId="2147473245"/>
        </pc:sldMkLst>
      </pc:sldChg>
      <pc:sldChg chg="add">
        <pc:chgData name="Matthew Gerrard" userId="906b3d84-ade0-44b6-9ce3-e8ce4edce60f" providerId="ADAL" clId="{01E322BB-B3F4-46CA-8E84-0339DFB03F67}" dt="2026-05-20T13:24:46.522" v="262"/>
        <pc:sldMkLst>
          <pc:docMk/>
          <pc:sldMk cId="2185721051" sldId="2147473246"/>
        </pc:sldMkLst>
      </pc:sldChg>
      <pc:sldChg chg="modSp add del mod modClrScheme chgLayout">
        <pc:chgData name="Matthew Gerrard" userId="906b3d84-ade0-44b6-9ce3-e8ce4edce60f" providerId="ADAL" clId="{01E322BB-B3F4-46CA-8E84-0339DFB03F67}" dt="2026-05-20T13:21:13.368" v="251"/>
        <pc:sldMkLst>
          <pc:docMk/>
          <pc:sldMk cId="3461325949" sldId="2147473246"/>
        </pc:sldMkLst>
        <pc:picChg chg="mod ord">
          <ac:chgData name="Matthew Gerrard" userId="906b3d84-ade0-44b6-9ce3-e8ce4edce60f" providerId="ADAL" clId="{01E322BB-B3F4-46CA-8E84-0339DFB03F67}" dt="2026-05-20T13:20:52.857" v="249" actId="700"/>
          <ac:picMkLst>
            <pc:docMk/>
            <pc:sldMk cId="3461325949" sldId="2147473246"/>
            <ac:picMk id="8" creationId="{933EC0B4-D5BB-19BB-81A6-D76DB79F114E}"/>
          </ac:picMkLst>
        </pc:picChg>
      </pc:sldChg>
      <pc:sldChg chg="add">
        <pc:chgData name="Matthew Gerrard" userId="906b3d84-ade0-44b6-9ce3-e8ce4edce60f" providerId="ADAL" clId="{01E322BB-B3F4-46CA-8E84-0339DFB03F67}" dt="2026-05-20T13:24:59.963" v="278"/>
        <pc:sldMkLst>
          <pc:docMk/>
          <pc:sldMk cId="1545641056" sldId="2147473247"/>
        </pc:sldMkLst>
      </pc:sldChg>
      <pc:sldChg chg="modSp add del mod">
        <pc:chgData name="Matthew Gerrard" userId="906b3d84-ade0-44b6-9ce3-e8ce4edce60f" providerId="ADAL" clId="{01E322BB-B3F4-46CA-8E84-0339DFB03F67}" dt="2026-05-20T13:13:20.092" v="124"/>
        <pc:sldMkLst>
          <pc:docMk/>
          <pc:sldMk cId="1966291676" sldId="2147473247"/>
        </pc:sldMkLst>
        <pc:spChg chg="mod">
          <ac:chgData name="Matthew Gerrard" userId="906b3d84-ade0-44b6-9ce3-e8ce4edce60f" providerId="ADAL" clId="{01E322BB-B3F4-46CA-8E84-0339DFB03F67}" dt="2026-05-20T13:13:20.092" v="124"/>
          <ac:spMkLst>
            <pc:docMk/>
            <pc:sldMk cId="1966291676" sldId="2147473247"/>
            <ac:spMk id="2" creationId="{8082E4BC-529E-F61C-42BB-2AA33A6A3F93}"/>
          </ac:spMkLst>
        </pc:spChg>
      </pc:sldChg>
      <pc:sldChg chg="modSp add del mod modClrScheme chgLayout">
        <pc:chgData name="Matthew Gerrard" userId="906b3d84-ade0-44b6-9ce3-e8ce4edce60f" providerId="ADAL" clId="{01E322BB-B3F4-46CA-8E84-0339DFB03F67}" dt="2026-05-20T13:21:13.368" v="251"/>
        <pc:sldMkLst>
          <pc:docMk/>
          <pc:sldMk cId="3811214499" sldId="2147473247"/>
        </pc:sldMkLst>
        <pc:spChg chg="mod ord">
          <ac:chgData name="Matthew Gerrard" userId="906b3d84-ade0-44b6-9ce3-e8ce4edce60f" providerId="ADAL" clId="{01E322BB-B3F4-46CA-8E84-0339DFB03F67}" dt="2026-05-20T13:20:52.857" v="249" actId="700"/>
          <ac:spMkLst>
            <pc:docMk/>
            <pc:sldMk cId="3811214499" sldId="2147473247"/>
            <ac:spMk id="2" creationId="{A0D20BE2-5C50-51A2-60E1-EAF98E19F81A}"/>
          </ac:spMkLst>
        </pc:spChg>
      </pc:sldChg>
      <pc:sldChg chg="add del">
        <pc:chgData name="Matthew Gerrard" userId="906b3d84-ade0-44b6-9ce3-e8ce4edce60f" providerId="ADAL" clId="{01E322BB-B3F4-46CA-8E84-0339DFB03F67}" dt="2026-05-20T13:27:11.581" v="301"/>
        <pc:sldMkLst>
          <pc:docMk/>
          <pc:sldMk cId="510020909" sldId="2147473248"/>
        </pc:sldMkLst>
      </pc:sldChg>
      <pc:sldChg chg="add del">
        <pc:chgData name="Matthew Gerrard" userId="906b3d84-ade0-44b6-9ce3-e8ce4edce60f" providerId="ADAL" clId="{01E322BB-B3F4-46CA-8E84-0339DFB03F67}" dt="2026-05-20T13:32:57.824" v="322" actId="47"/>
        <pc:sldMkLst>
          <pc:docMk/>
          <pc:sldMk cId="923931747" sldId="2147473248"/>
        </pc:sldMkLst>
      </pc:sldChg>
      <pc:sldChg chg="add del">
        <pc:chgData name="Matthew Gerrard" userId="906b3d84-ade0-44b6-9ce3-e8ce4edce60f" providerId="ADAL" clId="{01E322BB-B3F4-46CA-8E84-0339DFB03F67}" dt="2026-05-20T13:26:48.454" v="289"/>
        <pc:sldMkLst>
          <pc:docMk/>
          <pc:sldMk cId="1347680921" sldId="2147473248"/>
        </pc:sldMkLst>
      </pc:sldChg>
      <pc:sldChg chg="add">
        <pc:chgData name="Matthew Gerrard" userId="906b3d84-ade0-44b6-9ce3-e8ce4edce60f" providerId="ADAL" clId="{01E322BB-B3F4-46CA-8E84-0339DFB03F67}" dt="2026-05-20T13:29:58.418" v="303"/>
        <pc:sldMkLst>
          <pc:docMk/>
          <pc:sldMk cId="1535720724" sldId="2147473249"/>
        </pc:sldMkLst>
      </pc:sldChg>
      <pc:sldChg chg="add">
        <pc:chgData name="Matthew Gerrard" userId="906b3d84-ade0-44b6-9ce3-e8ce4edce60f" providerId="ADAL" clId="{01E322BB-B3F4-46CA-8E84-0339DFB03F67}" dt="2026-05-20T13:29:58.418" v="303"/>
        <pc:sldMkLst>
          <pc:docMk/>
          <pc:sldMk cId="2424382071" sldId="2147473250"/>
        </pc:sldMkLst>
      </pc:sldChg>
      <pc:sldChg chg="add">
        <pc:chgData name="Matthew Gerrard" userId="906b3d84-ade0-44b6-9ce3-e8ce4edce60f" providerId="ADAL" clId="{01E322BB-B3F4-46CA-8E84-0339DFB03F67}" dt="2026-05-20T13:29:58.418" v="303"/>
        <pc:sldMkLst>
          <pc:docMk/>
          <pc:sldMk cId="958475575" sldId="2147473251"/>
        </pc:sldMkLst>
      </pc:sldChg>
      <pc:sldChg chg="add">
        <pc:chgData name="Matthew Gerrard" userId="906b3d84-ade0-44b6-9ce3-e8ce4edce60f" providerId="ADAL" clId="{01E322BB-B3F4-46CA-8E84-0339DFB03F67}" dt="2026-05-20T13:29:58.418" v="303"/>
        <pc:sldMkLst>
          <pc:docMk/>
          <pc:sldMk cId="1313077889" sldId="2147473252"/>
        </pc:sldMkLst>
      </pc:sldChg>
      <pc:sldChg chg="add">
        <pc:chgData name="Matthew Gerrard" userId="906b3d84-ade0-44b6-9ce3-e8ce4edce60f" providerId="ADAL" clId="{01E322BB-B3F4-46CA-8E84-0339DFB03F67}" dt="2026-05-20T13:29:58.418" v="303"/>
        <pc:sldMkLst>
          <pc:docMk/>
          <pc:sldMk cId="1873465387" sldId="2147473253"/>
        </pc:sldMkLst>
      </pc:sldChg>
      <pc:sldChg chg="add">
        <pc:chgData name="Matthew Gerrard" userId="906b3d84-ade0-44b6-9ce3-e8ce4edce60f" providerId="ADAL" clId="{01E322BB-B3F4-46CA-8E84-0339DFB03F67}" dt="2026-05-20T13:29:58.418" v="303"/>
        <pc:sldMkLst>
          <pc:docMk/>
          <pc:sldMk cId="1710681861" sldId="2147473254"/>
        </pc:sldMkLst>
      </pc:sldChg>
      <pc:sldChg chg="add">
        <pc:chgData name="Matthew Gerrard" userId="906b3d84-ade0-44b6-9ce3-e8ce4edce60f" providerId="ADAL" clId="{01E322BB-B3F4-46CA-8E84-0339DFB03F67}" dt="2026-05-20T13:29:58.418" v="303"/>
        <pc:sldMkLst>
          <pc:docMk/>
          <pc:sldMk cId="1405016796" sldId="2147473255"/>
        </pc:sldMkLst>
      </pc:sldChg>
      <pc:sldChg chg="modSp new mod">
        <pc:chgData name="Matthew Gerrard" userId="906b3d84-ade0-44b6-9ce3-e8ce4edce60f" providerId="ADAL" clId="{01E322BB-B3F4-46CA-8E84-0339DFB03F67}" dt="2026-05-20T13:30:58.413" v="315" actId="20577"/>
        <pc:sldMkLst>
          <pc:docMk/>
          <pc:sldMk cId="3818085007" sldId="2147473256"/>
        </pc:sldMkLst>
        <pc:spChg chg="mod">
          <ac:chgData name="Matthew Gerrard" userId="906b3d84-ade0-44b6-9ce3-e8ce4edce60f" providerId="ADAL" clId="{01E322BB-B3F4-46CA-8E84-0339DFB03F67}" dt="2026-05-20T13:30:58.413" v="315" actId="20577"/>
          <ac:spMkLst>
            <pc:docMk/>
            <pc:sldMk cId="3818085007" sldId="2147473256"/>
            <ac:spMk id="2" creationId="{4B23CA34-D618-B66F-F75A-C2A08392E278}"/>
          </ac:spMkLst>
        </pc:spChg>
      </pc:sldChg>
      <pc:sldChg chg="modSp new mod">
        <pc:chgData name="Matthew Gerrard" userId="906b3d84-ade0-44b6-9ce3-e8ce4edce60f" providerId="ADAL" clId="{01E322BB-B3F4-46CA-8E84-0339DFB03F67}" dt="2026-05-20T13:35:40.582" v="424" actId="113"/>
        <pc:sldMkLst>
          <pc:docMk/>
          <pc:sldMk cId="701100679" sldId="2147473257"/>
        </pc:sldMkLst>
        <pc:spChg chg="mod">
          <ac:chgData name="Matthew Gerrard" userId="906b3d84-ade0-44b6-9ce3-e8ce4edce60f" providerId="ADAL" clId="{01E322BB-B3F4-46CA-8E84-0339DFB03F67}" dt="2026-05-20T13:35:40.582" v="424" actId="113"/>
          <ac:spMkLst>
            <pc:docMk/>
            <pc:sldMk cId="701100679" sldId="2147473257"/>
            <ac:spMk id="2" creationId="{FBF82597-AE07-27C5-26EC-8E4D7B8CEF50}"/>
          </ac:spMkLst>
        </pc:spChg>
        <pc:spChg chg="mod">
          <ac:chgData name="Matthew Gerrard" userId="906b3d84-ade0-44b6-9ce3-e8ce4edce60f" providerId="ADAL" clId="{01E322BB-B3F4-46CA-8E84-0339DFB03F67}" dt="2026-05-20T13:35:05.647" v="399" actId="404"/>
          <ac:spMkLst>
            <pc:docMk/>
            <pc:sldMk cId="701100679" sldId="2147473257"/>
            <ac:spMk id="3" creationId="{2D41D643-4084-1C6A-51F0-68D14B45A88C}"/>
          </ac:spMkLst>
        </pc:spChg>
      </pc:sldChg>
      <pc:sldChg chg="modSp new mod">
        <pc:chgData name="Matthew Gerrard" userId="906b3d84-ade0-44b6-9ce3-e8ce4edce60f" providerId="ADAL" clId="{01E322BB-B3F4-46CA-8E84-0339DFB03F67}" dt="2026-05-20T13:35:20.377" v="423" actId="1036"/>
        <pc:sldMkLst>
          <pc:docMk/>
          <pc:sldMk cId="2586223898" sldId="2147473258"/>
        </pc:sldMkLst>
        <pc:spChg chg="mod">
          <ac:chgData name="Matthew Gerrard" userId="906b3d84-ade0-44b6-9ce3-e8ce4edce60f" providerId="ADAL" clId="{01E322BB-B3F4-46CA-8E84-0339DFB03F67}" dt="2026-05-20T13:35:20.377" v="423" actId="1036"/>
          <ac:spMkLst>
            <pc:docMk/>
            <pc:sldMk cId="2586223898" sldId="2147473258"/>
            <ac:spMk id="2" creationId="{36D12D86-076C-72D2-6806-051D7E7B6E1A}"/>
          </ac:spMkLst>
        </pc:spChg>
        <pc:spChg chg="mod">
          <ac:chgData name="Matthew Gerrard" userId="906b3d84-ade0-44b6-9ce3-e8ce4edce60f" providerId="ADAL" clId="{01E322BB-B3F4-46CA-8E84-0339DFB03F67}" dt="2026-05-20T13:35:20.377" v="423" actId="1036"/>
          <ac:spMkLst>
            <pc:docMk/>
            <pc:sldMk cId="2586223898" sldId="2147473258"/>
            <ac:spMk id="3" creationId="{D7686A19-E8DE-0EAC-E640-2B2EB7F39365}"/>
          </ac:spMkLst>
        </pc:spChg>
      </pc:sldChg>
      <pc:sldChg chg="add">
        <pc:chgData name="Matthew Gerrard" userId="906b3d84-ade0-44b6-9ce3-e8ce4edce60f" providerId="ADAL" clId="{01E322BB-B3F4-46CA-8E84-0339DFB03F67}" dt="2026-05-20T14:19:49.639" v="425"/>
        <pc:sldMkLst>
          <pc:docMk/>
          <pc:sldMk cId="1151128740" sldId="2147473259"/>
        </pc:sldMkLst>
      </pc:sldChg>
      <pc:sldChg chg="add">
        <pc:chgData name="Matthew Gerrard" userId="906b3d84-ade0-44b6-9ce3-e8ce4edce60f" providerId="ADAL" clId="{01E322BB-B3F4-46CA-8E84-0339DFB03F67}" dt="2026-05-20T14:19:49.639" v="425"/>
        <pc:sldMkLst>
          <pc:docMk/>
          <pc:sldMk cId="12842503" sldId="2147473260"/>
        </pc:sldMkLst>
      </pc:sldChg>
      <pc:sldChg chg="add">
        <pc:chgData name="Matthew Gerrard" userId="906b3d84-ade0-44b6-9ce3-e8ce4edce60f" providerId="ADAL" clId="{01E322BB-B3F4-46CA-8E84-0339DFB03F67}" dt="2026-05-20T14:19:49.639" v="425"/>
        <pc:sldMkLst>
          <pc:docMk/>
          <pc:sldMk cId="2524711011" sldId="2147473261"/>
        </pc:sldMkLst>
      </pc:sldChg>
      <pc:sldChg chg="add">
        <pc:chgData name="Matthew Gerrard" userId="906b3d84-ade0-44b6-9ce3-e8ce4edce60f" providerId="ADAL" clId="{01E322BB-B3F4-46CA-8E84-0339DFB03F67}" dt="2026-05-20T14:19:49.639" v="425"/>
        <pc:sldMkLst>
          <pc:docMk/>
          <pc:sldMk cId="1796451156" sldId="2147473262"/>
        </pc:sldMkLst>
      </pc:sldChg>
      <pc:sldChg chg="add">
        <pc:chgData name="Matthew Gerrard" userId="906b3d84-ade0-44b6-9ce3-e8ce4edce60f" providerId="ADAL" clId="{01E322BB-B3F4-46CA-8E84-0339DFB03F67}" dt="2026-05-20T14:19:49.639" v="425"/>
        <pc:sldMkLst>
          <pc:docMk/>
          <pc:sldMk cId="3656054619" sldId="2147473263"/>
        </pc:sldMkLst>
      </pc:sldChg>
      <pc:sldChg chg="add">
        <pc:chgData name="Matthew Gerrard" userId="906b3d84-ade0-44b6-9ce3-e8ce4edce60f" providerId="ADAL" clId="{01E322BB-B3F4-46CA-8E84-0339DFB03F67}" dt="2026-05-20T14:19:49.639" v="425"/>
        <pc:sldMkLst>
          <pc:docMk/>
          <pc:sldMk cId="1493423800" sldId="2147473264"/>
        </pc:sldMkLst>
      </pc:sldChg>
      <pc:sldChg chg="add">
        <pc:chgData name="Matthew Gerrard" userId="906b3d84-ade0-44b6-9ce3-e8ce4edce60f" providerId="ADAL" clId="{01E322BB-B3F4-46CA-8E84-0339DFB03F67}" dt="2026-05-20T14:19:49.639" v="425"/>
        <pc:sldMkLst>
          <pc:docMk/>
          <pc:sldMk cId="752214848" sldId="2147473265"/>
        </pc:sldMkLst>
      </pc:sldChg>
      <pc:sldChg chg="add">
        <pc:chgData name="Matthew Gerrard" userId="906b3d84-ade0-44b6-9ce3-e8ce4edce60f" providerId="ADAL" clId="{01E322BB-B3F4-46CA-8E84-0339DFB03F67}" dt="2026-05-20T14:19:49.639" v="425"/>
        <pc:sldMkLst>
          <pc:docMk/>
          <pc:sldMk cId="1490409624" sldId="2147473266"/>
        </pc:sldMkLst>
      </pc:sldChg>
      <pc:sldMasterChg chg="delSldLayout modSldLayout sldLayoutOrd">
        <pc:chgData name="Matthew Gerrard" userId="906b3d84-ade0-44b6-9ce3-e8ce4edce60f" providerId="ADAL" clId="{01E322BB-B3F4-46CA-8E84-0339DFB03F67}" dt="2026-05-20T13:26:55.104" v="290" actId="2696"/>
        <pc:sldMasterMkLst>
          <pc:docMk/>
          <pc:sldMasterMk cId="4076746347" sldId="2147483672"/>
        </pc:sldMasterMkLst>
        <pc:sldLayoutChg chg="addSp delSp modSp mod ord">
          <pc:chgData name="Matthew Gerrard" userId="906b3d84-ade0-44b6-9ce3-e8ce4edce60f" providerId="ADAL" clId="{01E322BB-B3F4-46CA-8E84-0339DFB03F67}" dt="2026-05-20T13:20:12.425" v="192" actId="20578"/>
          <pc:sldLayoutMkLst>
            <pc:docMk/>
            <pc:sldMasterMk cId="2187793059" sldId="2147483684"/>
            <pc:sldLayoutMk cId="2953475181" sldId="2147483685"/>
          </pc:sldLayoutMkLst>
          <pc:spChg chg="del">
            <ac:chgData name="Matthew Gerrard" userId="906b3d84-ade0-44b6-9ce3-e8ce4edce60f" providerId="ADAL" clId="{01E322BB-B3F4-46CA-8E84-0339DFB03F67}" dt="2026-05-20T13:19:44.566" v="188" actId="478"/>
            <ac:spMkLst>
              <pc:docMk/>
              <pc:sldMasterMk cId="2187793059" sldId="2147483684"/>
              <pc:sldLayoutMk cId="2953475181" sldId="2147483685"/>
              <ac:spMk id="2" creationId="{665C2305-DD4C-6BBA-F188-7CA5F943CE24}"/>
            </ac:spMkLst>
          </pc:spChg>
          <pc:spChg chg="add mod">
            <ac:chgData name="Matthew Gerrard" userId="906b3d84-ade0-44b6-9ce3-e8ce4edce60f" providerId="ADAL" clId="{01E322BB-B3F4-46CA-8E84-0339DFB03F67}" dt="2026-05-20T13:20:00.725" v="191" actId="207"/>
            <ac:spMkLst>
              <pc:docMk/>
              <pc:sldMasterMk cId="2187793059" sldId="2147483684"/>
              <pc:sldLayoutMk cId="2953475181" sldId="2147483685"/>
              <ac:spMk id="3" creationId="{584B108F-F0A9-86F3-CD41-F70C33184816}"/>
            </ac:spMkLst>
          </pc:spChg>
        </pc:sldLayoutChg>
        <pc:sldLayoutChg chg="delSp del mod">
          <pc:chgData name="Matthew Gerrard" userId="906b3d84-ade0-44b6-9ce3-e8ce4edce60f" providerId="ADAL" clId="{01E322BB-B3F4-46CA-8E84-0339DFB03F67}" dt="2026-05-20T13:26:55.104" v="290" actId="2696"/>
          <pc:sldLayoutMkLst>
            <pc:docMk/>
            <pc:sldMasterMk cId="4076746347" sldId="2147483672"/>
            <pc:sldLayoutMk cId="41645571" sldId="2147483686"/>
          </pc:sldLayoutMkLst>
          <pc:spChg chg="del">
            <ac:chgData name="Matthew Gerrard" userId="906b3d84-ade0-44b6-9ce3-e8ce4edce60f" providerId="ADAL" clId="{01E322BB-B3F4-46CA-8E84-0339DFB03F67}" dt="2026-05-20T13:21:35.610" v="253" actId="478"/>
            <ac:spMkLst>
              <pc:docMk/>
              <pc:sldMasterMk cId="4076746347" sldId="2147483672"/>
              <pc:sldLayoutMk cId="41645571" sldId="2147483686"/>
              <ac:spMk id="3" creationId="{584B108F-F0A9-86F3-CD41-F70C33184816}"/>
            </ac:spMkLst>
          </pc:spChg>
        </pc:sldLayoutChg>
      </pc:sldMasterChg>
      <pc:sldMasterChg chg="new del mod addSldLayout delSldLayout">
        <pc:chgData name="Matthew Gerrard" userId="906b3d84-ade0-44b6-9ce3-e8ce4edce60f" providerId="ADAL" clId="{01E322BB-B3F4-46CA-8E84-0339DFB03F67}" dt="2026-05-20T13:17:12.822" v="176" actId="6938"/>
        <pc:sldMasterMkLst>
          <pc:docMk/>
          <pc:sldMasterMk cId="409201635" sldId="2147483684"/>
        </pc:sldMasterMkLst>
        <pc:sldLayoutChg chg="new del replId">
          <pc:chgData name="Matthew Gerrard" userId="906b3d84-ade0-44b6-9ce3-e8ce4edce60f" providerId="ADAL" clId="{01E322BB-B3F4-46CA-8E84-0339DFB03F67}" dt="2026-05-20T13:17:12.822" v="176" actId="6938"/>
          <pc:sldLayoutMkLst>
            <pc:docMk/>
            <pc:sldMasterMk cId="409201635" sldId="2147483684"/>
            <pc:sldLayoutMk cId="1230087171" sldId="2147483685"/>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87433464" sldId="2147483686"/>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3829153909" sldId="2147483687"/>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4156817064" sldId="2147483688"/>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3399029139" sldId="2147483689"/>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3124270623" sldId="2147483690"/>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1259068621" sldId="2147483691"/>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738133253" sldId="2147483692"/>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996307691" sldId="2147483693"/>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929828327" sldId="2147483694"/>
          </pc:sldLayoutMkLst>
        </pc:sldLayoutChg>
        <pc:sldLayoutChg chg="new del replId">
          <pc:chgData name="Matthew Gerrard" userId="906b3d84-ade0-44b6-9ce3-e8ce4edce60f" providerId="ADAL" clId="{01E322BB-B3F4-46CA-8E84-0339DFB03F67}" dt="2026-05-20T13:17:12.822" v="176" actId="6938"/>
          <pc:sldLayoutMkLst>
            <pc:docMk/>
            <pc:sldMasterMk cId="409201635" sldId="2147483684"/>
            <pc:sldLayoutMk cId="1921843735" sldId="2147483695"/>
          </pc:sldLayoutMkLst>
        </pc:sldLayoutChg>
      </pc:sldMasterChg>
      <pc:sldMasterChg chg="delSp new mod addSldLayout modSldLayout sldLayoutOrd">
        <pc:chgData name="Matthew Gerrard" userId="906b3d84-ade0-44b6-9ce3-e8ce4edce60f" providerId="ADAL" clId="{01E322BB-B3F4-46CA-8E84-0339DFB03F67}" dt="2026-05-20T13:21:26.540" v="252" actId="20578"/>
        <pc:sldMasterMkLst>
          <pc:docMk/>
          <pc:sldMasterMk cId="2187793059" sldId="2147483684"/>
        </pc:sldMasterMkLst>
        <pc:spChg chg="del">
          <ac:chgData name="Matthew Gerrard" userId="906b3d84-ade0-44b6-9ce3-e8ce4edce60f" providerId="ADAL" clId="{01E322BB-B3F4-46CA-8E84-0339DFB03F67}" dt="2026-05-20T13:17:23.722" v="178" actId="478"/>
          <ac:spMkLst>
            <pc:docMk/>
            <pc:sldMasterMk cId="2187793059" sldId="2147483684"/>
            <ac:spMk id="2" creationId="{C113236D-6F8C-741E-E81B-E0376D2DE455}"/>
          </ac:spMkLst>
        </pc:spChg>
        <pc:spChg chg="del">
          <ac:chgData name="Matthew Gerrard" userId="906b3d84-ade0-44b6-9ce3-e8ce4edce60f" providerId="ADAL" clId="{01E322BB-B3F4-46CA-8E84-0339DFB03F67}" dt="2026-05-20T13:17:26.073" v="179" actId="478"/>
          <ac:spMkLst>
            <pc:docMk/>
            <pc:sldMasterMk cId="2187793059" sldId="2147483684"/>
            <ac:spMk id="3" creationId="{8C794BFD-1E98-394C-B121-04EC3B554873}"/>
          </ac:spMkLst>
        </pc:spChg>
        <pc:spChg chg="del">
          <ac:chgData name="Matthew Gerrard" userId="906b3d84-ade0-44b6-9ce3-e8ce4edce60f" providerId="ADAL" clId="{01E322BB-B3F4-46CA-8E84-0339DFB03F67}" dt="2026-05-20T13:17:27.499" v="180" actId="478"/>
          <ac:spMkLst>
            <pc:docMk/>
            <pc:sldMasterMk cId="2187793059" sldId="2147483684"/>
            <ac:spMk id="4" creationId="{C1CD7C75-392D-9E72-BE69-7333932FFC3B}"/>
          </ac:spMkLst>
        </pc:spChg>
        <pc:spChg chg="del">
          <ac:chgData name="Matthew Gerrard" userId="906b3d84-ade0-44b6-9ce3-e8ce4edce60f" providerId="ADAL" clId="{01E322BB-B3F4-46CA-8E84-0339DFB03F67}" dt="2026-05-20T13:17:28.682" v="181" actId="478"/>
          <ac:spMkLst>
            <pc:docMk/>
            <pc:sldMasterMk cId="2187793059" sldId="2147483684"/>
            <ac:spMk id="5" creationId="{21327E83-6393-BF91-FDD1-83ED9A66A172}"/>
          </ac:spMkLst>
        </pc:spChg>
        <pc:spChg chg="del">
          <ac:chgData name="Matthew Gerrard" userId="906b3d84-ade0-44b6-9ce3-e8ce4edce60f" providerId="ADAL" clId="{01E322BB-B3F4-46CA-8E84-0339DFB03F67}" dt="2026-05-20T13:17:29.514" v="182" actId="478"/>
          <ac:spMkLst>
            <pc:docMk/>
            <pc:sldMasterMk cId="2187793059" sldId="2147483684"/>
            <ac:spMk id="6" creationId="{E00FCEE8-9C49-8352-EFB6-CFDC3A5A08B2}"/>
          </ac:spMkLst>
        </pc:spChg>
        <pc:sldLayoutChg chg="new replId">
          <pc:chgData name="Matthew Gerrard" userId="906b3d84-ade0-44b6-9ce3-e8ce4edce60f" providerId="ADAL" clId="{01E322BB-B3F4-46CA-8E84-0339DFB03F67}" dt="2026-05-20T13:17:16.069" v="177" actId="6938"/>
          <pc:sldLayoutMkLst>
            <pc:docMk/>
            <pc:sldMasterMk cId="2187793059" sldId="2147483684"/>
            <pc:sldLayoutMk cId="2912660802" sldId="2147483685"/>
          </pc:sldLayoutMkLst>
        </pc:sldLayoutChg>
        <pc:sldLayoutChg chg="mod ord">
          <pc:chgData name="Matthew Gerrard" userId="906b3d84-ade0-44b6-9ce3-e8ce4edce60f" providerId="ADAL" clId="{01E322BB-B3F4-46CA-8E84-0339DFB03F67}" dt="2026-05-20T13:21:26.540" v="252" actId="20578"/>
          <pc:sldLayoutMkLst>
            <pc:docMk/>
            <pc:sldMasterMk cId="2187793059" sldId="2147483684"/>
            <pc:sldLayoutMk cId="2953475181" sldId="2147483685"/>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801361375" sldId="2147483686"/>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1126031256" sldId="2147483687"/>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785484349" sldId="2147483688"/>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341876366" sldId="2147483689"/>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204658026" sldId="2147483690"/>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1017346794" sldId="2147483691"/>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1840769395" sldId="2147483692"/>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2600831136" sldId="2147483693"/>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398447504" sldId="2147483694"/>
          </pc:sldLayoutMkLst>
        </pc:sldLayoutChg>
        <pc:sldLayoutChg chg="new replId">
          <pc:chgData name="Matthew Gerrard" userId="906b3d84-ade0-44b6-9ce3-e8ce4edce60f" providerId="ADAL" clId="{01E322BB-B3F4-46CA-8E84-0339DFB03F67}" dt="2026-05-20T13:17:16.069" v="177" actId="6938"/>
          <pc:sldLayoutMkLst>
            <pc:docMk/>
            <pc:sldMasterMk cId="2187793059" sldId="2147483684"/>
            <pc:sldLayoutMk cId="13655824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43A41-BC7B-4D0A-A723-B52A582CAC6E}" type="datetimeFigureOut">
              <a:rPr lang="en-GB" smtClean="0"/>
              <a:t>20/05/2026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1204C-D869-44D5-9745-5D44540DAFDE}" type="slidenum">
              <a:rPr lang="en-GB" smtClean="0"/>
              <a:t>‹#›</a:t>
            </a:fld>
            <a:endParaRPr lang="en-GB"/>
          </a:p>
        </p:txBody>
      </p:sp>
    </p:spTree>
    <p:extLst>
      <p:ext uri="{BB962C8B-B14F-4D97-AF65-F5344CB8AC3E}">
        <p14:creationId xmlns:p14="http://schemas.microsoft.com/office/powerpoint/2010/main" val="183198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Disclaimer required of me based on my role as a committee member</a:t>
            </a:r>
          </a:p>
          <a:p>
            <a:endParaRPr lang="en-US" dirty="0"/>
          </a:p>
          <a:p>
            <a:pPr marL="0" lvl="0" indent="0" algn="l" rtl="0">
              <a:spcBef>
                <a:spcPts val="0"/>
              </a:spcBef>
              <a:spcAft>
                <a:spcPts val="0"/>
              </a:spcAft>
              <a:buNone/>
            </a:pPr>
            <a:r>
              <a:rPr lang="en-GB" dirty="0"/>
              <a:t>In the time available, I cannot possibly do justice to the scope of the guideline, and the breadth of recommendations made across physical, communicative, cognitive, social and functional domains, across the range of chronic neurological disorders (including acquired brain injury and functional neurological disorders). I respect the knowledge in the audience and encourage those who have not yet had time to connect with the guideline to do so.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My focus is on sharing some reflections on aspects of the guideline which may be of particular interest or relevance within the medicolegal context, including medicolegal experts and those who instruct them.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 do not speak on behalf of the committee as a whole – and nor do I speak on behalf of NICE. The guideline is NICE’s guideline, and the role of committee members is to support NICE with our specialist knowledge and experiences to create a guideline. I cannot speak to the content of internal discussions – my comments today are my own reflections on the implications of the guideline.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98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clients with TBI – ‘frontal lobe paradox’, as well as those with </a:t>
            </a:r>
            <a:r>
              <a:rPr lang="en-US" dirty="0" err="1"/>
              <a:t>mTBI</a:t>
            </a:r>
            <a:r>
              <a:rPr lang="en-US" dirty="0"/>
              <a:t> / FCD. Risk of their needs being under-estimated or attributed solely to psychological mechanisms,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76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03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touching on this briefly, as there are far better speakers to do justice to this element than me. </a:t>
            </a:r>
          </a:p>
          <a:p>
            <a:endParaRPr lang="en-US" dirty="0"/>
          </a:p>
          <a:p>
            <a:r>
              <a:rPr lang="en-US" dirty="0"/>
              <a:t>Increasing focus on case management – may help establish this as a standard element of care, not a helpful addition? Alternatively, could there be pressure to extract this from statutory services when this provision does not (yet, currently) exist in many areas.</a:t>
            </a:r>
          </a:p>
          <a:p>
            <a:endParaRPr lang="en-US" dirty="0"/>
          </a:p>
          <a:p>
            <a:r>
              <a:rPr lang="en-US" dirty="0"/>
              <a:t>How will funders interpret the tiers of complex key contact / key worker/ case management: what will constitute complex enough to need case management?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08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efforts made within this guideline to embed principles of anti-racism; an area that needs significantly greater attention within the medicolegal sphere. </a:t>
            </a:r>
          </a:p>
          <a:p>
            <a:endParaRPr lang="en-US" dirty="0"/>
          </a:p>
          <a:p>
            <a:r>
              <a:rPr lang="en-US" dirty="0"/>
              <a:t>We see time and again the ways in which clients and families are asked to adhere to norms or practices which do not match their own – or risk impacting their access to privately funded rehabilitation, negatively impacting quantum, and so on. In our treating practice in ANT, we frequently have to make a case for funded interpreters for therapy. </a:t>
            </a:r>
          </a:p>
          <a:p>
            <a:endParaRPr lang="en-US" dirty="0"/>
          </a:p>
          <a:p>
            <a:r>
              <a:rPr lang="en-US" dirty="0"/>
              <a:t>Not only is this discriminatory but it risks damaging the overall outcomes, reducing engagement in rehabilitation – and ultimately the person’s needs (and associated losses) being higher as a result.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9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08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13487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83538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56199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200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418354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thanks to the incredible NICE team; the workload and capabilities are very impressive indeed, exceeding all my expectations going into the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18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401557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62364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140239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495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C53211-8E05-2664-694E-7894EE6C90B6}"/>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FF28-03A3-9246-97A1-341EC6F209E1}" type="slidenum">
              <a:rPr kumimoji="0" lang="en-GB"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7698" name="Rectangle 2">
            <a:extLst>
              <a:ext uri="{FF2B5EF4-FFF2-40B4-BE49-F238E27FC236}">
                <a16:creationId xmlns:a16="http://schemas.microsoft.com/office/drawing/2014/main" id="{857E032E-A089-E137-59D4-97C256B1AC85}"/>
              </a:ext>
            </a:extLst>
          </p:cNvPr>
          <p:cNvSpPr>
            <a:spLocks noGrp="1" noRot="1" noChangeAspect="1" noChangeArrowheads="1" noTextEdit="1"/>
          </p:cNvSpPr>
          <p:nvPr>
            <p:ph type="sldImg"/>
          </p:nvPr>
        </p:nvSpPr>
        <p:spPr>
          <a:ln/>
        </p:spPr>
      </p:sp>
      <p:sp>
        <p:nvSpPr>
          <p:cNvPr id="1437699" name="Rectangle 3">
            <a:extLst>
              <a:ext uri="{FF2B5EF4-FFF2-40B4-BE49-F238E27FC236}">
                <a16:creationId xmlns:a16="http://schemas.microsoft.com/office/drawing/2014/main" id="{7B15E7ED-E02E-E79A-1780-F1660D91C4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146A301-CE2E-79DA-C55F-BFD6A8F89F93}"/>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1A74A2-8D59-164D-8347-A130A8EB55A6}" type="slidenum">
              <a:rPr kumimoji="0" lang="en-GB"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45538" name="Rectangle 2">
            <a:extLst>
              <a:ext uri="{FF2B5EF4-FFF2-40B4-BE49-F238E27FC236}">
                <a16:creationId xmlns:a16="http://schemas.microsoft.com/office/drawing/2014/main" id="{C01952F5-48C1-1F1D-862D-D9D2F0F6520E}"/>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5539" name="Rectangle 3">
            <a:extLst>
              <a:ext uri="{FF2B5EF4-FFF2-40B4-BE49-F238E27FC236}">
                <a16:creationId xmlns:a16="http://schemas.microsoft.com/office/drawing/2014/main" id="{D8D6D8FB-6F13-C3BB-305B-1C35AD8CFE9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0976F4-F023-93C3-4909-E7707E75B487}"/>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BB6757-73D1-AE49-811C-38F4ABD8A271}" type="slidenum">
              <a:rPr kumimoji="0" lang="en-GB"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97090" name="Rectangle 2">
            <a:extLst>
              <a:ext uri="{FF2B5EF4-FFF2-40B4-BE49-F238E27FC236}">
                <a16:creationId xmlns:a16="http://schemas.microsoft.com/office/drawing/2014/main" id="{504B4A7F-5C65-F2A4-B150-9832D6F0DDF8}"/>
              </a:ext>
            </a:extLst>
          </p:cNvPr>
          <p:cNvSpPr>
            <a:spLocks noGrp="1" noRot="1" noChangeAspect="1" noChangeArrowheads="1" noTextEdit="1"/>
          </p:cNvSpPr>
          <p:nvPr>
            <p:ph type="sldImg"/>
          </p:nvPr>
        </p:nvSpPr>
        <p:spPr>
          <a:ln/>
        </p:spPr>
      </p:sp>
      <p:sp>
        <p:nvSpPr>
          <p:cNvPr id="1497091" name="Rectangle 3">
            <a:extLst>
              <a:ext uri="{FF2B5EF4-FFF2-40B4-BE49-F238E27FC236}">
                <a16:creationId xmlns:a16="http://schemas.microsoft.com/office/drawing/2014/main" id="{07FBBD75-037E-97EA-B1D6-FBC6BCFA880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56D931-6E48-95D9-1D8A-99F7D3896856}"/>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345DB3-DFF4-4842-A518-7F7F3B64C146}" type="slidenum">
              <a:rPr kumimoji="0" lang="en-GB"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98114" name="Rectangle 2">
            <a:extLst>
              <a:ext uri="{FF2B5EF4-FFF2-40B4-BE49-F238E27FC236}">
                <a16:creationId xmlns:a16="http://schemas.microsoft.com/office/drawing/2014/main" id="{BF902672-2B4D-84EE-7D30-BF015FB9225F}"/>
              </a:ext>
            </a:extLst>
          </p:cNvPr>
          <p:cNvSpPr>
            <a:spLocks noGrp="1" noRot="1" noChangeAspect="1" noChangeArrowheads="1" noTextEdit="1"/>
          </p:cNvSpPr>
          <p:nvPr>
            <p:ph type="sldImg"/>
          </p:nvPr>
        </p:nvSpPr>
        <p:spPr>
          <a:ln/>
        </p:spPr>
      </p:sp>
      <p:sp>
        <p:nvSpPr>
          <p:cNvPr id="1498115" name="Rectangle 3">
            <a:extLst>
              <a:ext uri="{FF2B5EF4-FFF2-40B4-BE49-F238E27FC236}">
                <a16:creationId xmlns:a16="http://schemas.microsoft.com/office/drawing/2014/main" id="{3ABDAD53-64A5-E666-D61E-DDEF240DA8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what happens to disc as age but why do they 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903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05ED2-18B2-BEFF-106B-516D00C37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474CF-A39E-65C8-CF51-1EEC8A9D8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D556A-1040-4000-319D-F3A4E5B66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96F24-6804-D8A2-72C2-874DF1C0356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06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also to a fantastic group of colleagues on the committee, from whom I learned an enormous amount!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170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63265-0293-4B0C-716E-8E53CA80171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805FC63-56F1-7D2B-CD2B-7AE2DF1F76A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FA12BB-FE93-3849-A694-D40EBA780C0D}"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63202" name="Rectangle 2">
            <a:extLst>
              <a:ext uri="{FF2B5EF4-FFF2-40B4-BE49-F238E27FC236}">
                <a16:creationId xmlns:a16="http://schemas.microsoft.com/office/drawing/2014/main" id="{02D3C8DB-147C-0E60-6D18-A1F25ACD3E58}"/>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63203" name="Rectangle 3">
            <a:extLst>
              <a:ext uri="{FF2B5EF4-FFF2-40B4-BE49-F238E27FC236}">
                <a16:creationId xmlns:a16="http://schemas.microsoft.com/office/drawing/2014/main" id="{4E5D24B9-8C88-9A31-4E82-276F2F29CF21}"/>
              </a:ext>
            </a:extLst>
          </p:cNvPr>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defRPr/>
            </a:pPr>
            <a:endParaRPr lang="en-US"/>
          </a:p>
        </p:txBody>
      </p:sp>
    </p:spTree>
    <p:extLst>
      <p:ext uri="{BB962C8B-B14F-4D97-AF65-F5344CB8AC3E}">
        <p14:creationId xmlns:p14="http://schemas.microsoft.com/office/powerpoint/2010/main" val="2997290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20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6EDF-8965-8444-66BB-885AD0F3E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C249C-D6A5-D3D5-704F-97AA426FE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548E1-6081-8DD6-7D3F-17CE3FBCD8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A57DA6-50E6-FF6A-F2AE-00ACEC1AAA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820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66611-3C62-8C88-FFBA-EA5ACB20D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F3FED-5373-3D35-696E-63BCBBE62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30E3F-4DD9-25B4-2A43-90A09E749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48857-6909-FADE-6C44-B840B1A91AC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2518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624AD-A2C8-C98A-6153-E80E9C542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D94EC-5962-9A36-8DF0-CBC2F8EFB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63D43-5D82-8C70-CD72-50AE131209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73DCD-6BE8-C8AF-9D6E-821CB3B850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55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23C2-FF57-2038-5E28-8CBD659E9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A9EAB-EB80-4631-2B2D-E178E52A2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FE255-2BCF-9CD5-B2E1-F99C882CA9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6B447-2A81-6CA1-5675-6DC35FC04CD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84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C09A-B711-2D0F-A01B-781B8ED35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C5E99-0653-FED9-6891-923679C69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7FB57-291E-8DE4-5A16-5ECF1A6D6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ED047B-5962-78C1-7CD6-8ABAA718B71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468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DFDD-802C-75B7-451C-E9AD12BB1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A821E-1E58-B654-E177-90E104D640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EA062-0DE2-2676-109B-DF551DFBF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BB995F-247F-9D0F-6822-2D64C787A05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97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26BD2-3584-E2A7-517A-93CCEBFEA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02184-18DC-8232-01C7-A526E76A1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98E1C-0C20-EEEA-1D18-C26474579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D9747-6A21-9CAD-BED8-7BBCB4837E9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2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200BD-C65E-50CB-E8C6-7B4E2A4AC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F2260-59E2-FA9D-161A-F95DEF2D3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9900B-3156-9B85-D5B4-0518CD56B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A28FC3-684A-5A7B-F932-5AC8B20F0CE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86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with my disclaimers out of the way, what do I hope to 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Brief orientation to the guideline, respecting the knowledge there is already likely to be in the room. I’ll focus on an overview and then some of the areas which in my view have important implications with ML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will be focusing on adults, as that is my sphere of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is also not time to do justice to the implications of the guideline for people with FND- a much under-served group, but worth highlighting that the guideline principles apply to all conditions ‘in scope’ unless specifically stated otherwise in the guideline. Accordingly, much of what I will say does indeed cover FND. This is an important step forwards in gaining greater equity of practice for FND- albeit likely does not go as far as might have been hoped.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321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126B-523C-4F75-C9C2-705D161AC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88EDB-1231-6768-01B1-3E268ED4A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631A9-27CC-DE89-D048-68DC63F27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750188-A1CB-521F-2554-4BB11D292E7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898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A9742-4CFA-6D8F-41C9-D4BE6EF14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24ACA-5F59-9D8A-09AC-6D48E3A10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E987E-209A-642C-F950-195DEDFEEF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622F5E-5F45-28B2-FC72-646FB9279F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949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4252F-2F49-71BE-5F07-6BC397E63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92C5B-69DB-0D59-D147-89C8B0D8F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3E218-36B0-CD41-3BDB-3C0DD56FB3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513EEA-8845-2AE0-D564-EE2EC0E351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867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6523-4EDC-4226-6BB8-4F4351B47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A8217-D235-3871-557C-7DFE685C13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19982-9B8D-1373-FC1B-7F72113DD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7326B6-F440-0334-3A53-34140A89902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834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01ED4-EDAF-9608-4292-79909A3D8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29765-7B39-93E5-485F-761DA6716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FE5CC-B40E-5425-67F1-045427DDB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4B488-38A4-DEC2-7ACD-3BBC155B17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81B9E1-65E5-B246-B456-B90E1D724A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818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426aaf2d4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426aaf2d4_0_0:notes"/>
          <p:cNvSpPr txBox="1">
            <a:spLocks noGrp="1"/>
          </p:cNvSpPr>
          <p:nvPr>
            <p:ph type="body" idx="1"/>
          </p:nvPr>
        </p:nvSpPr>
        <p:spPr>
          <a:xfrm>
            <a:off x="914399" y="3257550"/>
            <a:ext cx="7366475" cy="323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i="0" dirty="0"/>
          </a:p>
        </p:txBody>
      </p:sp>
    </p:spTree>
    <p:extLst>
      <p:ext uri="{BB962C8B-B14F-4D97-AF65-F5344CB8AC3E}">
        <p14:creationId xmlns:p14="http://schemas.microsoft.com/office/powerpoint/2010/main" val="172231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cloud is from myself, Jackie Dean (OT) and Sue Williams (</a:t>
            </a:r>
            <a:r>
              <a:rPr lang="en-US" dirty="0" err="1"/>
              <a:t>EbE</a:t>
            </a:r>
            <a:r>
              <a:rPr lang="en-US" dirty="0"/>
              <a:t>) community members, prepared for the UKABIF summit in 2025. Our experience of working towards a guideline that was so far reaching, but also somehow felt like there remained so much left to do.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56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take elements of recommendations from the guideline, setting these out and then considering the opportunities and threats from both claimant and defendant perspectives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85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what to look for when evaluating the rehabilitation offered to a client – yourselves, and what you can expect your expert witness to look for, based on the NICE guidelines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77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09EE-2E1A-22FC-8E98-AF7B44CA3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06D0B-14F7-D530-7D00-DF02ADB030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F6303-7784-1410-9445-0BAB4728483A}"/>
              </a:ext>
            </a:extLst>
          </p:cNvPr>
          <p:cNvSpPr>
            <a:spLocks noGrp="1"/>
          </p:cNvSpPr>
          <p:nvPr>
            <p:ph type="body" idx="1"/>
          </p:nvPr>
        </p:nvSpPr>
        <p:spPr/>
        <p:txBody>
          <a:bodyPr/>
          <a:lstStyle/>
          <a:p>
            <a:r>
              <a:rPr lang="en-US" dirty="0"/>
              <a:t>Think about what to look for when evaluating the rehabilitation offered to a client – yourselves, and what you can expect your expert witness to look for, based on the NICE guidelines</a:t>
            </a:r>
          </a:p>
        </p:txBody>
      </p:sp>
      <p:sp>
        <p:nvSpPr>
          <p:cNvPr id="4" name="Slide Number Placeholder 3">
            <a:extLst>
              <a:ext uri="{FF2B5EF4-FFF2-40B4-BE49-F238E27FC236}">
                <a16:creationId xmlns:a16="http://schemas.microsoft.com/office/drawing/2014/main" id="{CB39A652-D975-E74E-3A2E-2EDF2471BB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73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scientific way of estimating future contingencies’ – and yet statutory health services have to do this all the time to plan capacity and demand. The guideline </a:t>
            </a:r>
            <a:r>
              <a:rPr lang="en-US" dirty="0" err="1"/>
              <a:t>legitimises</a:t>
            </a:r>
            <a:r>
              <a:rPr lang="en-US" dirty="0"/>
              <a:t> efforts to do this, recognizing that for most people with CND further support will be needed at some point.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4CFB1-C115-7F4A-B02E-C496A7BB87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34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27F23128-3DE4-DE72-BE0F-12A015D5203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0874" y="1767686"/>
            <a:ext cx="6482763" cy="2387600"/>
          </a:xfrm>
        </p:spPr>
        <p:txBody>
          <a:bodyPr anchor="ctr"/>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40874" y="4155287"/>
            <a:ext cx="6482763" cy="485868"/>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2010655" y="4652418"/>
            <a:ext cx="2743200" cy="365125"/>
          </a:xfrm>
          <a:prstGeom prst="rect">
            <a:avLst/>
          </a:prstGeom>
        </p:spPr>
        <p:txBody>
          <a:bodyPr/>
          <a:lstStyle>
            <a:lvl1pPr algn="ctr">
              <a:defRPr>
                <a:latin typeface="Open Sans" panose="020B0606030504020204" pitchFamily="34" charset="0"/>
                <a:ea typeface="Open Sans" panose="020B0606030504020204" pitchFamily="34" charset="0"/>
                <a:cs typeface="Open Sans" panose="020B0606030504020204" pitchFamily="34" charset="0"/>
              </a:defRPr>
            </a:lvl1pPr>
          </a:lstStyle>
          <a:p>
            <a:fld id="{A7ED5054-075D-48AB-B353-D061F60C3E42}" type="datetimeFigureOut">
              <a:rPr lang="en-GB" smtClean="0"/>
              <a:pPr/>
              <a:t>20/05/2026</a:t>
            </a:fld>
            <a:endParaRPr lang="en-GB" dirty="0"/>
          </a:p>
        </p:txBody>
      </p:sp>
    </p:spTree>
    <p:extLst>
      <p:ext uri="{BB962C8B-B14F-4D97-AF65-F5344CB8AC3E}">
        <p14:creationId xmlns:p14="http://schemas.microsoft.com/office/powerpoint/2010/main" val="988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73BFB3D1-B0D6-38CA-D43D-BA356D5178C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7567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D903944D-4E87-D6C7-8EA3-51189A6B37C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9354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T_back page with contact_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63703" cy="6858000"/>
          </a:xfrm>
          <a:prstGeom prst="rect">
            <a:avLst/>
          </a:prstGeom>
        </p:spPr>
      </p:pic>
      <p:pic>
        <p:nvPicPr>
          <p:cNvPr id="9" name="Picture 8"/>
          <p:cNvPicPr>
            <a:picLocks noChangeAspect="1"/>
          </p:cNvPicPr>
          <p:nvPr userDrawn="1"/>
        </p:nvPicPr>
        <p:blipFill>
          <a:blip r:embed="rId3"/>
          <a:stretch>
            <a:fillRect/>
          </a:stretch>
        </p:blipFill>
        <p:spPr>
          <a:xfrm>
            <a:off x="6076950" y="3409950"/>
            <a:ext cx="38100" cy="38100"/>
          </a:xfrm>
          <a:prstGeom prst="rect">
            <a:avLst/>
          </a:prstGeom>
        </p:spPr>
      </p:pic>
      <p:pic>
        <p:nvPicPr>
          <p:cNvPr id="6" name="Picture 5"/>
          <p:cNvPicPr>
            <a:picLocks noChangeAspect="1"/>
          </p:cNvPicPr>
          <p:nvPr userDrawn="1"/>
        </p:nvPicPr>
        <p:blipFill rotWithShape="1">
          <a:blip r:embed="rId4">
            <a:extLst>
              <a:ext uri="{28A0092B-C50C-407E-A947-70E740481C1C}">
                <a14:useLocalDpi xmlns:a14="http://schemas.microsoft.com/office/drawing/2010/main" val="0"/>
              </a:ext>
            </a:extLst>
          </a:blip>
          <a:srcRect l="5004" t="18562" r="8139" b="16009"/>
          <a:stretch/>
        </p:blipFill>
        <p:spPr>
          <a:xfrm>
            <a:off x="9782977" y="4880472"/>
            <a:ext cx="2049139" cy="1553379"/>
          </a:xfrm>
          <a:prstGeom prst="rect">
            <a:avLst/>
          </a:prstGeom>
        </p:spPr>
      </p:pic>
      <p:sp>
        <p:nvSpPr>
          <p:cNvPr id="8" name="Text Placeholder 17"/>
          <p:cNvSpPr>
            <a:spLocks noGrp="1"/>
          </p:cNvSpPr>
          <p:nvPr>
            <p:ph type="body" idx="11" hasCustomPrompt="1"/>
          </p:nvPr>
        </p:nvSpPr>
        <p:spPr>
          <a:xfrm>
            <a:off x="1989155" y="1741106"/>
            <a:ext cx="6460783" cy="759724"/>
          </a:xfrm>
          <a:prstGeom prst="rect">
            <a:avLst/>
          </a:prstGeom>
        </p:spPr>
        <p:txBody>
          <a:bodyPr/>
          <a:lstStyle>
            <a:lvl1pPr marL="0" indent="0">
              <a:buFontTx/>
              <a:buNone/>
              <a:defRPr sz="4200" b="1" i="0" baseline="0">
                <a:solidFill>
                  <a:srgbClr val="1F3B66"/>
                </a:solidFill>
                <a:latin typeface="HurmeGeometricSans3 SemiBold" charset="0"/>
                <a:ea typeface="HurmeGeometricSans3 SemiBold" charset="0"/>
                <a:cs typeface="HurmeGeometricSans3 SemiBold" charset="0"/>
              </a:defRPr>
            </a:lvl1pPr>
          </a:lstStyle>
          <a:p>
            <a:pPr lvl="0"/>
            <a:r>
              <a:rPr lang="en-US" dirty="0"/>
              <a:t>Thank you.</a:t>
            </a:r>
          </a:p>
        </p:txBody>
      </p:sp>
      <p:sp>
        <p:nvSpPr>
          <p:cNvPr id="10" name="Text Placeholder 17"/>
          <p:cNvSpPr>
            <a:spLocks noGrp="1"/>
          </p:cNvSpPr>
          <p:nvPr>
            <p:ph type="body" idx="13" hasCustomPrompt="1"/>
          </p:nvPr>
        </p:nvSpPr>
        <p:spPr>
          <a:xfrm>
            <a:off x="1989155" y="2987234"/>
            <a:ext cx="6605752" cy="1606800"/>
          </a:xfrm>
          <a:prstGeom prst="rect">
            <a:avLst/>
          </a:prstGeom>
        </p:spPr>
        <p:txBody>
          <a:bodyPr/>
          <a:lstStyle>
            <a:lvl1pPr marL="0" indent="0">
              <a:buFontTx/>
              <a:buNone/>
              <a:defRPr sz="2400" b="0" i="0" baseline="0">
                <a:solidFill>
                  <a:srgbClr val="1F3B66"/>
                </a:solidFill>
                <a:latin typeface="HurmeGeometricSans3 Regular" charset="0"/>
                <a:ea typeface="HurmeGeometricSans3 Regular" charset="0"/>
                <a:cs typeface="HurmeGeometricSans3 Regular" charset="0"/>
              </a:defRPr>
            </a:lvl1pPr>
          </a:lstStyle>
          <a:p>
            <a:pPr lvl="0"/>
            <a:r>
              <a:rPr lang="en-US" dirty="0"/>
              <a:t>Contact details here +</a:t>
            </a:r>
          </a:p>
          <a:p>
            <a:pPr lvl="0"/>
            <a:r>
              <a:rPr lang="en-US" dirty="0" err="1"/>
              <a:t>www.ant-ltd.co.uk</a:t>
            </a:r>
            <a:endParaRPr lang="en-US" dirty="0"/>
          </a:p>
        </p:txBody>
      </p:sp>
    </p:spTree>
    <p:extLst>
      <p:ext uri="{BB962C8B-B14F-4D97-AF65-F5344CB8AC3E}">
        <p14:creationId xmlns:p14="http://schemas.microsoft.com/office/powerpoint/2010/main" val="84500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NT_content page with bullets_1 column">
    <p:spTree>
      <p:nvGrpSpPr>
        <p:cNvPr id="1" name=""/>
        <p:cNvGrpSpPr/>
        <p:nvPr/>
      </p:nvGrpSpPr>
      <p:grpSpPr>
        <a:xfrm>
          <a:off x="0" y="0"/>
          <a:ext cx="0" cy="0"/>
          <a:chOff x="0" y="0"/>
          <a:chExt cx="0" cy="0"/>
        </a:xfrm>
      </p:grpSpPr>
      <p:sp>
        <p:nvSpPr>
          <p:cNvPr id="3" name="Content Placeholder 9"/>
          <p:cNvSpPr>
            <a:spLocks noGrp="1"/>
          </p:cNvSpPr>
          <p:nvPr>
            <p:ph sz="quarter" idx="10" hasCustomPrompt="1"/>
          </p:nvPr>
        </p:nvSpPr>
        <p:spPr>
          <a:xfrm>
            <a:off x="818790" y="1514561"/>
            <a:ext cx="9942378" cy="4364923"/>
          </a:xfrm>
          <a:prstGeom prst="rect">
            <a:avLst/>
          </a:prstGeom>
        </p:spPr>
        <p:txBody>
          <a:bodyPr numCol="1" spcCol="360000">
            <a:noAutofit/>
          </a:bodyPr>
          <a:lstStyle>
            <a:lvl1pPr marL="0" indent="0" algn="l">
              <a:lnSpc>
                <a:spcPts val="3040"/>
              </a:lnSpc>
              <a:spcAft>
                <a:spcPts val="600"/>
              </a:spcAft>
              <a:buFont typeface="Arial" charset="0"/>
              <a:buNone/>
              <a:defRPr sz="2600" baseline="0">
                <a:solidFill>
                  <a:srgbClr val="173366"/>
                </a:solidFill>
                <a:latin typeface="HurmeGeometricSans3 Regular" charset="0"/>
                <a:ea typeface="HurmeGeometricSans3 Regular" charset="0"/>
                <a:cs typeface="HurmeGeometricSans3 Regular" charset="0"/>
              </a:defRPr>
            </a:lvl1pPr>
          </a:lstStyle>
          <a:p>
            <a:pPr lvl="0"/>
            <a:r>
              <a:rPr lang="en-US" dirty="0"/>
              <a:t>Insert text here (1 column, bullets)</a:t>
            </a:r>
          </a:p>
        </p:txBody>
      </p:sp>
      <p:sp>
        <p:nvSpPr>
          <p:cNvPr id="4" name="Content Placeholder 9"/>
          <p:cNvSpPr>
            <a:spLocks noGrp="1"/>
          </p:cNvSpPr>
          <p:nvPr>
            <p:ph sz="quarter" idx="11" hasCustomPrompt="1"/>
          </p:nvPr>
        </p:nvSpPr>
        <p:spPr>
          <a:xfrm>
            <a:off x="818790" y="599089"/>
            <a:ext cx="9942377" cy="458746"/>
          </a:xfrm>
          <a:prstGeom prst="rect">
            <a:avLst/>
          </a:prstGeom>
        </p:spPr>
        <p:txBody>
          <a:bodyPr numCol="1" spcCol="180000"/>
          <a:lstStyle>
            <a:lvl1pPr marL="0" indent="0" algn="l">
              <a:buFontTx/>
              <a:buNone/>
              <a:defRPr sz="3000" b="1" baseline="0">
                <a:solidFill>
                  <a:srgbClr val="173366"/>
                </a:solidFill>
                <a:latin typeface="Hurme Geometric Sans 3" charset="0"/>
                <a:ea typeface="Hurme Geometric Sans 3" charset="0"/>
                <a:cs typeface="Hurme Geometric Sans 3" charset="0"/>
              </a:defRPr>
            </a:lvl1pPr>
          </a:lstStyle>
          <a:p>
            <a:pPr lvl="0"/>
            <a:r>
              <a:rPr lang="en-US" dirty="0"/>
              <a:t>Insert title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959" t="19878" r="9604" b="18692"/>
          <a:stretch/>
        </p:blipFill>
        <p:spPr>
          <a:xfrm>
            <a:off x="10761168" y="5737123"/>
            <a:ext cx="1123888" cy="847776"/>
          </a:xfrm>
          <a:prstGeom prst="rect">
            <a:avLst/>
          </a:prstGeom>
        </p:spPr>
      </p:pic>
    </p:spTree>
    <p:extLst>
      <p:ext uri="{BB962C8B-B14F-4D97-AF65-F5344CB8AC3E}">
        <p14:creationId xmlns:p14="http://schemas.microsoft.com/office/powerpoint/2010/main" val="88766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T_quote page_purple shap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8959" t="19878" r="9604" b="18692"/>
          <a:stretch/>
        </p:blipFill>
        <p:spPr>
          <a:xfrm>
            <a:off x="10761168" y="5737123"/>
            <a:ext cx="1123888" cy="847776"/>
          </a:xfrm>
          <a:prstGeom prst="rect">
            <a:avLst/>
          </a:prstGeom>
        </p:spPr>
      </p:pic>
      <p:sp>
        <p:nvSpPr>
          <p:cNvPr id="7" name="Text Placeholder 17"/>
          <p:cNvSpPr>
            <a:spLocks noGrp="1"/>
          </p:cNvSpPr>
          <p:nvPr>
            <p:ph type="body" idx="12" hasCustomPrompt="1"/>
          </p:nvPr>
        </p:nvSpPr>
        <p:spPr>
          <a:xfrm>
            <a:off x="1134737" y="1222872"/>
            <a:ext cx="7645706" cy="4131326"/>
          </a:xfrm>
          <a:prstGeom prst="rect">
            <a:avLst/>
          </a:prstGeom>
        </p:spPr>
        <p:txBody>
          <a:bodyPr anchor="ctr" anchorCtr="0"/>
          <a:lstStyle>
            <a:lvl1pPr marL="0" marR="0" indent="0" algn="l" defTabSz="914400" rtl="0" eaLnBrk="1" fontAlgn="auto" latinLnBrk="0" hangingPunct="1">
              <a:lnSpc>
                <a:spcPts val="3760"/>
              </a:lnSpc>
              <a:spcBef>
                <a:spcPts val="1000"/>
              </a:spcBef>
              <a:spcAft>
                <a:spcPts val="0"/>
              </a:spcAft>
              <a:buClrTx/>
              <a:buSzTx/>
              <a:buFontTx/>
              <a:buNone/>
              <a:tabLst/>
              <a:defRPr sz="3000" b="0" i="0" baseline="0">
                <a:solidFill>
                  <a:schemeClr val="bg1"/>
                </a:solidFill>
                <a:latin typeface="HurmeGeometricSans3 Regular" charset="0"/>
                <a:ea typeface="HurmeGeometricSans3 Regular" charset="0"/>
                <a:cs typeface="HurmeGeometricSans3 Regular" charset="0"/>
              </a:defRPr>
            </a:lvl1pPr>
          </a:lstStyle>
          <a:p>
            <a:pPr marL="0" marR="0" lvl="0" indent="0" algn="l" defTabSz="914400" rtl="0" eaLnBrk="1" fontAlgn="auto" latinLnBrk="0" hangingPunct="1">
              <a:lnSpc>
                <a:spcPts val="3760"/>
              </a:lnSpc>
              <a:spcBef>
                <a:spcPts val="1000"/>
              </a:spcBef>
              <a:spcAft>
                <a:spcPts val="0"/>
              </a:spcAft>
              <a:buClrTx/>
              <a:buSzTx/>
              <a:buFontTx/>
              <a:buNone/>
              <a:tabLst/>
              <a:defRPr/>
            </a:pPr>
            <a:r>
              <a:rPr lang="en-US" dirty="0"/>
              <a:t>Enter quote here/highlight text here</a:t>
            </a:r>
          </a:p>
        </p:txBody>
      </p:sp>
    </p:spTree>
    <p:extLst>
      <p:ext uri="{BB962C8B-B14F-4D97-AF65-F5344CB8AC3E}">
        <p14:creationId xmlns:p14="http://schemas.microsoft.com/office/powerpoint/2010/main" val="110265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NT_content page_shapes green_2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8959" t="19878" r="9604" b="18692"/>
          <a:stretch/>
        </p:blipFill>
        <p:spPr>
          <a:xfrm>
            <a:off x="10761168" y="5737123"/>
            <a:ext cx="1123888" cy="847776"/>
          </a:xfrm>
          <a:prstGeom prst="rect">
            <a:avLst/>
          </a:prstGeom>
        </p:spPr>
      </p:pic>
      <p:sp>
        <p:nvSpPr>
          <p:cNvPr id="9" name="Content Placeholder 9"/>
          <p:cNvSpPr>
            <a:spLocks noGrp="1"/>
          </p:cNvSpPr>
          <p:nvPr>
            <p:ph sz="quarter" idx="11" hasCustomPrompt="1"/>
          </p:nvPr>
        </p:nvSpPr>
        <p:spPr>
          <a:xfrm>
            <a:off x="818791" y="599089"/>
            <a:ext cx="9019273" cy="458746"/>
          </a:xfrm>
          <a:prstGeom prst="rect">
            <a:avLst/>
          </a:prstGeom>
        </p:spPr>
        <p:txBody>
          <a:bodyPr numCol="1" spcCol="180000"/>
          <a:lstStyle>
            <a:lvl1pPr marL="0" indent="0" algn="l">
              <a:buFontTx/>
              <a:buNone/>
              <a:defRPr sz="3000" b="1" baseline="0">
                <a:solidFill>
                  <a:srgbClr val="173366"/>
                </a:solidFill>
                <a:latin typeface="Hurme Geometric Sans 3" charset="0"/>
                <a:ea typeface="Hurme Geometric Sans 3" charset="0"/>
                <a:cs typeface="Hurme Geometric Sans 3" charset="0"/>
              </a:defRPr>
            </a:lvl1pPr>
          </a:lstStyle>
          <a:p>
            <a:pPr lvl="0"/>
            <a:r>
              <a:rPr lang="en-US" dirty="0"/>
              <a:t>Insert title here</a:t>
            </a:r>
          </a:p>
        </p:txBody>
      </p:sp>
      <p:sp>
        <p:nvSpPr>
          <p:cNvPr id="11" name="Content Placeholder 9"/>
          <p:cNvSpPr>
            <a:spLocks noGrp="1"/>
          </p:cNvSpPr>
          <p:nvPr>
            <p:ph sz="quarter" idx="10" hasCustomPrompt="1"/>
          </p:nvPr>
        </p:nvSpPr>
        <p:spPr>
          <a:xfrm>
            <a:off x="818791" y="1507066"/>
            <a:ext cx="9019273" cy="4364923"/>
          </a:xfrm>
          <a:prstGeom prst="rect">
            <a:avLst/>
          </a:prstGeom>
        </p:spPr>
        <p:txBody>
          <a:bodyPr numCol="2" spcCol="360000">
            <a:noAutofit/>
          </a:bodyPr>
          <a:lstStyle>
            <a:lvl1pPr marL="0" indent="0" algn="l">
              <a:lnSpc>
                <a:spcPts val="1840"/>
              </a:lnSpc>
              <a:buFontTx/>
              <a:buNone/>
              <a:defRPr sz="1400" baseline="0">
                <a:solidFill>
                  <a:srgbClr val="173366"/>
                </a:solidFill>
                <a:latin typeface="HurmeGeometricSans3 Regular" charset="0"/>
                <a:ea typeface="HurmeGeometricSans3 Regular" charset="0"/>
                <a:cs typeface="HurmeGeometricSans3 Regular" charset="0"/>
              </a:defRPr>
            </a:lvl1pPr>
          </a:lstStyle>
          <a:p>
            <a:pPr lvl="0"/>
            <a:r>
              <a:rPr lang="en-US" dirty="0"/>
              <a:t>Insert text here (2 columns)</a:t>
            </a:r>
          </a:p>
        </p:txBody>
      </p:sp>
    </p:spTree>
    <p:extLst>
      <p:ext uri="{BB962C8B-B14F-4D97-AF65-F5344CB8AC3E}">
        <p14:creationId xmlns:p14="http://schemas.microsoft.com/office/powerpoint/2010/main" val="305229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NT_content page_shapes blue_2 colum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8959" t="19878" r="9604" b="18692"/>
          <a:stretch/>
        </p:blipFill>
        <p:spPr>
          <a:xfrm>
            <a:off x="10761168" y="5737123"/>
            <a:ext cx="1123888" cy="847776"/>
          </a:xfrm>
          <a:prstGeom prst="rect">
            <a:avLst/>
          </a:prstGeom>
        </p:spPr>
      </p:pic>
      <p:sp>
        <p:nvSpPr>
          <p:cNvPr id="7" name="Content Placeholder 9"/>
          <p:cNvSpPr>
            <a:spLocks noGrp="1"/>
          </p:cNvSpPr>
          <p:nvPr>
            <p:ph sz="quarter" idx="11" hasCustomPrompt="1"/>
          </p:nvPr>
        </p:nvSpPr>
        <p:spPr>
          <a:xfrm>
            <a:off x="818791" y="599089"/>
            <a:ext cx="9019273" cy="458746"/>
          </a:xfrm>
          <a:prstGeom prst="rect">
            <a:avLst/>
          </a:prstGeom>
        </p:spPr>
        <p:txBody>
          <a:bodyPr numCol="1" spcCol="180000"/>
          <a:lstStyle>
            <a:lvl1pPr marL="0" indent="0" algn="l">
              <a:buFontTx/>
              <a:buNone/>
              <a:defRPr sz="3000" b="1" baseline="0">
                <a:solidFill>
                  <a:srgbClr val="173366"/>
                </a:solidFill>
                <a:latin typeface="Hurme Geometric Sans 3" charset="0"/>
                <a:ea typeface="Hurme Geometric Sans 3" charset="0"/>
                <a:cs typeface="Hurme Geometric Sans 3" charset="0"/>
              </a:defRPr>
            </a:lvl1pPr>
          </a:lstStyle>
          <a:p>
            <a:pPr lvl="0"/>
            <a:r>
              <a:rPr lang="en-US" dirty="0"/>
              <a:t>Insert title here</a:t>
            </a:r>
          </a:p>
        </p:txBody>
      </p:sp>
      <p:sp>
        <p:nvSpPr>
          <p:cNvPr id="8" name="Content Placeholder 9"/>
          <p:cNvSpPr>
            <a:spLocks noGrp="1"/>
          </p:cNvSpPr>
          <p:nvPr>
            <p:ph sz="quarter" idx="10" hasCustomPrompt="1"/>
          </p:nvPr>
        </p:nvSpPr>
        <p:spPr>
          <a:xfrm>
            <a:off x="818791" y="1507066"/>
            <a:ext cx="9019273" cy="4364923"/>
          </a:xfrm>
          <a:prstGeom prst="rect">
            <a:avLst/>
          </a:prstGeom>
        </p:spPr>
        <p:txBody>
          <a:bodyPr numCol="2" spcCol="360000">
            <a:noAutofit/>
          </a:bodyPr>
          <a:lstStyle>
            <a:lvl1pPr marL="0" indent="0" algn="l">
              <a:lnSpc>
                <a:spcPts val="1840"/>
              </a:lnSpc>
              <a:buFontTx/>
              <a:buNone/>
              <a:defRPr sz="1400" baseline="0">
                <a:solidFill>
                  <a:srgbClr val="173366"/>
                </a:solidFill>
                <a:latin typeface="HurmeGeometricSans3 Regular" charset="0"/>
                <a:ea typeface="HurmeGeometricSans3 Regular" charset="0"/>
                <a:cs typeface="HurmeGeometricSans3 Regular" charset="0"/>
              </a:defRPr>
            </a:lvl1pPr>
          </a:lstStyle>
          <a:p>
            <a:pPr lvl="0"/>
            <a:r>
              <a:rPr lang="en-US" dirty="0"/>
              <a:t>Insert text here (2 columns)</a:t>
            </a:r>
          </a:p>
        </p:txBody>
      </p:sp>
    </p:spTree>
    <p:extLst>
      <p:ext uri="{BB962C8B-B14F-4D97-AF65-F5344CB8AC3E}">
        <p14:creationId xmlns:p14="http://schemas.microsoft.com/office/powerpoint/2010/main" val="32244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NT_content page with bullets_shapes blue_1 colum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97"/>
            <a:ext cx="12192000" cy="685800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8959" t="19878" r="9604" b="18692"/>
          <a:stretch/>
        </p:blipFill>
        <p:spPr>
          <a:xfrm>
            <a:off x="10761168" y="5737123"/>
            <a:ext cx="1123888" cy="847776"/>
          </a:xfrm>
          <a:prstGeom prst="rect">
            <a:avLst/>
          </a:prstGeom>
        </p:spPr>
      </p:pic>
      <p:sp>
        <p:nvSpPr>
          <p:cNvPr id="5" name="Content Placeholder 9"/>
          <p:cNvSpPr>
            <a:spLocks noGrp="1"/>
          </p:cNvSpPr>
          <p:nvPr>
            <p:ph sz="quarter" idx="11" hasCustomPrompt="1"/>
          </p:nvPr>
        </p:nvSpPr>
        <p:spPr>
          <a:xfrm>
            <a:off x="818791" y="599089"/>
            <a:ext cx="9019273" cy="458746"/>
          </a:xfrm>
          <a:prstGeom prst="rect">
            <a:avLst/>
          </a:prstGeom>
        </p:spPr>
        <p:txBody>
          <a:bodyPr numCol="1" spcCol="180000"/>
          <a:lstStyle>
            <a:lvl1pPr marL="0" indent="0" algn="l">
              <a:buFontTx/>
              <a:buNone/>
              <a:defRPr sz="3000" b="1" baseline="0">
                <a:solidFill>
                  <a:srgbClr val="173366"/>
                </a:solidFill>
                <a:latin typeface="Hurme Geometric Sans 3" charset="0"/>
                <a:ea typeface="Hurme Geometric Sans 3" charset="0"/>
                <a:cs typeface="Hurme Geometric Sans 3" charset="0"/>
              </a:defRPr>
            </a:lvl1pPr>
          </a:lstStyle>
          <a:p>
            <a:pPr lvl="0"/>
            <a:r>
              <a:rPr lang="en-US" dirty="0"/>
              <a:t>Insert title here</a:t>
            </a:r>
          </a:p>
        </p:txBody>
      </p:sp>
      <p:sp>
        <p:nvSpPr>
          <p:cNvPr id="7" name="Content Placeholder 9"/>
          <p:cNvSpPr>
            <a:spLocks noGrp="1"/>
          </p:cNvSpPr>
          <p:nvPr>
            <p:ph sz="quarter" idx="10" hasCustomPrompt="1"/>
          </p:nvPr>
        </p:nvSpPr>
        <p:spPr>
          <a:xfrm>
            <a:off x="818791" y="1507066"/>
            <a:ext cx="9019273" cy="4364923"/>
          </a:xfrm>
          <a:prstGeom prst="rect">
            <a:avLst/>
          </a:prstGeom>
        </p:spPr>
        <p:txBody>
          <a:bodyPr numCol="1" spcCol="360000">
            <a:noAutofit/>
          </a:bodyPr>
          <a:lstStyle>
            <a:lvl1pPr marL="0" indent="0" algn="l">
              <a:lnSpc>
                <a:spcPts val="3040"/>
              </a:lnSpc>
              <a:spcAft>
                <a:spcPts val="600"/>
              </a:spcAft>
              <a:buFont typeface="Arial" charset="0"/>
              <a:buNone/>
              <a:defRPr sz="2600" baseline="0">
                <a:solidFill>
                  <a:srgbClr val="173366"/>
                </a:solidFill>
                <a:latin typeface="HurmeGeometricSans3 Regular" charset="0"/>
                <a:ea typeface="HurmeGeometricSans3 Regular" charset="0"/>
                <a:cs typeface="HurmeGeometricSans3 Regular" charset="0"/>
              </a:defRPr>
            </a:lvl1pPr>
          </a:lstStyle>
          <a:p>
            <a:pPr lvl="0"/>
            <a:r>
              <a:rPr lang="en-US" dirty="0"/>
              <a:t>Insert text here (1 column, bullets)</a:t>
            </a:r>
          </a:p>
        </p:txBody>
      </p:sp>
    </p:spTree>
    <p:extLst>
      <p:ext uri="{BB962C8B-B14F-4D97-AF65-F5344CB8AC3E}">
        <p14:creationId xmlns:p14="http://schemas.microsoft.com/office/powerpoint/2010/main" val="119562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20/05/2026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96449502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20/05/2026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233794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8E5FED35-FACF-F661-2BD1-9216D2D2CA8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676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30338-6BC1-4EB4-BEDE-59033704298E}" type="datetimeFigureOut">
              <a:rPr lang="en-GB" smtClean="0"/>
              <a:t>20/05/2026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53980427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30338-6BC1-4EB4-BEDE-59033704298E}" type="datetimeFigureOut">
              <a:rPr lang="en-GB" smtClean="0"/>
              <a:t>20/05/2026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86878884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30338-6BC1-4EB4-BEDE-59033704298E}" type="datetimeFigureOut">
              <a:rPr lang="en-GB" smtClean="0"/>
              <a:t>20/05/2026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46688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30338-6BC1-4EB4-BEDE-59033704298E}" type="datetimeFigureOut">
              <a:rPr lang="en-GB" smtClean="0"/>
              <a:t>20/05/2026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1968332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30338-6BC1-4EB4-BEDE-59033704298E}" type="datetimeFigureOut">
              <a:rPr lang="en-GB" smtClean="0"/>
              <a:t>20/05/2026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28571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30338-6BC1-4EB4-BEDE-59033704298E}" type="datetimeFigureOut">
              <a:rPr lang="en-GB" smtClean="0"/>
              <a:t>20/05/2026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7912803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30338-6BC1-4EB4-BEDE-59033704298E}" type="datetimeFigureOut">
              <a:rPr lang="en-GB" smtClean="0"/>
              <a:t>20/05/2026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59866099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20/05/2026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6096131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30338-6BC1-4EB4-BEDE-59033704298E}" type="datetimeFigureOut">
              <a:rPr lang="en-GB" smtClean="0"/>
              <a:t>20/05/2026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8291635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9" name="Content Placeholder 2"/>
          <p:cNvSpPr>
            <a:spLocks noGrp="1"/>
          </p:cNvSpPr>
          <p:nvPr>
            <p:ph idx="13"/>
          </p:nvPr>
        </p:nvSpPr>
        <p:spPr>
          <a:xfrm>
            <a:off x="609601" y="2160000"/>
            <a:ext cx="6399256" cy="3860152"/>
          </a:xfrm>
        </p:spPr>
        <p:txBody>
          <a:bodyPr lIns="0" tIns="0" rIns="0" bIns="0">
            <a:normAutofit/>
          </a:bodyPr>
          <a:lstStyle>
            <a:lvl1pPr>
              <a:buClr>
                <a:schemeClr val="tx2"/>
              </a:buClr>
              <a:buSzPct val="100000"/>
              <a:buFont typeface="Arial"/>
              <a:buChar char="•"/>
              <a:defRPr sz="1400" u="none">
                <a:ln>
                  <a:noFill/>
                </a:ln>
                <a:effectLst/>
              </a:defRPr>
            </a:lvl1pPr>
            <a:lvl2pPr>
              <a:buClr>
                <a:schemeClr val="tx2"/>
              </a:buClr>
              <a:buSzPct val="100000"/>
              <a:buFont typeface="Arial"/>
              <a:buChar char="•"/>
              <a:defRPr sz="1400"/>
            </a:lvl2pPr>
            <a:lvl3pPr>
              <a:buClr>
                <a:schemeClr val="tx2"/>
              </a:buClr>
              <a:buSzPct val="100000"/>
              <a:buFont typeface="Arial"/>
              <a:buChar char="•"/>
              <a:defRPr sz="1400"/>
            </a:lvl3pPr>
            <a:lvl4pPr>
              <a:buClr>
                <a:schemeClr val="tx2"/>
              </a:buClr>
              <a:buSzPct val="100000"/>
              <a:buFont typeface="Arial"/>
              <a:buChar char="•"/>
              <a:defRPr sz="1400"/>
            </a:lvl4pPr>
            <a:lvl5pPr>
              <a:buClr>
                <a:schemeClr val="tx2"/>
              </a:buClr>
              <a:buSzPct val="100000"/>
              <a:buFont typeface="Arial"/>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2"/>
          <p:cNvSpPr>
            <a:spLocks noGrp="1"/>
          </p:cNvSpPr>
          <p:nvPr>
            <p:ph type="body" idx="1"/>
          </p:nvPr>
        </p:nvSpPr>
        <p:spPr>
          <a:xfrm>
            <a:off x="609600" y="1620002"/>
            <a:ext cx="5386917" cy="387951"/>
          </a:xfrm>
        </p:spPr>
        <p:txBody>
          <a:bodyPr lIns="0" tIns="0" rIns="0" bIns="0" anchor="t" anchorCtr="0">
            <a:normAutofit/>
          </a:bodyPr>
          <a:lstStyle>
            <a:lvl1pPr marL="0" indent="0">
              <a:buNone/>
              <a:defRPr sz="20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cxnSp>
        <p:nvCxnSpPr>
          <p:cNvPr id="11" name="Straight Connector 10"/>
          <p:cNvCxnSpPr/>
          <p:nvPr userDrawn="1"/>
        </p:nvCxnSpPr>
        <p:spPr>
          <a:xfrm>
            <a:off x="609602" y="2016001"/>
            <a:ext cx="6399257" cy="1588"/>
          </a:xfrm>
          <a:prstGeom prst="line">
            <a:avLst/>
          </a:prstGeom>
          <a:ln w="6350" cap="rnd">
            <a:solidFill>
              <a:schemeClr val="bg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71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EB5B6CC2-9F9C-6DBC-5EF7-FA1A2D1A1CD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3753" y="1540690"/>
            <a:ext cx="5031068" cy="2852737"/>
          </a:xfrm>
        </p:spPr>
        <p:txBody>
          <a:bodyPr anchor="ctr"/>
          <a:lstStyle>
            <a:lvl1pPr algn="ct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493753" y="4393428"/>
            <a:ext cx="5031068" cy="793296"/>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1637687" y="5186724"/>
            <a:ext cx="2743200" cy="365125"/>
          </a:xfrm>
          <a:prstGeom prst="rect">
            <a:avLst/>
          </a:prstGeom>
        </p:spPr>
        <p:txBody>
          <a:bodyPr/>
          <a:lstStyle>
            <a:lvl1pPr algn="ctr">
              <a:defRPr/>
            </a:lvl1pPr>
          </a:lstStyle>
          <a:p>
            <a:fld id="{A7ED5054-075D-48AB-B353-D061F60C3E42}" type="datetimeFigureOut">
              <a:rPr lang="en-GB" smtClean="0"/>
              <a:pPr/>
              <a:t>20/05/2026</a:t>
            </a:fld>
            <a:endParaRPr lang="en-GB" dirty="0"/>
          </a:p>
        </p:txBody>
      </p:sp>
    </p:spTree>
    <p:extLst>
      <p:ext uri="{BB962C8B-B14F-4D97-AF65-F5344CB8AC3E}">
        <p14:creationId xmlns:p14="http://schemas.microsoft.com/office/powerpoint/2010/main" val="817456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2756-0455-004F-9EEE-1F9D09D6436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8667839-5338-2746-A0D2-6A010AC1F84E}"/>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5FC7DF-CE38-9B49-9712-4728F079DD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1C4A36-5E6A-744B-93A4-780ACB2EF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4F591-7546-2547-901B-3D5B7CD07EA0}"/>
              </a:ext>
            </a:extLst>
          </p:cNvPr>
          <p:cNvSpPr>
            <a:spLocks noGrp="1"/>
          </p:cNvSpPr>
          <p:nvPr>
            <p:ph type="sldNum" sz="quarter" idx="12"/>
          </p:nvPr>
        </p:nvSpPr>
        <p:spPr/>
        <p:txBody>
          <a:bodyPr/>
          <a:lstStyle/>
          <a:p>
            <a:fld id="{96E3E34F-6C74-264A-94E8-DA916E38DAC2}" type="slidenum">
              <a:rPr lang="en-US" smtClean="0"/>
              <a:t>‹#›</a:t>
            </a:fld>
            <a:endParaRPr lang="en-US"/>
          </a:p>
        </p:txBody>
      </p:sp>
    </p:spTree>
    <p:extLst>
      <p:ext uri="{BB962C8B-B14F-4D97-AF65-F5344CB8AC3E}">
        <p14:creationId xmlns:p14="http://schemas.microsoft.com/office/powerpoint/2010/main" val="2751764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2915-BDDD-414D-8578-CE4D52550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85AEF-5D39-4940-91AE-884FCFC7EC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330D-1CEA-9F4B-ADB6-42F220AF51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FE2AD82-5F18-0748-9DD1-303FD1E6F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09C0FD-2971-6F42-983B-6E3140207ACE}"/>
              </a:ext>
            </a:extLst>
          </p:cNvPr>
          <p:cNvSpPr>
            <a:spLocks noGrp="1"/>
          </p:cNvSpPr>
          <p:nvPr>
            <p:ph type="sldNum" sz="quarter" idx="12"/>
          </p:nvPr>
        </p:nvSpPr>
        <p:spPr/>
        <p:txBody>
          <a:bodyPr/>
          <a:lstStyle/>
          <a:p>
            <a:fld id="{96E3E34F-6C74-264A-94E8-DA916E38DAC2}" type="slidenum">
              <a:rPr lang="en-US" smtClean="0"/>
              <a:t>‹#›</a:t>
            </a:fld>
            <a:endParaRPr lang="en-US" dirty="0"/>
          </a:p>
        </p:txBody>
      </p:sp>
    </p:spTree>
    <p:extLst>
      <p:ext uri="{BB962C8B-B14F-4D97-AF65-F5344CB8AC3E}">
        <p14:creationId xmlns:p14="http://schemas.microsoft.com/office/powerpoint/2010/main" val="4021407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30400" y="609600"/>
            <a:ext cx="9042400" cy="725488"/>
          </a:xfrm>
        </p:spPr>
        <p:txBody>
          <a:bodyPr/>
          <a:lstStyle/>
          <a:p>
            <a:r>
              <a:rPr lang="en-GB"/>
              <a:t>Click to edit Master title style</a:t>
            </a:r>
            <a:endParaRPr lang="en-US"/>
          </a:p>
        </p:txBody>
      </p:sp>
      <p:sp>
        <p:nvSpPr>
          <p:cNvPr id="3" name="Text Placeholder 2"/>
          <p:cNvSpPr>
            <a:spLocks noGrp="1"/>
          </p:cNvSpPr>
          <p:nvPr>
            <p:ph type="body" sz="half" idx="1"/>
          </p:nvPr>
        </p:nvSpPr>
        <p:spPr>
          <a:xfrm>
            <a:off x="1930400" y="1828800"/>
            <a:ext cx="44196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6553200" y="1828800"/>
            <a:ext cx="4419600" cy="4114800"/>
          </a:xfrm>
        </p:spPr>
        <p:txBody>
          <a:bodyPr/>
          <a:lstStyle/>
          <a:p>
            <a:pPr lvl="0"/>
            <a:endParaRPr lang="en-US" noProof="0"/>
          </a:p>
        </p:txBody>
      </p:sp>
      <p:sp>
        <p:nvSpPr>
          <p:cNvPr id="5" name="Rectangle 4">
            <a:extLst>
              <a:ext uri="{FF2B5EF4-FFF2-40B4-BE49-F238E27FC236}">
                <a16:creationId xmlns:a16="http://schemas.microsoft.com/office/drawing/2014/main" id="{67569854-3B40-C854-9821-332CAA4B9F4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A72D2B9-1236-B449-DA51-EED318A629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2C77102-00AA-EE7A-11CA-FFA463F0A47D}"/>
              </a:ext>
            </a:extLst>
          </p:cNvPr>
          <p:cNvSpPr>
            <a:spLocks noGrp="1" noChangeArrowheads="1"/>
          </p:cNvSpPr>
          <p:nvPr>
            <p:ph type="sldNum" sz="quarter" idx="12"/>
          </p:nvPr>
        </p:nvSpPr>
        <p:spPr>
          <a:ln/>
        </p:spPr>
        <p:txBody>
          <a:bodyPr/>
          <a:lstStyle>
            <a:lvl1pPr>
              <a:defRPr/>
            </a:lvl1pPr>
          </a:lstStyle>
          <a:p>
            <a:fld id="{E1408665-C1BA-1D4A-AF8E-DA4A290D37BD}" type="slidenum">
              <a:rPr lang="en-GB" altLang="en-US"/>
              <a:pPr/>
              <a:t>‹#›</a:t>
            </a:fld>
            <a:endParaRPr lang="en-GB" altLang="en-US"/>
          </a:p>
        </p:txBody>
      </p:sp>
    </p:spTree>
    <p:extLst>
      <p:ext uri="{BB962C8B-B14F-4D97-AF65-F5344CB8AC3E}">
        <p14:creationId xmlns:p14="http://schemas.microsoft.com/office/powerpoint/2010/main" val="1652459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AA14-07F4-06B2-50E2-756AC7B30B54}"/>
              </a:ext>
            </a:extLst>
          </p:cNvPr>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720DCB-06C0-6DD1-539A-0579F6EE808C}"/>
              </a:ext>
            </a:extLst>
          </p:cNvPr>
          <p:cNvSpPr>
            <a:spLocks noGrp="1"/>
          </p:cNvSpPr>
          <p:nvPr>
            <p:ph type="body"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B58944-3F8A-D3F6-E70C-DF4A75596003}"/>
              </a:ext>
            </a:extLst>
          </p:cNvPr>
          <p:cNvSpPr>
            <a:spLocks noGrp="1"/>
          </p:cNvSpPr>
          <p:nvPr>
            <p:ph sz="half" idx="2"/>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DF31A9E-4FCC-3270-C5C0-1785577A3C0B}"/>
              </a:ext>
            </a:extLst>
          </p:cNvPr>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454D4E4-C1D3-6E0F-9EC9-2240597F0281}"/>
              </a:ext>
            </a:extLst>
          </p:cNvPr>
          <p:cNvSpPr>
            <a:spLocks noGrp="1"/>
          </p:cNvSpPr>
          <p:nvPr>
            <p:ph type="ftr" sz="quarter" idx="11"/>
          </p:nvPr>
        </p:nvSpPr>
        <p:spPr>
          <a:xfrm>
            <a:off x="4165600" y="6172200"/>
            <a:ext cx="3860800" cy="533400"/>
          </a:xfrm>
        </p:spPr>
        <p:txBody>
          <a:bodyPr/>
          <a:lstStyle>
            <a:lvl1pPr>
              <a:defRPr/>
            </a:lvl1pPr>
          </a:lstStyle>
          <a:p>
            <a:r>
              <a:rPr lang="en-GB" altLang="en-US"/>
              <a:t>www.spineinfo.co.uk</a:t>
            </a:r>
          </a:p>
        </p:txBody>
      </p:sp>
      <p:sp>
        <p:nvSpPr>
          <p:cNvPr id="7" name="Slide Number Placeholder 6">
            <a:extLst>
              <a:ext uri="{FF2B5EF4-FFF2-40B4-BE49-F238E27FC236}">
                <a16:creationId xmlns:a16="http://schemas.microsoft.com/office/drawing/2014/main" id="{402D71CE-1233-8FD4-4E6C-68787313A9A1}"/>
              </a:ext>
            </a:extLst>
          </p:cNvPr>
          <p:cNvSpPr>
            <a:spLocks noGrp="1"/>
          </p:cNvSpPr>
          <p:nvPr>
            <p:ph type="sldNum" sz="quarter" idx="12"/>
          </p:nvPr>
        </p:nvSpPr>
        <p:spPr>
          <a:xfrm>
            <a:off x="8737600" y="6248400"/>
            <a:ext cx="2540000" cy="457200"/>
          </a:xfrm>
        </p:spPr>
        <p:txBody>
          <a:bodyPr/>
          <a:lstStyle>
            <a:lvl1pPr>
              <a:defRPr/>
            </a:lvl1pPr>
          </a:lstStyle>
          <a:p>
            <a:fld id="{7F165669-EAA1-4240-8EA5-E00F1BB1CF42}" type="slidenum">
              <a:rPr lang="en-GB" altLang="en-US"/>
              <a:pPr/>
              <a:t>‹#›</a:t>
            </a:fld>
            <a:endParaRPr lang="en-GB" altLang="en-US"/>
          </a:p>
        </p:txBody>
      </p:sp>
    </p:spTree>
    <p:extLst>
      <p:ext uri="{BB962C8B-B14F-4D97-AF65-F5344CB8AC3E}">
        <p14:creationId xmlns:p14="http://schemas.microsoft.com/office/powerpoint/2010/main" val="350792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FA62C25-2418-83BA-BC05-0CD23C07BCC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513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screen shot of a computer&#10;&#10;Description automatically generated">
            <a:extLst>
              <a:ext uri="{FF2B5EF4-FFF2-40B4-BE49-F238E27FC236}">
                <a16:creationId xmlns:a16="http://schemas.microsoft.com/office/drawing/2014/main" id="{D86CE7B9-F5BA-9DA7-C80D-E32B2DEE665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980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581BB5B7-0015-5811-A64A-27F499B1A3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76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AC6FCE69-42FE-A582-BF2D-9D983CE3A2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Qr code with text on it&#10;&#10;AI-generated content may be incorrect.">
            <a:extLst>
              <a:ext uri="{FF2B5EF4-FFF2-40B4-BE49-F238E27FC236}">
                <a16:creationId xmlns:a16="http://schemas.microsoft.com/office/drawing/2014/main" id="{5F797405-E604-2729-6DC8-B276378FE4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10" y="4651304"/>
            <a:ext cx="3373514" cy="2073974"/>
          </a:xfrm>
          <a:prstGeom prst="rect">
            <a:avLst/>
          </a:prstGeom>
        </p:spPr>
      </p:pic>
    </p:spTree>
    <p:extLst>
      <p:ext uri="{BB962C8B-B14F-4D97-AF65-F5344CB8AC3E}">
        <p14:creationId xmlns:p14="http://schemas.microsoft.com/office/powerpoint/2010/main" val="27927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622DECEC-9D77-5622-57CF-2D5525F884B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9674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screen shot of a computer&#10;&#10;Description automatically generated">
            <a:extLst>
              <a:ext uri="{FF2B5EF4-FFF2-40B4-BE49-F238E27FC236}">
                <a16:creationId xmlns:a16="http://schemas.microsoft.com/office/drawing/2014/main" id="{40DA38C1-1002-A3EA-D9F9-218763F8B93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2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0.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screen shot of a computer&#10;&#10;Description automatically generated">
            <a:extLst>
              <a:ext uri="{FF2B5EF4-FFF2-40B4-BE49-F238E27FC236}">
                <a16:creationId xmlns:a16="http://schemas.microsoft.com/office/drawing/2014/main" id="{7BD5D694-DDFE-BFB6-79F8-0F4FA724CA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76746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3021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2400" b="1" kern="1200">
          <a:solidFill>
            <a:schemeClr val="tx1"/>
          </a:solidFill>
          <a:latin typeface="Brandon Text" charset="0"/>
          <a:ea typeface="Brandon Text" charset="0"/>
          <a:cs typeface="Brandon Text" charset="0"/>
        </a:defRPr>
      </a:lvl1pPr>
    </p:titleStyle>
    <p:bodyStyle>
      <a:lvl1pPr marL="0" indent="0" algn="l" defTabSz="914400" rtl="0" eaLnBrk="1" latinLnBrk="0" hangingPunct="1">
        <a:lnSpc>
          <a:spcPct val="90000"/>
        </a:lnSpc>
        <a:spcBef>
          <a:spcPts val="1000"/>
        </a:spcBef>
        <a:buFontTx/>
        <a:buNone/>
        <a:defRPr sz="1400" kern="1200">
          <a:solidFill>
            <a:schemeClr val="tx1"/>
          </a:solidFill>
          <a:latin typeface="Brandon Text" charset="0"/>
          <a:ea typeface="Brandon Text" charset="0"/>
          <a:cs typeface="Brandon Text" charset="0"/>
        </a:defRPr>
      </a:lvl1pPr>
      <a:lvl2pPr marL="312738" indent="-312738" algn="l" defTabSz="914400" rtl="0" eaLnBrk="1" latinLnBrk="0" hangingPunct="1">
        <a:lnSpc>
          <a:spcPct val="90000"/>
        </a:lnSpc>
        <a:spcBef>
          <a:spcPts val="500"/>
        </a:spcBef>
        <a:buFont typeface="Arial"/>
        <a:buChar char="•"/>
        <a:tabLst/>
        <a:defRPr sz="1400" kern="1200">
          <a:solidFill>
            <a:schemeClr val="tx1"/>
          </a:solidFill>
          <a:latin typeface="Brandon Text" charset="0"/>
          <a:ea typeface="Brandon Text" charset="0"/>
          <a:cs typeface="Brandon Text" charset="0"/>
        </a:defRPr>
      </a:lvl2pPr>
      <a:lvl3pPr marL="720725" indent="-360363" algn="l" defTabSz="914400" rtl="0" eaLnBrk="1" latinLnBrk="0" hangingPunct="1">
        <a:lnSpc>
          <a:spcPct val="90000"/>
        </a:lnSpc>
        <a:spcBef>
          <a:spcPts val="500"/>
        </a:spcBef>
        <a:buFont typeface="Wingdings" charset="2"/>
        <a:buChar char="ü"/>
        <a:tabLst/>
        <a:defRPr sz="1400" kern="1200">
          <a:solidFill>
            <a:schemeClr val="tx1"/>
          </a:solidFill>
          <a:latin typeface="Brandon Text" charset="0"/>
          <a:ea typeface="Brandon Text" charset="0"/>
          <a:cs typeface="Brandon Text"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Brandon Text" charset="0"/>
          <a:ea typeface="Brandon Text" charset="0"/>
          <a:cs typeface="Brandon Text"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Brandon Text" charset="0"/>
          <a:ea typeface="Brandon Text" charset="0"/>
          <a:cs typeface="Brandon Tex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p15:clr>
            <a:srgbClr val="F26B43"/>
          </p15:clr>
        </p15:guide>
        <p15:guide id="2" pos="5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30338-6BC1-4EB4-BEDE-59033704298E}" type="datetimeFigureOut">
              <a:rPr lang="en-GB" smtClean="0"/>
              <a:t>20/05/2026</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GB" smtClean="0"/>
              <a:pPr/>
              <a:t>‹#›</a:t>
            </a:fld>
            <a:endParaRPr lang="en-GB"/>
          </a:p>
        </p:txBody>
      </p:sp>
    </p:spTree>
    <p:extLst>
      <p:ext uri="{BB962C8B-B14F-4D97-AF65-F5344CB8AC3E}">
        <p14:creationId xmlns:p14="http://schemas.microsoft.com/office/powerpoint/2010/main" val="22612656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3933" y="300039"/>
            <a:ext cx="7628467" cy="806076"/>
          </a:xfrm>
          <a:prstGeom prst="rect">
            <a:avLst/>
          </a:prstGeom>
        </p:spPr>
        <p:txBody>
          <a:bodyPr vert="horz" lIns="0" tIns="0" rIns="0" bIns="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20001"/>
            <a:ext cx="10972800" cy="4047913"/>
          </a:xfrm>
          <a:prstGeom prst="rect">
            <a:avLst/>
          </a:prstGeom>
        </p:spPr>
        <p:txBody>
          <a:bodyPr vert="horz" lIns="0" tIns="0" rIns="9144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Date Placeholder 3"/>
          <p:cNvSpPr txBox="1">
            <a:spLocks/>
          </p:cNvSpPr>
          <p:nvPr userDrawn="1"/>
        </p:nvSpPr>
        <p:spPr>
          <a:xfrm>
            <a:off x="1413933" y="6498000"/>
            <a:ext cx="3869267" cy="360000"/>
          </a:xfrm>
          <a:prstGeom prst="rect">
            <a:avLst/>
          </a:prstGeom>
        </p:spPr>
        <p:txBody>
          <a:bodyPr vert="horz" wrap="none" lIns="0" tIns="0" rIns="0" bIns="0" rtlCol="0" anchor="ctr"/>
          <a:lstStyle>
            <a:lvl1pPr>
              <a:defRPr sz="1200" baseline="0">
                <a:solidFill>
                  <a:srgbClr val="FFFFFF"/>
                </a:solidFill>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heSans Spire"/>
                <a:ea typeface="+mn-ea"/>
                <a:cs typeface="+mn-cs"/>
              </a:rPr>
              <a:t>CERVICAL SPINE COURSE 2018</a:t>
            </a:r>
          </a:p>
        </p:txBody>
      </p:sp>
      <p:sp>
        <p:nvSpPr>
          <p:cNvPr id="8" name="Rectangle 7"/>
          <p:cNvSpPr/>
          <p:nvPr userDrawn="1"/>
        </p:nvSpPr>
        <p:spPr>
          <a:xfrm>
            <a:off x="0" y="6462000"/>
            <a:ext cx="12192000" cy="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identity-white-bg.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
            <a:ext cx="1413933" cy="1059223"/>
          </a:xfrm>
          <a:prstGeom prst="rect">
            <a:avLst/>
          </a:prstGeom>
        </p:spPr>
      </p:pic>
    </p:spTree>
    <p:extLst>
      <p:ext uri="{BB962C8B-B14F-4D97-AF65-F5344CB8AC3E}">
        <p14:creationId xmlns:p14="http://schemas.microsoft.com/office/powerpoint/2010/main" val="393763111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sldNum="0" hdr="0" ftr="0" dt="0"/>
  <p:txStyles>
    <p:titleStyle>
      <a:lvl1pPr algn="l" defTabSz="457189"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p:titleStyle>
    <p:bodyStyle>
      <a:lvl1pPr marL="342891" indent="-342891" algn="l" defTabSz="457189"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1pPr>
      <a:lvl2pPr marL="742932" indent="-285744" algn="l" defTabSz="457189"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2pPr>
      <a:lvl3pPr marL="1142971" indent="-228594" algn="l" defTabSz="457189"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3pPr>
      <a:lvl4pPr marL="1600160" indent="-228594" algn="l" defTabSz="457189"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4pPr>
      <a:lvl5pPr marL="2057349" indent="-228594" algn="l" defTabSz="457189"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mailto:dr.gaby.parker@ant-ltd.co.u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mailto:office@ant-ltd.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ice.org.uk/guidance/ng252"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hyperlink" Target="https://uk.westlaw.com/Document/IBB3DD4E0E42711DA8FC2A0F0355337E9/View/FullText.html?originationContext=document&amp;transitionType=DocumentItem&amp;ppcid=bcf77777fb0049089bf5b2bd0fbb2c31&amp;contextData=(sc.Search)" TargetMode="Externa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16.jpeg"/><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46.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CE71-6800-2DE8-1F72-E2F6D253FF1F}"/>
              </a:ext>
            </a:extLst>
          </p:cNvPr>
          <p:cNvSpPr>
            <a:spLocks noGrp="1"/>
          </p:cNvSpPr>
          <p:nvPr>
            <p:ph type="ctrTitle"/>
          </p:nvPr>
        </p:nvSpPr>
        <p:spPr>
          <a:xfrm>
            <a:off x="242473" y="2235200"/>
            <a:ext cx="6482763" cy="2387600"/>
          </a:xfrm>
        </p:spPr>
        <p:txBody>
          <a:bodyPr>
            <a:normAutofit fontScale="90000"/>
          </a:bodyPr>
          <a:lstStyle/>
          <a:p>
            <a:r>
              <a:rPr lang="en-GB" dirty="0"/>
              <a:t>Personal Injury Claimant Seminar 2026</a:t>
            </a:r>
          </a:p>
        </p:txBody>
      </p:sp>
      <p:sp>
        <p:nvSpPr>
          <p:cNvPr id="3" name="Subtitle 2">
            <a:extLst>
              <a:ext uri="{FF2B5EF4-FFF2-40B4-BE49-F238E27FC236}">
                <a16:creationId xmlns:a16="http://schemas.microsoft.com/office/drawing/2014/main" id="{ACD94A62-A5C7-C88E-1186-9EAB905A3AD3}"/>
              </a:ext>
            </a:extLst>
          </p:cNvPr>
          <p:cNvSpPr>
            <a:spLocks noGrp="1"/>
          </p:cNvSpPr>
          <p:nvPr>
            <p:ph type="subTitle" idx="1"/>
          </p:nvPr>
        </p:nvSpPr>
        <p:spPr>
          <a:xfrm>
            <a:off x="242473" y="4622800"/>
            <a:ext cx="6482763" cy="765947"/>
          </a:xfrm>
        </p:spPr>
        <p:txBody>
          <a:bodyPr>
            <a:normAutofit/>
          </a:bodyPr>
          <a:lstStyle/>
          <a:p>
            <a:r>
              <a:rPr lang="en-GB" sz="1800" dirty="0"/>
              <a:t>21</a:t>
            </a:r>
            <a:r>
              <a:rPr lang="en-GB" sz="1800" baseline="30000" dirty="0"/>
              <a:t>st</a:t>
            </a:r>
            <a:r>
              <a:rPr lang="en-GB" sz="1800" dirty="0"/>
              <a:t>  May</a:t>
            </a:r>
          </a:p>
          <a:p>
            <a:r>
              <a:rPr lang="en-GB" sz="1800" dirty="0"/>
              <a:t>Bristol Marriott Royal</a:t>
            </a:r>
          </a:p>
        </p:txBody>
      </p:sp>
    </p:spTree>
    <p:extLst>
      <p:ext uri="{BB962C8B-B14F-4D97-AF65-F5344CB8AC3E}">
        <p14:creationId xmlns:p14="http://schemas.microsoft.com/office/powerpoint/2010/main" val="1633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46;g39c6cbd2cb5_0_5">
            <a:extLst>
              <a:ext uri="{FF2B5EF4-FFF2-40B4-BE49-F238E27FC236}">
                <a16:creationId xmlns:a16="http://schemas.microsoft.com/office/drawing/2014/main" id="{933EC0B4-D5BB-19BB-81A6-D76DB79F114E}"/>
              </a:ext>
            </a:extLst>
          </p:cNvPr>
          <p:cNvPicPr preferRelativeResize="0">
            <a:picLocks noGrp="1"/>
          </p:cNvPicPr>
          <p:nvPr>
            <p:ph sz="quarter" idx="10"/>
          </p:nvPr>
        </p:nvPicPr>
        <p:blipFill>
          <a:blip r:embed="rId3">
            <a:alphaModFix/>
          </a:blip>
          <a:stretch>
            <a:fillRect/>
          </a:stretch>
        </p:blipFill>
        <p:spPr>
          <a:xfrm>
            <a:off x="626533" y="643467"/>
            <a:ext cx="10684934" cy="5236633"/>
          </a:xfrm>
          <a:prstGeom prst="rect">
            <a:avLst/>
          </a:prstGeom>
          <a:noFill/>
          <a:ln>
            <a:noFill/>
          </a:ln>
        </p:spPr>
      </p:pic>
    </p:spTree>
    <p:extLst>
      <p:ext uri="{BB962C8B-B14F-4D97-AF65-F5344CB8AC3E}">
        <p14:creationId xmlns:p14="http://schemas.microsoft.com/office/powerpoint/2010/main" val="21857210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5E3C-FDE0-EFFE-C3A5-ABCCAF12E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93E69-324F-B85F-0A90-6B1005EBF86E}"/>
              </a:ext>
            </a:extLst>
          </p:cNvPr>
          <p:cNvSpPr>
            <a:spLocks noGrp="1"/>
          </p:cNvSpPr>
          <p:nvPr>
            <p:ph type="title"/>
          </p:nvPr>
        </p:nvSpPr>
        <p:spPr/>
        <p:txBody>
          <a:bodyPr>
            <a:normAutofit/>
          </a:bodyPr>
          <a:lstStyle/>
          <a:p>
            <a:r>
              <a:rPr lang="en-GB" sz="3200" dirty="0"/>
              <a:t>Most enthralling</a:t>
            </a:r>
          </a:p>
        </p:txBody>
      </p:sp>
      <p:sp>
        <p:nvSpPr>
          <p:cNvPr id="9" name="Content Placeholder 8">
            <a:extLst>
              <a:ext uri="{FF2B5EF4-FFF2-40B4-BE49-F238E27FC236}">
                <a16:creationId xmlns:a16="http://schemas.microsoft.com/office/drawing/2014/main" id="{4FF6418B-7DF1-3F09-CBF7-C5A55B057FFB}"/>
              </a:ext>
            </a:extLst>
          </p:cNvPr>
          <p:cNvSpPr>
            <a:spLocks noGrp="1"/>
          </p:cNvSpPr>
          <p:nvPr>
            <p:ph idx="1"/>
          </p:nvPr>
        </p:nvSpPr>
        <p:spPr/>
        <p:txBody>
          <a:bodyPr>
            <a:normAutofit/>
          </a:bodyPr>
          <a:lstStyle/>
          <a:p>
            <a:pPr marL="0" indent="0">
              <a:buNone/>
            </a:pPr>
            <a:r>
              <a:rPr lang="en-US" sz="3600" b="1" dirty="0"/>
              <a:t>O'Connell v The Ministry of </a:t>
            </a:r>
            <a:r>
              <a:rPr lang="en-US" sz="3600" b="1" dirty="0" err="1"/>
              <a:t>Defence</a:t>
            </a:r>
            <a:endParaRPr lang="en-US" sz="3600" b="1" dirty="0"/>
          </a:p>
          <a:p>
            <a:pPr marL="0" indent="0">
              <a:buNone/>
            </a:pPr>
            <a:r>
              <a:rPr lang="en-US" sz="3600" b="1" dirty="0"/>
              <a:t>[2025] EWHC 2301 (KB) </a:t>
            </a:r>
          </a:p>
        </p:txBody>
      </p:sp>
    </p:spTree>
    <p:extLst>
      <p:ext uri="{BB962C8B-B14F-4D97-AF65-F5344CB8AC3E}">
        <p14:creationId xmlns:p14="http://schemas.microsoft.com/office/powerpoint/2010/main" val="1796451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A8991-0F3B-F0D1-0BB5-638B942BC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0FC45-5106-9679-64AA-D66BF73632FE}"/>
              </a:ext>
            </a:extLst>
          </p:cNvPr>
          <p:cNvSpPr>
            <a:spLocks noGrp="1"/>
          </p:cNvSpPr>
          <p:nvPr>
            <p:ph type="title"/>
          </p:nvPr>
        </p:nvSpPr>
        <p:spPr/>
        <p:txBody>
          <a:bodyPr>
            <a:normAutofit/>
          </a:bodyPr>
          <a:lstStyle/>
          <a:p>
            <a:r>
              <a:rPr lang="en-GB" sz="3200" dirty="0"/>
              <a:t>Most needed</a:t>
            </a:r>
          </a:p>
        </p:txBody>
      </p:sp>
      <p:sp>
        <p:nvSpPr>
          <p:cNvPr id="9" name="Content Placeholder 8">
            <a:extLst>
              <a:ext uri="{FF2B5EF4-FFF2-40B4-BE49-F238E27FC236}">
                <a16:creationId xmlns:a16="http://schemas.microsoft.com/office/drawing/2014/main" id="{D8D142B0-819D-BBE0-D3F9-0CA5655F66B6}"/>
              </a:ext>
            </a:extLst>
          </p:cNvPr>
          <p:cNvSpPr>
            <a:spLocks noGrp="1"/>
          </p:cNvSpPr>
          <p:nvPr>
            <p:ph idx="1"/>
          </p:nvPr>
        </p:nvSpPr>
        <p:spPr/>
        <p:txBody>
          <a:bodyPr>
            <a:normAutofit/>
          </a:bodyPr>
          <a:lstStyle/>
          <a:p>
            <a:pPr marL="0" indent="0">
              <a:buNone/>
            </a:pPr>
            <a:r>
              <a:rPr lang="en-US" sz="3600" b="1" dirty="0"/>
              <a:t>Hakmi v East and North Hertfordshire NHS Trust</a:t>
            </a:r>
          </a:p>
          <a:p>
            <a:pPr marL="0" indent="0">
              <a:buNone/>
            </a:pPr>
            <a:r>
              <a:rPr lang="en-US" sz="3600" b="1" dirty="0"/>
              <a:t>[2025] EWHC 2597 (KB)  </a:t>
            </a:r>
          </a:p>
        </p:txBody>
      </p:sp>
    </p:spTree>
    <p:extLst>
      <p:ext uri="{BB962C8B-B14F-4D97-AF65-F5344CB8AC3E}">
        <p14:creationId xmlns:p14="http://schemas.microsoft.com/office/powerpoint/2010/main" val="36560546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51018-4DC0-C506-F5FE-4ED3E831A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13B9D-5DE2-C91D-F0FA-E02AFEF3CDBC}"/>
              </a:ext>
            </a:extLst>
          </p:cNvPr>
          <p:cNvSpPr>
            <a:spLocks noGrp="1"/>
          </p:cNvSpPr>
          <p:nvPr>
            <p:ph type="title"/>
          </p:nvPr>
        </p:nvSpPr>
        <p:spPr/>
        <p:txBody>
          <a:bodyPr>
            <a:normAutofit/>
          </a:bodyPr>
          <a:lstStyle/>
          <a:p>
            <a:r>
              <a:rPr lang="en-GB" sz="3200" dirty="0"/>
              <a:t>Most cautionary</a:t>
            </a:r>
          </a:p>
        </p:txBody>
      </p:sp>
      <p:sp>
        <p:nvSpPr>
          <p:cNvPr id="9" name="Content Placeholder 8">
            <a:extLst>
              <a:ext uri="{FF2B5EF4-FFF2-40B4-BE49-F238E27FC236}">
                <a16:creationId xmlns:a16="http://schemas.microsoft.com/office/drawing/2014/main" id="{EE4B6F11-5B11-7872-55D5-75FC9F150D94}"/>
              </a:ext>
            </a:extLst>
          </p:cNvPr>
          <p:cNvSpPr>
            <a:spLocks noGrp="1"/>
          </p:cNvSpPr>
          <p:nvPr>
            <p:ph idx="1"/>
          </p:nvPr>
        </p:nvSpPr>
        <p:spPr/>
        <p:txBody>
          <a:bodyPr>
            <a:normAutofit/>
          </a:bodyPr>
          <a:lstStyle/>
          <a:p>
            <a:pPr marL="0" indent="0">
              <a:buNone/>
            </a:pPr>
            <a:r>
              <a:rPr lang="en-US" sz="3600" b="1" dirty="0"/>
              <a:t>Chinda v Cardiff &amp; Vale University Health Board</a:t>
            </a:r>
          </a:p>
          <a:p>
            <a:pPr marL="0" indent="0">
              <a:buNone/>
            </a:pPr>
            <a:r>
              <a:rPr lang="en-US" sz="3600" b="1" dirty="0"/>
              <a:t>[2025] EWHC 2692 (KB)  </a:t>
            </a:r>
          </a:p>
        </p:txBody>
      </p:sp>
    </p:spTree>
    <p:extLst>
      <p:ext uri="{BB962C8B-B14F-4D97-AF65-F5344CB8AC3E}">
        <p14:creationId xmlns:p14="http://schemas.microsoft.com/office/powerpoint/2010/main" val="14934238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BE28D-0084-B6A9-C791-F56DEC1AD6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50398-5E5E-B1FC-E94A-6984F6F07068}"/>
              </a:ext>
            </a:extLst>
          </p:cNvPr>
          <p:cNvSpPr>
            <a:spLocks noGrp="1"/>
          </p:cNvSpPr>
          <p:nvPr>
            <p:ph type="title"/>
          </p:nvPr>
        </p:nvSpPr>
        <p:spPr/>
        <p:txBody>
          <a:bodyPr>
            <a:normAutofit/>
          </a:bodyPr>
          <a:lstStyle/>
          <a:p>
            <a:r>
              <a:rPr lang="en-GB" sz="3200" dirty="0"/>
              <a:t>Most perplexing</a:t>
            </a:r>
          </a:p>
        </p:txBody>
      </p:sp>
      <p:sp>
        <p:nvSpPr>
          <p:cNvPr id="9" name="Content Placeholder 8">
            <a:extLst>
              <a:ext uri="{FF2B5EF4-FFF2-40B4-BE49-F238E27FC236}">
                <a16:creationId xmlns:a16="http://schemas.microsoft.com/office/drawing/2014/main" id="{7EE5D585-BEF6-5231-8E10-F2ADE9C58985}"/>
              </a:ext>
            </a:extLst>
          </p:cNvPr>
          <p:cNvSpPr>
            <a:spLocks noGrp="1"/>
          </p:cNvSpPr>
          <p:nvPr>
            <p:ph idx="1"/>
          </p:nvPr>
        </p:nvSpPr>
        <p:spPr/>
        <p:txBody>
          <a:bodyPr>
            <a:normAutofit/>
          </a:bodyPr>
          <a:lstStyle/>
          <a:p>
            <a:pPr marL="0" indent="0">
              <a:buNone/>
            </a:pPr>
            <a:r>
              <a:rPr lang="en-US" sz="3600" b="1" dirty="0" err="1"/>
              <a:t>Smithstone</a:t>
            </a:r>
            <a:r>
              <a:rPr lang="en-US" sz="3600" b="1" dirty="0"/>
              <a:t> v </a:t>
            </a:r>
            <a:r>
              <a:rPr lang="en-US" sz="3600" b="1" dirty="0" err="1"/>
              <a:t>Tranmoor</a:t>
            </a:r>
            <a:r>
              <a:rPr lang="en-US" sz="3600" b="1" dirty="0"/>
              <a:t> Primary School </a:t>
            </a:r>
          </a:p>
          <a:p>
            <a:pPr marL="0" indent="0">
              <a:buNone/>
            </a:pPr>
            <a:r>
              <a:rPr lang="en-US" sz="3600" b="1" dirty="0"/>
              <a:t>[2026] EWCA Civ 13  </a:t>
            </a:r>
          </a:p>
        </p:txBody>
      </p:sp>
    </p:spTree>
    <p:extLst>
      <p:ext uri="{BB962C8B-B14F-4D97-AF65-F5344CB8AC3E}">
        <p14:creationId xmlns:p14="http://schemas.microsoft.com/office/powerpoint/2010/main" val="30107357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D337-7D6B-7990-D7D5-339A585CF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59339-3910-20B8-3730-2568B866A562}"/>
              </a:ext>
            </a:extLst>
          </p:cNvPr>
          <p:cNvSpPr>
            <a:spLocks noGrp="1"/>
          </p:cNvSpPr>
          <p:nvPr>
            <p:ph type="title"/>
          </p:nvPr>
        </p:nvSpPr>
        <p:spPr/>
        <p:txBody>
          <a:bodyPr>
            <a:normAutofit/>
          </a:bodyPr>
          <a:lstStyle/>
          <a:p>
            <a:r>
              <a:rPr lang="en-GB" sz="3200" dirty="0"/>
              <a:t>Most anticipated</a:t>
            </a:r>
          </a:p>
        </p:txBody>
      </p:sp>
      <p:sp>
        <p:nvSpPr>
          <p:cNvPr id="9" name="Content Placeholder 8">
            <a:extLst>
              <a:ext uri="{FF2B5EF4-FFF2-40B4-BE49-F238E27FC236}">
                <a16:creationId xmlns:a16="http://schemas.microsoft.com/office/drawing/2014/main" id="{459EC217-FF3F-2C9A-2946-F88BE1B25FEA}"/>
              </a:ext>
            </a:extLst>
          </p:cNvPr>
          <p:cNvSpPr>
            <a:spLocks noGrp="1"/>
          </p:cNvSpPr>
          <p:nvPr>
            <p:ph idx="1"/>
          </p:nvPr>
        </p:nvSpPr>
        <p:spPr/>
        <p:txBody>
          <a:bodyPr>
            <a:normAutofit/>
          </a:bodyPr>
          <a:lstStyle/>
          <a:p>
            <a:pPr marL="0" indent="0">
              <a:buNone/>
            </a:pPr>
            <a:r>
              <a:rPr lang="en-US" sz="3600" b="1" dirty="0"/>
              <a:t>CCC v Sheffield Teaching Hospitals NHS Foundation Trust </a:t>
            </a:r>
          </a:p>
          <a:p>
            <a:pPr marL="0" indent="0">
              <a:buNone/>
            </a:pPr>
            <a:r>
              <a:rPr lang="en-US" sz="3600" b="1" dirty="0"/>
              <a:t>[2026] UKSC 5 </a:t>
            </a:r>
          </a:p>
        </p:txBody>
      </p:sp>
    </p:spTree>
    <p:extLst>
      <p:ext uri="{BB962C8B-B14F-4D97-AF65-F5344CB8AC3E}">
        <p14:creationId xmlns:p14="http://schemas.microsoft.com/office/powerpoint/2010/main" val="7522148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6F347-88E9-72D3-F7B9-272EAFC4C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D5712-6438-B713-8D26-9C54E00B85D5}"/>
              </a:ext>
            </a:extLst>
          </p:cNvPr>
          <p:cNvSpPr>
            <a:spLocks noGrp="1"/>
          </p:cNvSpPr>
          <p:nvPr>
            <p:ph type="title"/>
          </p:nvPr>
        </p:nvSpPr>
        <p:spPr/>
        <p:txBody>
          <a:bodyPr>
            <a:normAutofit/>
          </a:bodyPr>
          <a:lstStyle/>
          <a:p>
            <a:r>
              <a:rPr lang="en-GB" sz="3200" dirty="0"/>
              <a:t>Most insightful</a:t>
            </a:r>
          </a:p>
        </p:txBody>
      </p:sp>
      <p:sp>
        <p:nvSpPr>
          <p:cNvPr id="9" name="Content Placeholder 8">
            <a:extLst>
              <a:ext uri="{FF2B5EF4-FFF2-40B4-BE49-F238E27FC236}">
                <a16:creationId xmlns:a16="http://schemas.microsoft.com/office/drawing/2014/main" id="{B45BE522-4842-1FB6-5A40-8517D38F2EC4}"/>
              </a:ext>
            </a:extLst>
          </p:cNvPr>
          <p:cNvSpPr>
            <a:spLocks noGrp="1"/>
          </p:cNvSpPr>
          <p:nvPr>
            <p:ph idx="1"/>
          </p:nvPr>
        </p:nvSpPr>
        <p:spPr>
          <a:xfrm>
            <a:off x="838199" y="1825625"/>
            <a:ext cx="10730023" cy="4351338"/>
          </a:xfrm>
        </p:spPr>
        <p:txBody>
          <a:bodyPr>
            <a:normAutofit/>
          </a:bodyPr>
          <a:lstStyle/>
          <a:p>
            <a:pPr marL="0" indent="0">
              <a:buNone/>
            </a:pPr>
            <a:r>
              <a:rPr lang="en-US" sz="3600" b="1" dirty="0"/>
              <a:t>Lynch v The Princess Alexandra Hospital NHS Trust </a:t>
            </a:r>
          </a:p>
          <a:p>
            <a:pPr marL="0" indent="0">
              <a:buNone/>
            </a:pPr>
            <a:r>
              <a:rPr lang="en-US" sz="3600" b="1" dirty="0"/>
              <a:t>[2026] EWHC 657 (KB) </a:t>
            </a:r>
          </a:p>
        </p:txBody>
      </p:sp>
    </p:spTree>
    <p:extLst>
      <p:ext uri="{BB962C8B-B14F-4D97-AF65-F5344CB8AC3E}">
        <p14:creationId xmlns:p14="http://schemas.microsoft.com/office/powerpoint/2010/main" val="3382335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8394-FB21-9B6C-1EDC-8668B9CB57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50B7EB-5C5E-27B3-27B1-26F15BC533C2}"/>
              </a:ext>
            </a:extLst>
          </p:cNvPr>
          <p:cNvSpPr>
            <a:spLocks noGrp="1"/>
          </p:cNvSpPr>
          <p:nvPr>
            <p:ph type="ctrTitle"/>
          </p:nvPr>
        </p:nvSpPr>
        <p:spPr/>
        <p:txBody>
          <a:bodyPr>
            <a:normAutofit/>
          </a:bodyPr>
          <a:lstStyle/>
          <a:p>
            <a:r>
              <a:rPr lang="en-GB" sz="4800" b="1" dirty="0"/>
              <a:t>PERSONAL INJURY CASE UPDATE</a:t>
            </a:r>
            <a:endParaRPr lang="en-US" sz="4800" dirty="0"/>
          </a:p>
        </p:txBody>
      </p:sp>
      <p:sp>
        <p:nvSpPr>
          <p:cNvPr id="7" name="Subtitle 6">
            <a:extLst>
              <a:ext uri="{FF2B5EF4-FFF2-40B4-BE49-F238E27FC236}">
                <a16:creationId xmlns:a16="http://schemas.microsoft.com/office/drawing/2014/main" id="{4B7090BD-6CE0-D08F-DB27-EE801C8053E0}"/>
              </a:ext>
            </a:extLst>
          </p:cNvPr>
          <p:cNvSpPr>
            <a:spLocks noGrp="1"/>
          </p:cNvSpPr>
          <p:nvPr>
            <p:ph type="subTitle" idx="1"/>
          </p:nvPr>
        </p:nvSpPr>
        <p:spPr/>
        <p:txBody>
          <a:bodyPr/>
          <a:lstStyle/>
          <a:p>
            <a:r>
              <a:rPr lang="en-GB" dirty="0"/>
              <a:t>Alice Reeves &amp; Jon Wong</a:t>
            </a:r>
          </a:p>
        </p:txBody>
      </p:sp>
    </p:spTree>
    <p:extLst>
      <p:ext uri="{BB962C8B-B14F-4D97-AF65-F5344CB8AC3E}">
        <p14:creationId xmlns:p14="http://schemas.microsoft.com/office/powerpoint/2010/main" val="14904096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949B85-BD2C-0327-D48A-90ADF5A016A1}"/>
              </a:ext>
            </a:extLst>
          </p:cNvPr>
          <p:cNvSpPr>
            <a:spLocks noGrp="1"/>
          </p:cNvSpPr>
          <p:nvPr>
            <p:ph type="body" idx="12"/>
          </p:nvPr>
        </p:nvSpPr>
        <p:spPr>
          <a:xfrm>
            <a:off x="1134737" y="1222872"/>
            <a:ext cx="9465530" cy="4131326"/>
          </a:xfrm>
        </p:spPr>
        <p:txBody>
          <a:bodyPr/>
          <a:lstStyle/>
          <a:p>
            <a:r>
              <a:rPr lang="en-US" sz="4000" dirty="0"/>
              <a:t>Why does NG252 matter in medicolegal practice?</a:t>
            </a:r>
          </a:p>
        </p:txBody>
      </p:sp>
    </p:spTree>
    <p:extLst>
      <p:ext uri="{BB962C8B-B14F-4D97-AF65-F5344CB8AC3E}">
        <p14:creationId xmlns:p14="http://schemas.microsoft.com/office/powerpoint/2010/main" val="351143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F5C5B-25CB-3334-6F56-77BC737664D1}"/>
              </a:ext>
            </a:extLst>
          </p:cNvPr>
          <p:cNvSpPr>
            <a:spLocks noGrp="1"/>
          </p:cNvSpPr>
          <p:nvPr>
            <p:ph sz="quarter" idx="10"/>
          </p:nvPr>
        </p:nvSpPr>
        <p:spPr>
          <a:xfrm>
            <a:off x="801858" y="1032933"/>
            <a:ext cx="9019273" cy="4364923"/>
          </a:xfrm>
        </p:spPr>
        <p:txBody>
          <a:bodyPr numCol="1"/>
          <a:lstStyle/>
          <a:p>
            <a:pPr marL="285750" indent="-285750">
              <a:lnSpc>
                <a:spcPct val="100000"/>
              </a:lnSpc>
              <a:buFont typeface="Arial" panose="020B0604020202020204" pitchFamily="34" charset="0"/>
              <a:buChar char="•"/>
            </a:pPr>
            <a:r>
              <a:rPr lang="en-US" sz="2000" dirty="0"/>
              <a:t>Arguably the most significant rehabilitation guideline affecting brain injury litigation in recent years</a:t>
            </a:r>
          </a:p>
          <a:p>
            <a:pPr marL="285750" indent="-285750">
              <a:lnSpc>
                <a:spcPct val="100000"/>
              </a:lnSpc>
              <a:buFont typeface="Arial" panose="020B0604020202020204" pitchFamily="34" charset="0"/>
              <a:buChar char="•"/>
            </a:pPr>
            <a:endParaRPr lang="en-US" sz="2000" dirty="0"/>
          </a:p>
          <a:p>
            <a:pPr marL="285750" indent="-285750">
              <a:lnSpc>
                <a:spcPct val="100000"/>
              </a:lnSpc>
              <a:buFont typeface="Arial" panose="020B0604020202020204" pitchFamily="34" charset="0"/>
              <a:buChar char="•"/>
            </a:pPr>
            <a:r>
              <a:rPr lang="en-US" sz="2000" dirty="0"/>
              <a:t>Clinicians, including those providing expert opinion, are expected to take NICE guidelines fully into account in their practice</a:t>
            </a:r>
          </a:p>
          <a:p>
            <a:pPr marL="285750" indent="-285750">
              <a:lnSpc>
                <a:spcPct val="100000"/>
              </a:lnSpc>
              <a:buFont typeface="Arial" panose="020B0604020202020204" pitchFamily="34" charset="0"/>
              <a:buChar char="•"/>
            </a:pPr>
            <a:r>
              <a:rPr lang="en-US" sz="2000" dirty="0"/>
              <a:t>NICE and other professional practice guidelines are very relevant evidence in disputes about reasonable care, and the planning and delivery of rehabilitation. </a:t>
            </a:r>
          </a:p>
          <a:p>
            <a:pPr marL="285750" indent="-285750">
              <a:lnSpc>
                <a:spcPct val="100000"/>
              </a:lnSpc>
              <a:buFont typeface="Arial" panose="020B0604020202020204" pitchFamily="34" charset="0"/>
              <a:buChar char="•"/>
            </a:pPr>
            <a:r>
              <a:rPr lang="en-US" sz="2000" dirty="0"/>
              <a:t>Whilst they are not a substitute for clinical judgement or expert opinion, they do act as </a:t>
            </a:r>
            <a:r>
              <a:rPr lang="en-US" sz="2000" b="1" dirty="0"/>
              <a:t>evidence of accepted practice standards</a:t>
            </a:r>
          </a:p>
          <a:p>
            <a:pPr>
              <a:lnSpc>
                <a:spcPct val="100000"/>
              </a:lnSpc>
            </a:pPr>
            <a:endParaRPr lang="en-US" sz="2000" b="1" dirty="0"/>
          </a:p>
          <a:p>
            <a:pPr marL="285750" indent="-285750">
              <a:lnSpc>
                <a:spcPct val="100000"/>
              </a:lnSpc>
              <a:buFont typeface="Arial" panose="020B0604020202020204" pitchFamily="34" charset="0"/>
              <a:buChar char="•"/>
            </a:pPr>
            <a:r>
              <a:rPr lang="en-US" sz="2000" dirty="0"/>
              <a:t>Instructing parties can expect to see experts considering some or all of the following (non-exhaustive) elements of the guideline recommendations within reports moving forwards</a:t>
            </a:r>
          </a:p>
          <a:p>
            <a:endParaRPr lang="en-US" dirty="0"/>
          </a:p>
        </p:txBody>
      </p:sp>
    </p:spTree>
    <p:extLst>
      <p:ext uri="{BB962C8B-B14F-4D97-AF65-F5344CB8AC3E}">
        <p14:creationId xmlns:p14="http://schemas.microsoft.com/office/powerpoint/2010/main" val="287290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82E4BC-529E-F61C-42BB-2AA33A6A3F93}"/>
              </a:ext>
            </a:extLst>
          </p:cNvPr>
          <p:cNvSpPr>
            <a:spLocks noGrp="1"/>
          </p:cNvSpPr>
          <p:nvPr>
            <p:ph sz="quarter" idx="11"/>
          </p:nvPr>
        </p:nvSpPr>
        <p:spPr/>
        <p:txBody>
          <a:bodyPr/>
          <a:lstStyle/>
          <a:p>
            <a:r>
              <a:rPr lang="en-US" dirty="0"/>
              <a:t>Holistic &amp; long-term neurorehabilitation</a:t>
            </a:r>
          </a:p>
        </p:txBody>
      </p:sp>
      <p:sp>
        <p:nvSpPr>
          <p:cNvPr id="6" name="Content Placeholder 5">
            <a:extLst>
              <a:ext uri="{FF2B5EF4-FFF2-40B4-BE49-F238E27FC236}">
                <a16:creationId xmlns:a16="http://schemas.microsoft.com/office/drawing/2014/main" id="{7CE069FB-47F6-3BF5-49A2-A36EEC05F1F6}"/>
              </a:ext>
            </a:extLst>
          </p:cNvPr>
          <p:cNvSpPr>
            <a:spLocks noGrp="1"/>
          </p:cNvSpPr>
          <p:nvPr>
            <p:ph sz="quarter" idx="10"/>
          </p:nvPr>
        </p:nvSpPr>
        <p:spPr>
          <a:xfrm>
            <a:off x="818791" y="1727200"/>
            <a:ext cx="9866142" cy="4364923"/>
          </a:xfrm>
        </p:spPr>
        <p:txBody>
          <a:bodyPr numCol="1"/>
          <a:lstStyle/>
          <a:p>
            <a:pPr marL="285750" indent="-285750">
              <a:lnSpc>
                <a:spcPct val="100000"/>
              </a:lnSpc>
              <a:buFont typeface="Arial" panose="020B0604020202020204" pitchFamily="34" charset="0"/>
              <a:buChar char="•"/>
            </a:pPr>
            <a:r>
              <a:rPr lang="en-US" sz="2000" dirty="0"/>
              <a:t>NG252 sets a new, higher benchmark for </a:t>
            </a:r>
            <a:r>
              <a:rPr lang="en-US" sz="2000" b="1" dirty="0"/>
              <a:t>what ‘good’ looks like </a:t>
            </a:r>
            <a:r>
              <a:rPr lang="en-US" sz="2000" dirty="0"/>
              <a:t>in rehabilitation, from injury/symptom onset to end of life</a:t>
            </a:r>
          </a:p>
          <a:p>
            <a:pPr>
              <a:lnSpc>
                <a:spcPct val="100000"/>
              </a:lnSpc>
            </a:pPr>
            <a:endParaRPr lang="en-US" sz="2000" dirty="0"/>
          </a:p>
          <a:p>
            <a:pPr marL="285750" indent="-285750">
              <a:lnSpc>
                <a:spcPct val="100000"/>
              </a:lnSpc>
              <a:buFont typeface="Arial" panose="020B0604020202020204" pitchFamily="34" charset="0"/>
              <a:buChar char="•"/>
            </a:pPr>
            <a:r>
              <a:rPr lang="en-US" sz="2000" dirty="0"/>
              <a:t>Core shift towards </a:t>
            </a:r>
            <a:r>
              <a:rPr lang="en-US" sz="2000" b="1" dirty="0"/>
              <a:t>holistic, coordinated rehabilitation</a:t>
            </a:r>
            <a:r>
              <a:rPr lang="en-US" sz="2000" dirty="0"/>
              <a:t> across settings: home, community, education, leisure, work &amp; hospital</a:t>
            </a:r>
          </a:p>
          <a:p>
            <a:pPr>
              <a:lnSpc>
                <a:spcPct val="100000"/>
              </a:lnSpc>
            </a:pPr>
            <a:endParaRPr lang="en-US" sz="2000" dirty="0"/>
          </a:p>
          <a:p>
            <a:pPr marL="285750" indent="-285750">
              <a:lnSpc>
                <a:spcPct val="100000"/>
              </a:lnSpc>
              <a:buFont typeface="Arial" panose="020B0604020202020204" pitchFamily="34" charset="0"/>
              <a:buChar char="•"/>
            </a:pPr>
            <a:r>
              <a:rPr lang="en-US" sz="2000" dirty="0" err="1"/>
              <a:t>Legitimises</a:t>
            </a:r>
            <a:r>
              <a:rPr lang="en-US" sz="2000" dirty="0"/>
              <a:t> </a:t>
            </a:r>
            <a:r>
              <a:rPr lang="en-US" sz="2000" b="1" dirty="0"/>
              <a:t>long-term</a:t>
            </a:r>
            <a:r>
              <a:rPr lang="en-US" sz="2000" dirty="0"/>
              <a:t> neurorehabilitation, delivered </a:t>
            </a:r>
            <a:r>
              <a:rPr lang="en-US" sz="2000" b="1" dirty="0"/>
              <a:t>in the community, </a:t>
            </a:r>
            <a:r>
              <a:rPr lang="en-US" sz="2000" dirty="0"/>
              <a:t>and working towards increasing and sustaining</a:t>
            </a:r>
            <a:r>
              <a:rPr lang="en-US" sz="2000" b="1" dirty="0"/>
              <a:t> participation </a:t>
            </a:r>
            <a:r>
              <a:rPr lang="en-US" sz="2000" dirty="0"/>
              <a:t>– not just reducing impairments or care needs</a:t>
            </a:r>
          </a:p>
          <a:p>
            <a:pPr marL="285750" indent="-285750">
              <a:lnSpc>
                <a:spcPct val="100000"/>
              </a:lnSpc>
              <a:buFont typeface="Arial" panose="020B0604020202020204" pitchFamily="34" charset="0"/>
              <a:buChar char="•"/>
            </a:pPr>
            <a:endParaRPr lang="en-US" sz="2000" dirty="0"/>
          </a:p>
          <a:p>
            <a:pPr marL="285750" indent="-285750">
              <a:lnSpc>
                <a:spcPct val="100000"/>
              </a:lnSpc>
              <a:buFont typeface="Arial" panose="020B0604020202020204" pitchFamily="34" charset="0"/>
              <a:buChar char="•"/>
            </a:pPr>
            <a:r>
              <a:rPr lang="en-US" sz="2000" dirty="0" err="1"/>
              <a:t>Emphasises</a:t>
            </a:r>
            <a:r>
              <a:rPr lang="en-US" sz="2000" dirty="0"/>
              <a:t> </a:t>
            </a:r>
            <a:r>
              <a:rPr lang="en-US" sz="2000" b="1" i="1" dirty="0"/>
              <a:t>specialist, interdisciplinary input </a:t>
            </a:r>
            <a:r>
              <a:rPr lang="en-US" sz="2000" dirty="0"/>
              <a:t>for wide ranging goal areas including personal and domestic activities, work, relationships, sex, and education.</a:t>
            </a:r>
          </a:p>
          <a:p>
            <a:pPr>
              <a:lnSpc>
                <a:spcPct val="100000"/>
              </a:lnSpc>
            </a:pPr>
            <a:endParaRPr lang="en-US" sz="2000" dirty="0"/>
          </a:p>
        </p:txBody>
      </p:sp>
    </p:spTree>
    <p:extLst>
      <p:ext uri="{BB962C8B-B14F-4D97-AF65-F5344CB8AC3E}">
        <p14:creationId xmlns:p14="http://schemas.microsoft.com/office/powerpoint/2010/main" val="104803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64168-296F-757E-A9F9-6D07C9842D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627D60-65C1-BF94-8A12-B32968B3C83F}"/>
              </a:ext>
            </a:extLst>
          </p:cNvPr>
          <p:cNvSpPr>
            <a:spLocks noGrp="1"/>
          </p:cNvSpPr>
          <p:nvPr>
            <p:ph sz="quarter" idx="11"/>
          </p:nvPr>
        </p:nvSpPr>
        <p:spPr/>
        <p:txBody>
          <a:bodyPr/>
          <a:lstStyle/>
          <a:p>
            <a:r>
              <a:rPr lang="en-US" dirty="0"/>
              <a:t>Planned, goal-focused &amp; measurable change</a:t>
            </a:r>
          </a:p>
        </p:txBody>
      </p:sp>
      <p:sp>
        <p:nvSpPr>
          <p:cNvPr id="6" name="Content Placeholder 5">
            <a:extLst>
              <a:ext uri="{FF2B5EF4-FFF2-40B4-BE49-F238E27FC236}">
                <a16:creationId xmlns:a16="http://schemas.microsoft.com/office/drawing/2014/main" id="{4B4E155D-44F9-E61A-8A7D-314B1D166C70}"/>
              </a:ext>
            </a:extLst>
          </p:cNvPr>
          <p:cNvSpPr>
            <a:spLocks noGrp="1"/>
          </p:cNvSpPr>
          <p:nvPr>
            <p:ph sz="quarter" idx="10"/>
          </p:nvPr>
        </p:nvSpPr>
        <p:spPr>
          <a:xfrm>
            <a:off x="818791" y="1893988"/>
            <a:ext cx="9866142" cy="4364923"/>
          </a:xfrm>
        </p:spPr>
        <p:txBody>
          <a:bodyPr numCol="1"/>
          <a:lstStyle/>
          <a:p>
            <a:pPr>
              <a:lnSpc>
                <a:spcPct val="100000"/>
              </a:lnSpc>
            </a:pPr>
            <a:r>
              <a:rPr lang="en-US" sz="2000" dirty="0"/>
              <a:t>NG252 emphasizes that rehabilitation plans should specify:</a:t>
            </a:r>
          </a:p>
          <a:p>
            <a:pPr>
              <a:lnSpc>
                <a:spcPct val="100000"/>
              </a:lnSpc>
            </a:pPr>
            <a:endParaRPr lang="en-US" sz="2000" dirty="0"/>
          </a:p>
          <a:p>
            <a:pPr marL="285750" indent="-285750">
              <a:lnSpc>
                <a:spcPct val="100000"/>
              </a:lnSpc>
              <a:buFont typeface="Arial" panose="020B0604020202020204" pitchFamily="34" charset="0"/>
              <a:buChar char="•"/>
            </a:pPr>
            <a:r>
              <a:rPr lang="en-US" sz="2000" b="1" dirty="0"/>
              <a:t>Goals</a:t>
            </a:r>
            <a:r>
              <a:rPr lang="en-US" sz="2000" dirty="0"/>
              <a:t> (ideally SMART), and spanning relevant domains including </a:t>
            </a:r>
            <a:r>
              <a:rPr lang="en-GB" sz="2000" dirty="0"/>
              <a:t>participation in ADLs, education, employment, social and leisure activities, relationships and sex</a:t>
            </a:r>
            <a:endParaRPr lang="en-US" sz="2000" dirty="0"/>
          </a:p>
          <a:p>
            <a:pPr marL="285750" indent="-285750">
              <a:lnSpc>
                <a:spcPct val="100000"/>
              </a:lnSpc>
              <a:buFont typeface="Arial" panose="020B0604020202020204" pitchFamily="34" charset="0"/>
              <a:buChar char="•"/>
            </a:pPr>
            <a:r>
              <a:rPr lang="en-US" sz="2000" b="1" dirty="0"/>
              <a:t>Timing, frequency and intensity of interventions </a:t>
            </a:r>
            <a:r>
              <a:rPr lang="en-US" sz="2000" dirty="0"/>
              <a:t>required, and who will deliver the different elements</a:t>
            </a:r>
          </a:p>
          <a:p>
            <a:pPr marL="285750" indent="-285750">
              <a:lnSpc>
                <a:spcPct val="100000"/>
              </a:lnSpc>
              <a:buFont typeface="Arial" panose="020B0604020202020204" pitchFamily="34" charset="0"/>
              <a:buChar char="•"/>
            </a:pPr>
            <a:r>
              <a:rPr lang="en-US" sz="2000" dirty="0"/>
              <a:t>How professionals will work together, and what </a:t>
            </a:r>
            <a:r>
              <a:rPr lang="en-US" sz="2000" b="1" dirty="0"/>
              <a:t>liaison</a:t>
            </a:r>
            <a:r>
              <a:rPr lang="en-US" sz="2000" dirty="0"/>
              <a:t> is needed</a:t>
            </a:r>
          </a:p>
          <a:p>
            <a:pPr marL="285750" indent="-285750">
              <a:lnSpc>
                <a:spcPct val="100000"/>
              </a:lnSpc>
              <a:buFont typeface="Arial" panose="020B0604020202020204" pitchFamily="34" charset="0"/>
              <a:buChar char="•"/>
            </a:pPr>
            <a:r>
              <a:rPr lang="en-US" sz="2000" dirty="0"/>
              <a:t>How progress will be </a:t>
            </a:r>
            <a:r>
              <a:rPr lang="en-US" sz="2000" b="1" dirty="0"/>
              <a:t>reviewed and monitored </a:t>
            </a:r>
          </a:p>
          <a:p>
            <a:pPr marL="285750" indent="-285750">
              <a:lnSpc>
                <a:spcPct val="100000"/>
              </a:lnSpc>
              <a:buFont typeface="Arial" panose="020B0604020202020204" pitchFamily="34" charset="0"/>
              <a:buChar char="•"/>
            </a:pPr>
            <a:endParaRPr lang="en-US" sz="2000" dirty="0"/>
          </a:p>
          <a:p>
            <a:pPr>
              <a:lnSpc>
                <a:spcPct val="100000"/>
              </a:lnSpc>
            </a:pPr>
            <a:endParaRPr lang="en-US" sz="2000" dirty="0"/>
          </a:p>
        </p:txBody>
      </p:sp>
    </p:spTree>
    <p:extLst>
      <p:ext uri="{BB962C8B-B14F-4D97-AF65-F5344CB8AC3E}">
        <p14:creationId xmlns:p14="http://schemas.microsoft.com/office/powerpoint/2010/main" val="1004390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36B15-4D77-EEFA-0E14-BDAADEFB9F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A10444-3840-29E6-35F0-AEB52F2869DD}"/>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AB094C92-F03F-188D-9409-2F33CD33BD5B}"/>
              </a:ext>
            </a:extLst>
          </p:cNvPr>
          <p:cNvSpPr>
            <a:spLocks noGrp="1"/>
          </p:cNvSpPr>
          <p:nvPr>
            <p:ph sz="quarter" idx="10"/>
          </p:nvPr>
        </p:nvSpPr>
        <p:spPr/>
        <p:txBody>
          <a:bodyPr/>
          <a:lstStyle/>
          <a:p>
            <a:r>
              <a:rPr lang="en-US" sz="2000" b="1" dirty="0"/>
              <a:t>Opportunities</a:t>
            </a:r>
          </a:p>
          <a:p>
            <a:pPr marL="285750" indent="-285750">
              <a:buFont typeface="Arial" panose="020B0604020202020204" pitchFamily="34" charset="0"/>
              <a:buChar char="•"/>
            </a:pPr>
            <a:r>
              <a:rPr lang="en-US" sz="2000" dirty="0"/>
              <a:t>Supports access to future rehabilitation, re-assessment and lifelong review</a:t>
            </a:r>
          </a:p>
          <a:p>
            <a:pPr marL="285750" indent="-285750">
              <a:buFont typeface="Arial" panose="020B0604020202020204" pitchFamily="34" charset="0"/>
              <a:buChar char="•"/>
            </a:pPr>
            <a:r>
              <a:rPr lang="en-US" sz="2000" dirty="0"/>
              <a:t>Rehabilitation is framed around participation and quality of life outcomes, rather than change at an impairment level</a:t>
            </a:r>
          </a:p>
          <a:p>
            <a:pPr marL="285750" indent="-285750">
              <a:buFont typeface="Arial" panose="020B0604020202020204" pitchFamily="34" charset="0"/>
              <a:buChar char="•"/>
            </a:pPr>
            <a:r>
              <a:rPr lang="en-US" sz="2000" dirty="0"/>
              <a:t>Treating clinicians can be held accountable to provide more specific, measurable goals</a:t>
            </a:r>
          </a:p>
          <a:p>
            <a:pPr marL="285750" indent="-285750">
              <a:buFont typeface="Arial" panose="020B0604020202020204" pitchFamily="34" charset="0"/>
              <a:buChar char="•"/>
            </a:pPr>
            <a:r>
              <a:rPr lang="en-US" sz="2000" dirty="0"/>
              <a:t>Provides justification for interdisciplinary working towards shared, patient-led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t>Risks &amp; Challenges</a:t>
            </a:r>
          </a:p>
          <a:p>
            <a:pPr marL="285750" indent="-285750">
              <a:buFont typeface="Arial" panose="020B0604020202020204" pitchFamily="34" charset="0"/>
              <a:buChar char="•"/>
            </a:pPr>
            <a:r>
              <a:rPr lang="en-US" sz="2000" dirty="0"/>
              <a:t>Open-ended recommendations risk being speculative and offering too wide a range of possible requirements to assist the Court</a:t>
            </a:r>
          </a:p>
          <a:p>
            <a:pPr marL="285750" indent="-285750">
              <a:buFont typeface="Arial" panose="020B0604020202020204" pitchFamily="34" charset="0"/>
              <a:buChar char="•"/>
            </a:pPr>
            <a:r>
              <a:rPr lang="en-US" sz="2000" dirty="0"/>
              <a:t>A wider range of expert opinions may be needed to address participation and quality of life outcomes, increasing time and cost of litigation</a:t>
            </a:r>
          </a:p>
          <a:p>
            <a:pPr marL="285750" indent="-285750">
              <a:buFont typeface="Arial" panose="020B0604020202020204" pitchFamily="34" charset="0"/>
              <a:buChar char="•"/>
            </a:pPr>
            <a:r>
              <a:rPr lang="en-US" sz="2000" dirty="0"/>
              <a:t>Not all recommendations have a clear evidence-base</a:t>
            </a:r>
          </a:p>
          <a:p>
            <a:pPr marL="285750" indent="-285750">
              <a:buFont typeface="Arial" panose="020B0604020202020204" pitchFamily="34" charset="0"/>
              <a:buChar char="•"/>
            </a:pPr>
            <a:r>
              <a:rPr lang="en-US" sz="2000" dirty="0"/>
              <a:t>Not all goals are readily measurable- this could impact on what gets funded</a:t>
            </a:r>
          </a:p>
          <a:p>
            <a:pPr marL="285750" indent="-285750">
              <a:buFont typeface="Arial" panose="020B0604020202020204" pitchFamily="34" charset="0"/>
              <a:buChar char="•"/>
            </a:pPr>
            <a:r>
              <a:rPr lang="en-US" sz="2000" dirty="0"/>
              <a:t>Duplication may be less easily challenged?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536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95E52B-9E1F-70CB-3504-D34061F96EE5}"/>
              </a:ext>
            </a:extLst>
          </p:cNvPr>
          <p:cNvSpPr>
            <a:spLocks noGrp="1"/>
          </p:cNvSpPr>
          <p:nvPr>
            <p:ph sz="quarter" idx="11"/>
          </p:nvPr>
        </p:nvSpPr>
        <p:spPr/>
        <p:txBody>
          <a:bodyPr/>
          <a:lstStyle/>
          <a:p>
            <a:r>
              <a:rPr lang="en-US" dirty="0"/>
              <a:t>Broadening the definition of rehabilitation</a:t>
            </a:r>
          </a:p>
        </p:txBody>
      </p:sp>
      <p:sp>
        <p:nvSpPr>
          <p:cNvPr id="3" name="Content Placeholder 2">
            <a:extLst>
              <a:ext uri="{FF2B5EF4-FFF2-40B4-BE49-F238E27FC236}">
                <a16:creationId xmlns:a16="http://schemas.microsoft.com/office/drawing/2014/main" id="{9B199B93-3BC3-133A-504D-064AD57E06D7}"/>
              </a:ext>
            </a:extLst>
          </p:cNvPr>
          <p:cNvSpPr>
            <a:spLocks noGrp="1"/>
          </p:cNvSpPr>
          <p:nvPr>
            <p:ph sz="quarter" idx="10"/>
          </p:nvPr>
        </p:nvSpPr>
        <p:spPr/>
        <p:txBody>
          <a:bodyPr numCol="1"/>
          <a:lstStyle/>
          <a:p>
            <a:pPr>
              <a:lnSpc>
                <a:spcPct val="100000"/>
              </a:lnSpc>
            </a:pPr>
            <a:r>
              <a:rPr lang="en-US" sz="2000" b="1" dirty="0"/>
              <a:t>NG252 adopts a broad definition of rehabilitation</a:t>
            </a:r>
            <a:r>
              <a:rPr lang="en-US" sz="2000" dirty="0"/>
              <a:t>, which allows for restorative and compensatory interventions as well as disability management to be considered rehabilitation. </a:t>
            </a:r>
          </a:p>
          <a:p>
            <a:pPr>
              <a:lnSpc>
                <a:spcPct val="100000"/>
              </a:lnSpc>
            </a:pPr>
            <a:endParaRPr lang="en-US" sz="2000" dirty="0"/>
          </a:p>
          <a:p>
            <a:pPr>
              <a:lnSpc>
                <a:spcPct val="100000"/>
              </a:lnSpc>
            </a:pPr>
            <a:r>
              <a:rPr lang="en-US" sz="2000" dirty="0"/>
              <a:t>This  includes (but is not limited to)</a:t>
            </a:r>
          </a:p>
          <a:p>
            <a:pPr marL="342900" indent="-342900">
              <a:lnSpc>
                <a:spcPct val="100000"/>
              </a:lnSpc>
              <a:buFont typeface="Arial" panose="020B0604020202020204" pitchFamily="34" charset="0"/>
              <a:buChar char="•"/>
            </a:pPr>
            <a:r>
              <a:rPr lang="en-US" sz="2000" dirty="0"/>
              <a:t>targeted medical interventions and treatment</a:t>
            </a:r>
          </a:p>
          <a:p>
            <a:pPr marL="342900" indent="-342900">
              <a:lnSpc>
                <a:spcPct val="100000"/>
              </a:lnSpc>
              <a:buFont typeface="Arial" panose="020B0604020202020204" pitchFamily="34" charset="0"/>
              <a:buChar char="•"/>
            </a:pPr>
            <a:r>
              <a:rPr lang="en-US" sz="2000" dirty="0"/>
              <a:t>therapies</a:t>
            </a:r>
          </a:p>
          <a:p>
            <a:pPr marL="342900" indent="-342900">
              <a:lnSpc>
                <a:spcPct val="100000"/>
              </a:lnSpc>
              <a:buFont typeface="Arial" panose="020B0604020202020204" pitchFamily="34" charset="0"/>
              <a:buChar char="•"/>
            </a:pPr>
            <a:r>
              <a:rPr lang="en-US" sz="2000" dirty="0"/>
              <a:t>formal support provision</a:t>
            </a:r>
          </a:p>
          <a:p>
            <a:pPr marL="342900" indent="-342900">
              <a:lnSpc>
                <a:spcPct val="100000"/>
              </a:lnSpc>
              <a:buFont typeface="Arial" panose="020B0604020202020204" pitchFamily="34" charset="0"/>
              <a:buChar char="•"/>
            </a:pPr>
            <a:r>
              <a:rPr lang="en-US" sz="2000" dirty="0"/>
              <a:t>equipment/aids and other compensatory tools</a:t>
            </a:r>
          </a:p>
          <a:p>
            <a:pPr marL="342900" indent="-342900">
              <a:lnSpc>
                <a:spcPct val="100000"/>
              </a:lnSpc>
              <a:buFont typeface="Arial" panose="020B0604020202020204" pitchFamily="34" charset="0"/>
              <a:buChar char="•"/>
            </a:pPr>
            <a:r>
              <a:rPr lang="en-US" sz="2000" dirty="0"/>
              <a:t>indirect work through family members/carers, with community providers, and workplaces</a:t>
            </a:r>
          </a:p>
          <a:p>
            <a:endParaRPr lang="en-US" dirty="0"/>
          </a:p>
        </p:txBody>
      </p:sp>
    </p:spTree>
    <p:extLst>
      <p:ext uri="{BB962C8B-B14F-4D97-AF65-F5344CB8AC3E}">
        <p14:creationId xmlns:p14="http://schemas.microsoft.com/office/powerpoint/2010/main" val="206334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3FCCD-5038-D549-5FF3-790629D19130}"/>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0E43691C-93F3-997D-C6E8-35634B9FD898}"/>
              </a:ext>
            </a:extLst>
          </p:cNvPr>
          <p:cNvSpPr>
            <a:spLocks noGrp="1"/>
          </p:cNvSpPr>
          <p:nvPr>
            <p:ph sz="quarter" idx="10"/>
          </p:nvPr>
        </p:nvSpPr>
        <p:spPr/>
        <p:txBody>
          <a:bodyPr/>
          <a:lstStyle/>
          <a:p>
            <a:r>
              <a:rPr lang="en-US" sz="2000" b="1" dirty="0"/>
              <a:t>Opportunities</a:t>
            </a:r>
          </a:p>
          <a:p>
            <a:endParaRPr lang="en-US" sz="2000" b="1" dirty="0"/>
          </a:p>
          <a:p>
            <a:pPr marL="342900" indent="-342900">
              <a:buFont typeface="Arial" panose="020B0604020202020204" pitchFamily="34" charset="0"/>
              <a:buChar char="•"/>
            </a:pPr>
            <a:r>
              <a:rPr lang="en-US" sz="2000" dirty="0"/>
              <a:t>Rehabilitation Assistants and structured support provision can now be framed as part of active rehabilitation</a:t>
            </a:r>
          </a:p>
          <a:p>
            <a:endParaRPr lang="en-US" sz="2000" dirty="0"/>
          </a:p>
          <a:p>
            <a:pPr marL="342900" indent="-342900">
              <a:buFont typeface="Arial" panose="020B0604020202020204" pitchFamily="34" charset="0"/>
              <a:buChar char="•"/>
            </a:pPr>
            <a:r>
              <a:rPr lang="en-US" sz="2000" dirty="0"/>
              <a:t>Claims for specialist support provision for those with the most complex needs can point to the guideline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t>Risks &amp; Challenges</a:t>
            </a:r>
          </a:p>
          <a:p>
            <a:endParaRPr lang="en-US" sz="2000" b="1" dirty="0"/>
          </a:p>
          <a:p>
            <a:pPr marL="342900" indent="-342900">
              <a:buFont typeface="Arial" panose="020B0604020202020204" pitchFamily="34" charset="0"/>
              <a:buChar char="•"/>
            </a:pPr>
            <a:r>
              <a:rPr lang="en-US" sz="2000" dirty="0"/>
              <a:t>Support worker records will need close analysis to determine if input is genuinely rehabilitative, or risks fostering dependence</a:t>
            </a:r>
          </a:p>
          <a:p>
            <a:endParaRPr lang="en-US" sz="2000" dirty="0"/>
          </a:p>
          <a:p>
            <a:pPr marL="342900" indent="-342900">
              <a:buFont typeface="Arial" panose="020B0604020202020204" pitchFamily="34" charset="0"/>
              <a:buChar char="•"/>
            </a:pPr>
            <a:r>
              <a:rPr lang="en-US" sz="2000" dirty="0"/>
              <a:t>Risk of encouraging ‘lifestyle enhancement’ rather than restoring the Claimant as far as possible to their pre-injury </a:t>
            </a:r>
            <a:r>
              <a:rPr lang="en-US" sz="2000"/>
              <a:t>level? </a:t>
            </a: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1019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EA332-A4AC-B098-0CEF-352A7612B962}"/>
              </a:ext>
            </a:extLst>
          </p:cNvPr>
          <p:cNvSpPr>
            <a:spLocks noGrp="1"/>
          </p:cNvSpPr>
          <p:nvPr>
            <p:ph sz="quarter" idx="11"/>
          </p:nvPr>
        </p:nvSpPr>
        <p:spPr/>
        <p:txBody>
          <a:bodyPr/>
          <a:lstStyle/>
          <a:p>
            <a:r>
              <a:rPr lang="en-US" dirty="0" err="1"/>
              <a:t>Recognising</a:t>
            </a:r>
            <a:r>
              <a:rPr lang="en-US" dirty="0"/>
              <a:t> the role of less visible disabilities</a:t>
            </a:r>
          </a:p>
        </p:txBody>
      </p:sp>
      <p:sp>
        <p:nvSpPr>
          <p:cNvPr id="3" name="Content Placeholder 2">
            <a:extLst>
              <a:ext uri="{FF2B5EF4-FFF2-40B4-BE49-F238E27FC236}">
                <a16:creationId xmlns:a16="http://schemas.microsoft.com/office/drawing/2014/main" id="{20DC09AE-2B11-58E0-AAB5-998C919450EE}"/>
              </a:ext>
            </a:extLst>
          </p:cNvPr>
          <p:cNvSpPr>
            <a:spLocks noGrp="1"/>
          </p:cNvSpPr>
          <p:nvPr>
            <p:ph sz="quarter" idx="10"/>
          </p:nvPr>
        </p:nvSpPr>
        <p:spPr>
          <a:xfrm>
            <a:off x="818791" y="1507066"/>
            <a:ext cx="9933876" cy="4364923"/>
          </a:xfrm>
        </p:spPr>
        <p:txBody>
          <a:bodyPr numCol="1"/>
          <a:lstStyle/>
          <a:p>
            <a:pPr>
              <a:lnSpc>
                <a:spcPct val="100000"/>
              </a:lnSpc>
            </a:pPr>
            <a:r>
              <a:rPr lang="en-US" sz="2000" dirty="0"/>
              <a:t>NG252 repeatedly </a:t>
            </a:r>
            <a:r>
              <a:rPr lang="en-US" sz="2000" dirty="0" err="1"/>
              <a:t>recognises</a:t>
            </a:r>
            <a:r>
              <a:rPr lang="en-US" sz="2000" dirty="0"/>
              <a:t> the role of hidden/ less visible disabilities on access to, and gains made in, rehabilitation interventions. This includes:</a:t>
            </a:r>
          </a:p>
          <a:p>
            <a:pPr>
              <a:lnSpc>
                <a:spcPct val="100000"/>
              </a:lnSpc>
            </a:pPr>
            <a:endParaRPr lang="en-US" sz="2000" dirty="0"/>
          </a:p>
          <a:p>
            <a:pPr marL="598488" lvl="1" indent="-285750">
              <a:lnSpc>
                <a:spcPct val="100000"/>
              </a:lnSpc>
              <a:buFont typeface="Arial" panose="020B0604020202020204" pitchFamily="34" charset="0"/>
              <a:buChar char="•"/>
            </a:pPr>
            <a:r>
              <a:rPr lang="en-US" sz="2000" b="1" dirty="0">
                <a:solidFill>
                  <a:srgbClr val="173366"/>
                </a:solidFill>
                <a:latin typeface="HurmeGeometricSans3 Regular" charset="0"/>
              </a:rPr>
              <a:t>Fatigue</a:t>
            </a:r>
            <a:r>
              <a:rPr lang="en-US" sz="2000" dirty="0">
                <a:solidFill>
                  <a:srgbClr val="173366"/>
                </a:solidFill>
                <a:latin typeface="HurmeGeometricSans3 Regular" charset="0"/>
              </a:rPr>
              <a:t>: physical and cognitive, which can lead to fluctuating abilities, reduced endurance, and delayed deterioration.</a:t>
            </a:r>
          </a:p>
          <a:p>
            <a:pPr marL="598488" lvl="1" indent="-285750">
              <a:lnSpc>
                <a:spcPct val="100000"/>
              </a:lnSpc>
              <a:buFont typeface="Arial" panose="020B0604020202020204" pitchFamily="34" charset="0"/>
              <a:buChar char="•"/>
            </a:pPr>
            <a:r>
              <a:rPr lang="en-US" sz="2000" b="1" dirty="0">
                <a:solidFill>
                  <a:srgbClr val="173366"/>
                </a:solidFill>
                <a:latin typeface="HurmeGeometricSans3 Regular" charset="0"/>
              </a:rPr>
              <a:t>Executive and social cognitive impairments</a:t>
            </a:r>
            <a:r>
              <a:rPr lang="en-US" sz="2000" dirty="0">
                <a:solidFill>
                  <a:srgbClr val="173366"/>
                </a:solidFill>
                <a:latin typeface="HurmeGeometricSans3 Regular" charset="0"/>
              </a:rPr>
              <a:t>: a person may ‘look well’, manage well in structured/familiar environments for short periods, but struggle  in novel, changeable or stressful contexts </a:t>
            </a:r>
          </a:p>
          <a:p>
            <a:pPr marL="598488" lvl="1" indent="-285750">
              <a:lnSpc>
                <a:spcPct val="100000"/>
              </a:lnSpc>
              <a:buFont typeface="Arial" panose="020B0604020202020204" pitchFamily="34" charset="0"/>
              <a:buChar char="•"/>
            </a:pPr>
            <a:r>
              <a:rPr lang="en-US" sz="2000" b="1" dirty="0">
                <a:solidFill>
                  <a:srgbClr val="173366"/>
                </a:solidFill>
                <a:latin typeface="HurmeGeometricSans3 Regular" charset="0"/>
              </a:rPr>
              <a:t>Reduced insight/awareness</a:t>
            </a:r>
            <a:r>
              <a:rPr lang="en-US" sz="2000" dirty="0">
                <a:solidFill>
                  <a:srgbClr val="173366"/>
                </a:solidFill>
                <a:latin typeface="HurmeGeometricSans3 Regular" charset="0"/>
              </a:rPr>
              <a:t>: the person may not be aware of their needs, and decline support, </a:t>
            </a:r>
            <a:r>
              <a:rPr lang="en-US" sz="2000" dirty="0" err="1">
                <a:solidFill>
                  <a:srgbClr val="173366"/>
                </a:solidFill>
                <a:latin typeface="HurmeGeometricSans3 Regular" charset="0"/>
              </a:rPr>
              <a:t>minimise</a:t>
            </a:r>
            <a:r>
              <a:rPr lang="en-US" sz="2000" dirty="0">
                <a:solidFill>
                  <a:srgbClr val="173366"/>
                </a:solidFill>
                <a:latin typeface="HurmeGeometricSans3 Regular" charset="0"/>
              </a:rPr>
              <a:t> their requirements, and/or place themselves at risk accordingly</a:t>
            </a:r>
          </a:p>
          <a:p>
            <a:pPr marL="598488" lvl="1" indent="-285750">
              <a:lnSpc>
                <a:spcPct val="100000"/>
              </a:lnSpc>
              <a:buFont typeface="Arial" panose="020B0604020202020204" pitchFamily="34" charset="0"/>
              <a:buChar char="•"/>
            </a:pPr>
            <a:endParaRPr lang="en-US" sz="2000" dirty="0">
              <a:solidFill>
                <a:srgbClr val="173366"/>
              </a:solidFill>
              <a:latin typeface="HurmeGeometricSans3 Regular" charset="0"/>
            </a:endParaRPr>
          </a:p>
          <a:p>
            <a:pPr>
              <a:lnSpc>
                <a:spcPct val="100000"/>
              </a:lnSpc>
            </a:pPr>
            <a:r>
              <a:rPr lang="en-US" sz="2000" dirty="0"/>
              <a:t>Superficial functioning may be misleading, and information from real-world contexts is needed</a:t>
            </a:r>
          </a:p>
          <a:p>
            <a:pPr>
              <a:lnSpc>
                <a:spcPct val="100000"/>
              </a:lnSpc>
            </a:pPr>
            <a:endParaRPr lang="en-US" sz="2000" dirty="0"/>
          </a:p>
          <a:p>
            <a:pPr marL="285750" indent="-285750">
              <a:lnSpc>
                <a:spcPct val="100000"/>
              </a:lnSpc>
              <a:buFont typeface="Arial" panose="020B0604020202020204" pitchFamily="34" charset="0"/>
              <a:buChar char="•"/>
            </a:pPr>
            <a:endParaRPr lang="en-US" sz="2000" b="1" dirty="0"/>
          </a:p>
          <a:p>
            <a:endParaRPr lang="en-US" dirty="0"/>
          </a:p>
        </p:txBody>
      </p:sp>
    </p:spTree>
    <p:extLst>
      <p:ext uri="{BB962C8B-B14F-4D97-AF65-F5344CB8AC3E}">
        <p14:creationId xmlns:p14="http://schemas.microsoft.com/office/powerpoint/2010/main" val="237470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147E9-1369-D448-6742-F05FBD80903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BDB466-E034-5F03-C88B-51D06D26EA53}"/>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DBB2AAD2-1949-BD31-F51E-3AEF72028E6D}"/>
              </a:ext>
            </a:extLst>
          </p:cNvPr>
          <p:cNvSpPr>
            <a:spLocks noGrp="1"/>
          </p:cNvSpPr>
          <p:nvPr>
            <p:ph sz="quarter" idx="10"/>
          </p:nvPr>
        </p:nvSpPr>
        <p:spPr>
          <a:xfrm>
            <a:off x="818790" y="1893988"/>
            <a:ext cx="9019273" cy="4364923"/>
          </a:xfrm>
        </p:spPr>
        <p:txBody>
          <a:bodyPr/>
          <a:lstStyle/>
          <a:p>
            <a:r>
              <a:rPr lang="en-US" sz="2000" b="1" dirty="0"/>
              <a:t>Opportunities</a:t>
            </a:r>
          </a:p>
          <a:p>
            <a:endParaRPr lang="en-US" sz="2000" b="1" dirty="0"/>
          </a:p>
          <a:p>
            <a:pPr marL="285750" indent="-285750">
              <a:buFont typeface="Arial" panose="020B0604020202020204" pitchFamily="34" charset="0"/>
              <a:buChar char="•"/>
            </a:pPr>
            <a:r>
              <a:rPr lang="en-US" sz="2000" dirty="0"/>
              <a:t>Hard-to-evidence effects are validated by the guideline</a:t>
            </a:r>
          </a:p>
          <a:p>
            <a:endParaRPr lang="en-US" sz="2000" dirty="0"/>
          </a:p>
          <a:p>
            <a:pPr marL="285750" indent="-285750">
              <a:buFont typeface="Arial" panose="020B0604020202020204" pitchFamily="34" charset="0"/>
              <a:buChar char="•"/>
            </a:pPr>
            <a:r>
              <a:rPr lang="en-US" sz="2000" dirty="0"/>
              <a:t>Potential reduced pressure on Claimants from ‘snapshot’ evidence, including surveillance?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t>Risks &amp; Challenges</a:t>
            </a:r>
          </a:p>
          <a:p>
            <a:endParaRPr lang="en-US" sz="2000" b="1" dirty="0"/>
          </a:p>
          <a:p>
            <a:pPr marL="342900" indent="-342900">
              <a:buFont typeface="Arial" panose="020B0604020202020204" pitchFamily="34" charset="0"/>
              <a:buChar char="•"/>
            </a:pPr>
            <a:r>
              <a:rPr lang="en-US" sz="2000" dirty="0"/>
              <a:t>Treating teams and experts will need to find objective ways to measure the impact of these hidden disabilities, rather than relying on subjective reports alone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Determination of non-credible patterns may be more challenging?</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230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69EDDF0-821F-214C-B7D1-3BED7BD73DC0}"/>
              </a:ext>
            </a:extLst>
          </p:cNvPr>
          <p:cNvSpPr>
            <a:spLocks noGrp="1"/>
          </p:cNvSpPr>
          <p:nvPr>
            <p:ph type="body" idx="11"/>
          </p:nvPr>
        </p:nvSpPr>
        <p:spPr>
          <a:xfrm>
            <a:off x="1989155" y="1310800"/>
            <a:ext cx="6460783" cy="759724"/>
          </a:xfrm>
        </p:spPr>
        <p:txBody>
          <a:bodyPr/>
          <a:lstStyle/>
          <a:p>
            <a:r>
              <a:rPr lang="en-GB" dirty="0"/>
              <a:t>Rehabilitation of chronic neurological disorders: </a:t>
            </a:r>
          </a:p>
          <a:p>
            <a:r>
              <a:rPr lang="en-GB" sz="2800" dirty="0"/>
              <a:t>Medicolegal implications of NICE guideline NG252</a:t>
            </a:r>
            <a:endParaRPr lang="en-US" dirty="0"/>
          </a:p>
        </p:txBody>
      </p:sp>
      <p:sp>
        <p:nvSpPr>
          <p:cNvPr id="10" name="Text Placeholder 2">
            <a:extLst>
              <a:ext uri="{FF2B5EF4-FFF2-40B4-BE49-F238E27FC236}">
                <a16:creationId xmlns:a16="http://schemas.microsoft.com/office/drawing/2014/main" id="{D5C30B64-696C-C65A-76C1-710CCAB54821}"/>
              </a:ext>
            </a:extLst>
          </p:cNvPr>
          <p:cNvSpPr>
            <a:spLocks noGrp="1"/>
          </p:cNvSpPr>
          <p:nvPr>
            <p:ph type="body" idx="13"/>
          </p:nvPr>
        </p:nvSpPr>
        <p:spPr>
          <a:xfrm>
            <a:off x="1989155" y="3783299"/>
            <a:ext cx="6605752" cy="1606800"/>
          </a:xfrm>
        </p:spPr>
        <p:txBody>
          <a:bodyPr/>
          <a:lstStyle/>
          <a:p>
            <a:r>
              <a:rPr lang="en-US" dirty="0"/>
              <a:t>Dr Gaby Parker</a:t>
            </a:r>
          </a:p>
          <a:p>
            <a:r>
              <a:rPr lang="en-US" dirty="0"/>
              <a:t>Consultant Clinical Neuropsychologist</a:t>
            </a:r>
          </a:p>
        </p:txBody>
      </p:sp>
    </p:spTree>
    <p:extLst>
      <p:ext uri="{BB962C8B-B14F-4D97-AF65-F5344CB8AC3E}">
        <p14:creationId xmlns:p14="http://schemas.microsoft.com/office/powerpoint/2010/main" val="325908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17D3AD-443A-733F-D3B8-C329A7F16196}"/>
              </a:ext>
            </a:extLst>
          </p:cNvPr>
          <p:cNvSpPr>
            <a:spLocks noGrp="1"/>
          </p:cNvSpPr>
          <p:nvPr>
            <p:ph sz="quarter" idx="11"/>
          </p:nvPr>
        </p:nvSpPr>
        <p:spPr/>
        <p:txBody>
          <a:bodyPr/>
          <a:lstStyle/>
          <a:p>
            <a:r>
              <a:rPr lang="en-US" dirty="0"/>
              <a:t>Non-engagement with interventions or support</a:t>
            </a:r>
          </a:p>
        </p:txBody>
      </p:sp>
      <p:sp>
        <p:nvSpPr>
          <p:cNvPr id="3" name="Content Placeholder 2">
            <a:extLst>
              <a:ext uri="{FF2B5EF4-FFF2-40B4-BE49-F238E27FC236}">
                <a16:creationId xmlns:a16="http://schemas.microsoft.com/office/drawing/2014/main" id="{D1E68F85-E487-EBA1-C868-D55FC7B579D2}"/>
              </a:ext>
            </a:extLst>
          </p:cNvPr>
          <p:cNvSpPr>
            <a:spLocks noGrp="1"/>
          </p:cNvSpPr>
          <p:nvPr>
            <p:ph sz="quarter" idx="10"/>
          </p:nvPr>
        </p:nvSpPr>
        <p:spPr>
          <a:xfrm>
            <a:off x="818791" y="1602138"/>
            <a:ext cx="10526542" cy="4364923"/>
          </a:xfrm>
        </p:spPr>
        <p:txBody>
          <a:bodyPr numCol="1"/>
          <a:lstStyle/>
          <a:p>
            <a:pPr>
              <a:lnSpc>
                <a:spcPct val="100000"/>
              </a:lnSpc>
            </a:pPr>
            <a:r>
              <a:rPr lang="en-US" sz="2000" dirty="0"/>
              <a:t>People with cognitive, emotional and </a:t>
            </a:r>
            <a:r>
              <a:rPr lang="en-US" sz="2000" dirty="0" err="1"/>
              <a:t>behavioural</a:t>
            </a:r>
            <a:r>
              <a:rPr lang="en-US" sz="2000" dirty="0"/>
              <a:t> symptoms following an injury often present with complex rehabilitation needs that may not be well met in statutory services.  </a:t>
            </a:r>
          </a:p>
          <a:p>
            <a:pPr>
              <a:lnSpc>
                <a:spcPct val="100000"/>
              </a:lnSpc>
            </a:pPr>
            <a:r>
              <a:rPr lang="en-US" sz="2000" dirty="0"/>
              <a:t>They are much more likely to:</a:t>
            </a:r>
          </a:p>
          <a:p>
            <a:pPr marL="342900" indent="-342900">
              <a:lnSpc>
                <a:spcPct val="100000"/>
              </a:lnSpc>
              <a:buFont typeface="Arial" panose="020B0604020202020204" pitchFamily="34" charset="0"/>
              <a:buChar char="•"/>
            </a:pPr>
            <a:r>
              <a:rPr lang="en-US" sz="2000" dirty="0"/>
              <a:t>‘fall through the gap’</a:t>
            </a:r>
          </a:p>
          <a:p>
            <a:pPr marL="342900" indent="-342900">
              <a:lnSpc>
                <a:spcPct val="100000"/>
              </a:lnSpc>
              <a:buFont typeface="Arial" panose="020B0604020202020204" pitchFamily="34" charset="0"/>
              <a:buChar char="•"/>
            </a:pPr>
            <a:r>
              <a:rPr lang="en-US" sz="2000" dirty="0"/>
              <a:t>be deemed ineligible for services (‘too complex’ vs ‘not complex enough’)</a:t>
            </a:r>
          </a:p>
          <a:p>
            <a:pPr marL="342900" indent="-342900">
              <a:lnSpc>
                <a:spcPct val="100000"/>
              </a:lnSpc>
              <a:buFont typeface="Arial" panose="020B0604020202020204" pitchFamily="34" charset="0"/>
              <a:buChar char="•"/>
            </a:pPr>
            <a:r>
              <a:rPr lang="en-US" sz="2000" dirty="0"/>
              <a:t>struggle to identify goals</a:t>
            </a:r>
          </a:p>
          <a:p>
            <a:pPr marL="342900" indent="-342900">
              <a:lnSpc>
                <a:spcPct val="100000"/>
              </a:lnSpc>
              <a:buFont typeface="Arial" panose="020B0604020202020204" pitchFamily="34" charset="0"/>
              <a:buChar char="•"/>
            </a:pPr>
            <a:r>
              <a:rPr lang="en-US" sz="2000" dirty="0"/>
              <a:t>fail to attend appointments or complete rehabilitation plans</a:t>
            </a:r>
          </a:p>
          <a:p>
            <a:pPr marL="342900" indent="-342900">
              <a:lnSpc>
                <a:spcPct val="100000"/>
              </a:lnSpc>
              <a:buFont typeface="Arial" panose="020B0604020202020204" pitchFamily="34" charset="0"/>
              <a:buChar char="•"/>
            </a:pPr>
            <a:r>
              <a:rPr lang="en-US" sz="2000" dirty="0"/>
              <a:t>be labelled as ‘not engaging’, ‘difficult’ or ‘aggressive’</a:t>
            </a:r>
          </a:p>
          <a:p>
            <a:pPr>
              <a:lnSpc>
                <a:spcPct val="100000"/>
              </a:lnSpc>
            </a:pPr>
            <a:r>
              <a:rPr lang="en-US" sz="2000" dirty="0"/>
              <a:t>... and hence fail to access the rehabilitation they need</a:t>
            </a:r>
          </a:p>
          <a:p>
            <a:pPr>
              <a:lnSpc>
                <a:spcPct val="100000"/>
              </a:lnSpc>
            </a:pPr>
            <a:endParaRPr lang="en-US" sz="2000" dirty="0"/>
          </a:p>
          <a:p>
            <a:pPr>
              <a:lnSpc>
                <a:spcPct val="100000"/>
              </a:lnSpc>
            </a:pPr>
            <a:r>
              <a:rPr lang="en-US" sz="2000" dirty="0"/>
              <a:t>However, people without these needs may choose to reject input for a range of reasons</a:t>
            </a:r>
          </a:p>
          <a:p>
            <a:pPr>
              <a:lnSpc>
                <a:spcPct val="100000"/>
              </a:lnSpc>
            </a:pPr>
            <a:endParaRPr lang="en-US" sz="2000" dirty="0"/>
          </a:p>
        </p:txBody>
      </p:sp>
    </p:spTree>
    <p:extLst>
      <p:ext uri="{BB962C8B-B14F-4D97-AF65-F5344CB8AC3E}">
        <p14:creationId xmlns:p14="http://schemas.microsoft.com/office/powerpoint/2010/main" val="196672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5002-45DD-97CF-9A74-0DF5B35954C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3D130-D4CE-176D-2A51-2E8D03DC384A}"/>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E2041283-AD91-14CF-65B0-33A72794AB6F}"/>
              </a:ext>
            </a:extLst>
          </p:cNvPr>
          <p:cNvSpPr>
            <a:spLocks noGrp="1"/>
          </p:cNvSpPr>
          <p:nvPr>
            <p:ph sz="quarter" idx="10"/>
          </p:nvPr>
        </p:nvSpPr>
        <p:spPr>
          <a:xfrm>
            <a:off x="818790" y="1893988"/>
            <a:ext cx="10001610" cy="4364923"/>
          </a:xfrm>
        </p:spPr>
        <p:txBody>
          <a:bodyPr/>
          <a:lstStyle/>
          <a:p>
            <a:r>
              <a:rPr lang="en-US" sz="2000" b="1" dirty="0"/>
              <a:t>Opportunities</a:t>
            </a:r>
          </a:p>
          <a:p>
            <a:endParaRPr lang="en-US" sz="2000" b="1" dirty="0"/>
          </a:p>
          <a:p>
            <a:pPr marL="285750" indent="-285750">
              <a:buFont typeface="Arial" panose="020B0604020202020204" pitchFamily="34" charset="0"/>
              <a:buChar char="•"/>
            </a:pPr>
            <a:r>
              <a:rPr lang="en-US" sz="2000" dirty="0"/>
              <a:t>The wide range of cognitive, emotional and systemic factors influencing engagement are explicitly recognized within the guideline, offering space for this to be better understood within litigation.</a:t>
            </a:r>
          </a:p>
          <a:p>
            <a:endParaRPr lang="en-US" sz="2000" dirty="0"/>
          </a:p>
          <a:p>
            <a:pPr marL="285750" indent="-285750">
              <a:buFont typeface="Arial" panose="020B0604020202020204" pitchFamily="34" charset="0"/>
              <a:buChar char="•"/>
            </a:pPr>
            <a:r>
              <a:rPr lang="en-US" sz="2000" dirty="0"/>
              <a:t>Harder to simply attribute non-engagement as refusal or unwillingness to mitigate losses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t>Risks &amp; Challenges</a:t>
            </a:r>
          </a:p>
          <a:p>
            <a:endParaRPr lang="en-US" sz="2000" b="1" dirty="0"/>
          </a:p>
          <a:p>
            <a:pPr marL="342900" indent="-342900">
              <a:buFont typeface="Arial" panose="020B0604020202020204" pitchFamily="34" charset="0"/>
              <a:buChar char="•"/>
            </a:pPr>
            <a:r>
              <a:rPr lang="en-US" sz="2000" dirty="0"/>
              <a:t>Clear documentation is needed where persistent refusals exist, to determine the underlying causes and consider the implications for future care and support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492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0693F1-B4F2-E6F5-97E2-49AC0D465ABF}"/>
              </a:ext>
            </a:extLst>
          </p:cNvPr>
          <p:cNvSpPr>
            <a:spLocks noGrp="1"/>
          </p:cNvSpPr>
          <p:nvPr>
            <p:ph sz="quarter" idx="11"/>
          </p:nvPr>
        </p:nvSpPr>
        <p:spPr/>
        <p:txBody>
          <a:bodyPr/>
          <a:lstStyle/>
          <a:p>
            <a:r>
              <a:rPr lang="en-US" dirty="0"/>
              <a:t>The value of case management</a:t>
            </a:r>
          </a:p>
        </p:txBody>
      </p:sp>
      <p:sp>
        <p:nvSpPr>
          <p:cNvPr id="4" name="Content Placeholder 3">
            <a:extLst>
              <a:ext uri="{FF2B5EF4-FFF2-40B4-BE49-F238E27FC236}">
                <a16:creationId xmlns:a16="http://schemas.microsoft.com/office/drawing/2014/main" id="{F54C0CC5-3B7D-7109-8E67-A21F58EBF3C0}"/>
              </a:ext>
            </a:extLst>
          </p:cNvPr>
          <p:cNvSpPr>
            <a:spLocks noGrp="1"/>
          </p:cNvSpPr>
          <p:nvPr>
            <p:ph sz="quarter" idx="10"/>
          </p:nvPr>
        </p:nvSpPr>
        <p:spPr>
          <a:xfrm>
            <a:off x="818790" y="1893988"/>
            <a:ext cx="9849210" cy="4364923"/>
          </a:xfrm>
        </p:spPr>
        <p:txBody>
          <a:bodyPr numCol="1"/>
          <a:lstStyle/>
          <a:p>
            <a:r>
              <a:rPr lang="en-US" sz="2000" dirty="0"/>
              <a:t>It is widely </a:t>
            </a:r>
            <a:r>
              <a:rPr lang="en-US" sz="2000" dirty="0" err="1"/>
              <a:t>recognised</a:t>
            </a:r>
            <a:r>
              <a:rPr lang="en-US" sz="2000" dirty="0"/>
              <a:t> that people post-injury often experience fragmented care, poor discharge planning, failed transitions to community settings or a lack of coordination in care, which impacts outcomes. </a:t>
            </a:r>
          </a:p>
          <a:p>
            <a:endParaRPr lang="en-US" sz="2000" dirty="0"/>
          </a:p>
          <a:p>
            <a:r>
              <a:rPr lang="en-US" sz="2000" dirty="0"/>
              <a:t>Case managers act as a helpful single point of contact and coordination </a:t>
            </a:r>
          </a:p>
          <a:p>
            <a:endParaRPr lang="en-US" sz="2000" dirty="0"/>
          </a:p>
          <a:p>
            <a:r>
              <a:rPr lang="en-US" sz="2000" dirty="0"/>
              <a:t>This role is relatively rare in NHS/statutory contexts, but well established in the independent sector.</a:t>
            </a:r>
          </a:p>
        </p:txBody>
      </p:sp>
    </p:spTree>
    <p:extLst>
      <p:ext uri="{BB962C8B-B14F-4D97-AF65-F5344CB8AC3E}">
        <p14:creationId xmlns:p14="http://schemas.microsoft.com/office/powerpoint/2010/main" val="307191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F55EB-6454-0D6D-3563-98D12BEEE1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E61E6-4921-93D6-A079-1F7C268F21CC}"/>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52CE1883-DCE4-A2FD-93F9-E6E1BB065868}"/>
              </a:ext>
            </a:extLst>
          </p:cNvPr>
          <p:cNvSpPr>
            <a:spLocks noGrp="1"/>
          </p:cNvSpPr>
          <p:nvPr>
            <p:ph sz="quarter" idx="10"/>
          </p:nvPr>
        </p:nvSpPr>
        <p:spPr>
          <a:xfrm>
            <a:off x="818790" y="1893988"/>
            <a:ext cx="9510543" cy="4364923"/>
          </a:xfrm>
        </p:spPr>
        <p:txBody>
          <a:bodyPr/>
          <a:lstStyle/>
          <a:p>
            <a:r>
              <a:rPr lang="en-US" sz="2000" b="1" dirty="0"/>
              <a:t>Opportunities</a:t>
            </a:r>
          </a:p>
          <a:p>
            <a:endParaRPr lang="en-US" sz="2000" b="1" dirty="0"/>
          </a:p>
          <a:p>
            <a:pPr marL="342900" indent="-342900">
              <a:buFont typeface="Arial" panose="020B0604020202020204" pitchFamily="34" charset="0"/>
              <a:buChar char="•"/>
            </a:pPr>
            <a:r>
              <a:rPr lang="en-US" sz="2000" dirty="0"/>
              <a:t>The guideline strongly supports the coordinating and monitoring roles of the case manager over the longer term</a:t>
            </a:r>
          </a:p>
          <a:p>
            <a:endParaRPr lang="en-US" sz="2000" dirty="0"/>
          </a:p>
          <a:p>
            <a:pPr marL="342900" indent="-342900">
              <a:buFont typeface="Arial" panose="020B0604020202020204" pitchFamily="34" charset="0"/>
              <a:buChar char="•"/>
            </a:pPr>
            <a:r>
              <a:rPr lang="en-US" sz="2000" dirty="0"/>
              <a:t>Statutory services may begin to develop better case management models, such that injured people receive better early care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t>Risks &amp; Challenges</a:t>
            </a:r>
          </a:p>
          <a:p>
            <a:endParaRPr lang="en-US" sz="2000" b="1" dirty="0"/>
          </a:p>
          <a:p>
            <a:pPr marL="342900" indent="-342900">
              <a:buFont typeface="Arial" panose="020B0604020202020204" pitchFamily="34" charset="0"/>
              <a:buChar char="•"/>
            </a:pPr>
            <a:r>
              <a:rPr lang="en-US" sz="2000" dirty="0"/>
              <a:t>There needs to continue to be clear delineation of roles to avoid supplication, role overlap or inefficiencies</a:t>
            </a:r>
          </a:p>
          <a:p>
            <a:endParaRPr lang="en-US" sz="2000" dirty="0"/>
          </a:p>
          <a:p>
            <a:pPr marL="342900" indent="-342900">
              <a:buFont typeface="Arial" panose="020B0604020202020204" pitchFamily="34" charset="0"/>
              <a:buChar char="•"/>
            </a:pPr>
            <a:r>
              <a:rPr lang="en-US" sz="2000" dirty="0"/>
              <a:t>Push back for this to be managed via statutory services in the long term?</a:t>
            </a:r>
          </a:p>
          <a:p>
            <a:endParaRPr lang="en-US" sz="2000" dirty="0"/>
          </a:p>
          <a:p>
            <a:pPr marL="342900" indent="-342900">
              <a:buFont typeface="Arial" panose="020B0604020202020204" pitchFamily="34" charset="0"/>
              <a:buChar char="•"/>
            </a:pPr>
            <a:r>
              <a:rPr lang="en-US" sz="2000" dirty="0"/>
              <a:t>Estimation of case management needs over the longer term may be very challenging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431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095954-86BD-9B03-5393-4150D4825DE6}"/>
              </a:ext>
            </a:extLst>
          </p:cNvPr>
          <p:cNvSpPr>
            <a:spLocks noGrp="1"/>
          </p:cNvSpPr>
          <p:nvPr>
            <p:ph sz="quarter" idx="11"/>
          </p:nvPr>
        </p:nvSpPr>
        <p:spPr/>
        <p:txBody>
          <a:bodyPr/>
          <a:lstStyle/>
          <a:p>
            <a:r>
              <a:rPr lang="en-US" dirty="0"/>
              <a:t>Improving Equality, Diversity &amp; Inclusion</a:t>
            </a:r>
          </a:p>
        </p:txBody>
      </p:sp>
      <p:sp>
        <p:nvSpPr>
          <p:cNvPr id="3" name="Content Placeholder 2">
            <a:extLst>
              <a:ext uri="{FF2B5EF4-FFF2-40B4-BE49-F238E27FC236}">
                <a16:creationId xmlns:a16="http://schemas.microsoft.com/office/drawing/2014/main" id="{4B28C109-400B-D533-0006-08B0B6BD942B}"/>
              </a:ext>
            </a:extLst>
          </p:cNvPr>
          <p:cNvSpPr>
            <a:spLocks noGrp="1"/>
          </p:cNvSpPr>
          <p:nvPr>
            <p:ph sz="quarter" idx="10"/>
          </p:nvPr>
        </p:nvSpPr>
        <p:spPr>
          <a:xfrm>
            <a:off x="818791" y="1710266"/>
            <a:ext cx="9324276" cy="4364923"/>
          </a:xfrm>
        </p:spPr>
        <p:txBody>
          <a:bodyPr numCol="1"/>
          <a:lstStyle/>
          <a:p>
            <a:pPr>
              <a:lnSpc>
                <a:spcPct val="100000"/>
              </a:lnSpc>
            </a:pPr>
            <a:r>
              <a:rPr lang="en-US" sz="2000" dirty="0"/>
              <a:t>NG252 emphasizes that rehabilitation is delivered in the socio-cultural and linguistic context of each particular client, and so should be adapted to those needs.</a:t>
            </a:r>
          </a:p>
          <a:p>
            <a:pPr>
              <a:lnSpc>
                <a:spcPct val="100000"/>
              </a:lnSpc>
            </a:pPr>
            <a:endParaRPr lang="en-US" sz="2000" dirty="0"/>
          </a:p>
          <a:p>
            <a:pPr>
              <a:lnSpc>
                <a:spcPct val="100000"/>
              </a:lnSpc>
            </a:pPr>
            <a:r>
              <a:rPr lang="en-US" sz="2000" dirty="0"/>
              <a:t>In practice, challenging issues arise where there are differences in frameworks adopted by treating teams, legal professionals, and Claimants and their families. </a:t>
            </a:r>
          </a:p>
          <a:p>
            <a:pPr>
              <a:lnSpc>
                <a:spcPct val="100000"/>
              </a:lnSpc>
            </a:pPr>
            <a:endParaRPr lang="en-US" sz="2000" dirty="0"/>
          </a:p>
          <a:p>
            <a:pPr>
              <a:lnSpc>
                <a:spcPct val="100000"/>
              </a:lnSpc>
            </a:pPr>
            <a:r>
              <a:rPr lang="en-US" sz="2000" dirty="0"/>
              <a:t>Common areas of conflict I have observed during my practice: </a:t>
            </a:r>
          </a:p>
          <a:p>
            <a:pPr marL="342900" indent="-342900">
              <a:lnSpc>
                <a:spcPct val="100000"/>
              </a:lnSpc>
              <a:buFont typeface="Arial" panose="020B0604020202020204" pitchFamily="34" charset="0"/>
              <a:buChar char="•"/>
            </a:pPr>
            <a:r>
              <a:rPr lang="en-US" sz="2000" dirty="0"/>
              <a:t>care which may appear restrictive or overly-involved to professionals, but is felt entirely appropriate by the personal support network</a:t>
            </a:r>
          </a:p>
          <a:p>
            <a:pPr marL="342900" indent="-342900">
              <a:lnSpc>
                <a:spcPct val="100000"/>
              </a:lnSpc>
              <a:buFont typeface="Arial" panose="020B0604020202020204" pitchFamily="34" charset="0"/>
              <a:buChar char="•"/>
            </a:pPr>
            <a:r>
              <a:rPr lang="en-US" sz="2000" dirty="0" err="1"/>
              <a:t>pathologising</a:t>
            </a:r>
            <a:r>
              <a:rPr lang="en-US" sz="2000" dirty="0"/>
              <a:t> of hope grounded in religious/cultural belief as a ‘lack of insight’ or a barrier to rehabilitation</a:t>
            </a:r>
          </a:p>
          <a:p>
            <a:endParaRPr lang="en-US" sz="2000" dirty="0"/>
          </a:p>
        </p:txBody>
      </p:sp>
    </p:spTree>
    <p:extLst>
      <p:ext uri="{BB962C8B-B14F-4D97-AF65-F5344CB8AC3E}">
        <p14:creationId xmlns:p14="http://schemas.microsoft.com/office/powerpoint/2010/main" val="71757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865A-9F7E-C4BD-B89D-4CA9D3CBAA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1B86B-F0ED-EB85-6654-6D0066D54491}"/>
              </a:ext>
            </a:extLst>
          </p:cNvPr>
          <p:cNvSpPr>
            <a:spLocks noGrp="1"/>
          </p:cNvSpPr>
          <p:nvPr>
            <p:ph sz="quarter" idx="11"/>
          </p:nvPr>
        </p:nvSpPr>
        <p:spPr/>
        <p:txBody>
          <a:bodyPr/>
          <a:lstStyle/>
          <a:p>
            <a:r>
              <a:rPr lang="en-US" dirty="0"/>
              <a:t>Implications for medicolegal practice</a:t>
            </a:r>
          </a:p>
        </p:txBody>
      </p:sp>
      <p:sp>
        <p:nvSpPr>
          <p:cNvPr id="3" name="Content Placeholder 2">
            <a:extLst>
              <a:ext uri="{FF2B5EF4-FFF2-40B4-BE49-F238E27FC236}">
                <a16:creationId xmlns:a16="http://schemas.microsoft.com/office/drawing/2014/main" id="{63FDBADD-DE05-51CB-FBBE-DF5C44982917}"/>
              </a:ext>
            </a:extLst>
          </p:cNvPr>
          <p:cNvSpPr>
            <a:spLocks noGrp="1"/>
          </p:cNvSpPr>
          <p:nvPr>
            <p:ph sz="quarter" idx="10"/>
          </p:nvPr>
        </p:nvSpPr>
        <p:spPr>
          <a:xfrm>
            <a:off x="818790" y="1893988"/>
            <a:ext cx="10509610" cy="4364923"/>
          </a:xfrm>
        </p:spPr>
        <p:txBody>
          <a:bodyPr/>
          <a:lstStyle/>
          <a:p>
            <a:r>
              <a:rPr lang="en-US" sz="2000" b="1" dirty="0"/>
              <a:t>Opportunities</a:t>
            </a:r>
          </a:p>
          <a:p>
            <a:endParaRPr lang="en-US" sz="2000" b="1" dirty="0"/>
          </a:p>
          <a:p>
            <a:pPr marL="342900" indent="-342900">
              <a:buFont typeface="Arial" panose="020B0604020202020204" pitchFamily="34" charset="0"/>
              <a:buChar char="•"/>
            </a:pPr>
            <a:r>
              <a:rPr lang="en-US" sz="2000" dirty="0"/>
              <a:t>Culturally competent provision for </a:t>
            </a:r>
            <a:r>
              <a:rPr lang="en-US" sz="2000" dirty="0" err="1"/>
              <a:t>minoritised</a:t>
            </a:r>
            <a:r>
              <a:rPr lang="en-US" sz="2000" dirty="0"/>
              <a:t> groups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Explicit consideration of how social, cultural or religious norms impact on common elements of loss (e.g., use of interpreters for appointments, inter-generational living) may enable more accurate funding decisions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Addressing these issues directly may support more integrated, effective rehabilitation</a:t>
            </a:r>
          </a:p>
          <a:p>
            <a:pPr marL="342900" indent="-342900">
              <a:buFont typeface="Arial" panose="020B0604020202020204" pitchFamily="34" charset="0"/>
              <a:buChar char="•"/>
            </a:pPr>
            <a:endParaRPr lang="en-US" sz="2000" dirty="0"/>
          </a:p>
          <a:p>
            <a:r>
              <a:rPr lang="en-US" sz="2000" b="1" dirty="0"/>
              <a:t>Risks &amp; Challenges</a:t>
            </a:r>
          </a:p>
          <a:p>
            <a:endParaRPr lang="en-US" sz="2000" b="1" dirty="0"/>
          </a:p>
          <a:p>
            <a:pPr marL="342900" indent="-342900">
              <a:buFont typeface="Arial" panose="020B0604020202020204" pitchFamily="34" charset="0"/>
              <a:buChar char="•"/>
            </a:pPr>
            <a:r>
              <a:rPr lang="en-US" sz="2000" dirty="0"/>
              <a:t>Defining whether an adjustment or recommendation is reasonable/proportionate may be challenging, in the context of limited direct evidence base?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36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20BE2-5C50-51A2-60E1-EAF98E19F81A}"/>
              </a:ext>
            </a:extLst>
          </p:cNvPr>
          <p:cNvSpPr>
            <a:spLocks noGrp="1"/>
          </p:cNvSpPr>
          <p:nvPr>
            <p:ph type="body" idx="12"/>
          </p:nvPr>
        </p:nvSpPr>
        <p:spPr>
          <a:xfrm>
            <a:off x="1134737" y="1222872"/>
            <a:ext cx="10006014" cy="4131326"/>
          </a:xfrm>
        </p:spPr>
        <p:txBody>
          <a:bodyPr/>
          <a:lstStyle/>
          <a:p>
            <a:pPr algn="ctr"/>
            <a:endParaRPr lang="en-US" sz="4800" dirty="0"/>
          </a:p>
          <a:p>
            <a:r>
              <a:rPr lang="en-US" sz="4800" dirty="0"/>
              <a:t>Get in touch: </a:t>
            </a:r>
          </a:p>
          <a:p>
            <a:endParaRPr lang="en-US" sz="4800" dirty="0"/>
          </a:p>
          <a:p>
            <a:r>
              <a:rPr lang="en-US" sz="4800" dirty="0">
                <a:hlinkClick r:id="rId3">
                  <a:extLst>
                    <a:ext uri="{A12FA001-AC4F-418D-AE19-62706E023703}">
                      <ahyp:hlinkClr xmlns:ahyp="http://schemas.microsoft.com/office/drawing/2018/hyperlinkcolor" val="tx"/>
                    </a:ext>
                  </a:extLst>
                </a:hlinkClick>
              </a:rPr>
              <a:t>dr.gaby.parker@ant-ltd.co.uk</a:t>
            </a:r>
            <a:endParaRPr lang="en-US" sz="4800" dirty="0"/>
          </a:p>
          <a:p>
            <a:endParaRPr lang="en-US" sz="4800" dirty="0"/>
          </a:p>
          <a:p>
            <a:r>
              <a:rPr lang="en-US" sz="4800" dirty="0">
                <a:hlinkClick r:id="rId4">
                  <a:extLst>
                    <a:ext uri="{A12FA001-AC4F-418D-AE19-62706E023703}">
                      <ahyp:hlinkClr xmlns:ahyp="http://schemas.microsoft.com/office/drawing/2018/hyperlinkcolor" val="tx"/>
                    </a:ext>
                  </a:extLst>
                </a:hlinkClick>
              </a:rPr>
              <a:t>office@ant-ltd.co.uk</a:t>
            </a:r>
            <a:r>
              <a:rPr lang="en-US" sz="4800" dirty="0"/>
              <a:t> </a:t>
            </a:r>
          </a:p>
        </p:txBody>
      </p:sp>
    </p:spTree>
    <p:extLst>
      <p:ext uri="{BB962C8B-B14F-4D97-AF65-F5344CB8AC3E}">
        <p14:creationId xmlns:p14="http://schemas.microsoft.com/office/powerpoint/2010/main" val="154564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2597-AE07-27C5-26EC-8E4D7B8CEF50}"/>
              </a:ext>
            </a:extLst>
          </p:cNvPr>
          <p:cNvSpPr>
            <a:spLocks noGrp="1"/>
          </p:cNvSpPr>
          <p:nvPr>
            <p:ph type="ctrTitle"/>
          </p:nvPr>
        </p:nvSpPr>
        <p:spPr>
          <a:xfrm>
            <a:off x="140874" y="2007383"/>
            <a:ext cx="6482763" cy="2387600"/>
          </a:xfrm>
        </p:spPr>
        <p:txBody>
          <a:bodyPr>
            <a:noAutofit/>
          </a:bodyPr>
          <a:lstStyle/>
          <a:p>
            <a:r>
              <a:rPr lang="en-GB" sz="5000" dirty="0"/>
              <a:t>(In)capacity: principles and compensation strategies in borderline cases</a:t>
            </a:r>
          </a:p>
        </p:txBody>
      </p:sp>
      <p:sp>
        <p:nvSpPr>
          <p:cNvPr id="3" name="Subtitle 2">
            <a:extLst>
              <a:ext uri="{FF2B5EF4-FFF2-40B4-BE49-F238E27FC236}">
                <a16:creationId xmlns:a16="http://schemas.microsoft.com/office/drawing/2014/main" id="{2D41D643-4084-1C6A-51F0-68D14B45A88C}"/>
              </a:ext>
            </a:extLst>
          </p:cNvPr>
          <p:cNvSpPr>
            <a:spLocks noGrp="1"/>
          </p:cNvSpPr>
          <p:nvPr>
            <p:ph type="subTitle" idx="1"/>
          </p:nvPr>
        </p:nvSpPr>
        <p:spPr>
          <a:xfrm>
            <a:off x="140873" y="4590294"/>
            <a:ext cx="6482763" cy="485868"/>
          </a:xfrm>
        </p:spPr>
        <p:txBody>
          <a:bodyPr/>
          <a:lstStyle/>
          <a:p>
            <a:r>
              <a:rPr lang="en-GB" sz="2000" dirty="0"/>
              <a:t>Tony Reddiford &amp; Sophie Walmsley</a:t>
            </a:r>
          </a:p>
          <a:p>
            <a:endParaRPr lang="en-GB" dirty="0"/>
          </a:p>
        </p:txBody>
      </p:sp>
    </p:spTree>
    <p:extLst>
      <p:ext uri="{BB962C8B-B14F-4D97-AF65-F5344CB8AC3E}">
        <p14:creationId xmlns:p14="http://schemas.microsoft.com/office/powerpoint/2010/main" val="70110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6CD1-F169-0D14-1C6E-326ECB9E4041}"/>
              </a:ext>
            </a:extLst>
          </p:cNvPr>
          <p:cNvSpPr>
            <a:spLocks noGrp="1"/>
          </p:cNvSpPr>
          <p:nvPr>
            <p:ph type="title"/>
          </p:nvPr>
        </p:nvSpPr>
        <p:spPr/>
        <p:txBody>
          <a:bodyPr/>
          <a:lstStyle/>
          <a:p>
            <a:r>
              <a:rPr lang="en-US" dirty="0"/>
              <a:t>Why capacity matters	</a:t>
            </a:r>
          </a:p>
        </p:txBody>
      </p:sp>
      <p:sp>
        <p:nvSpPr>
          <p:cNvPr id="3" name="Content Placeholder 2">
            <a:extLst>
              <a:ext uri="{FF2B5EF4-FFF2-40B4-BE49-F238E27FC236}">
                <a16:creationId xmlns:a16="http://schemas.microsoft.com/office/drawing/2014/main" id="{5CB580C3-B8C7-45EC-4968-D8F5DDF32934}"/>
              </a:ext>
            </a:extLst>
          </p:cNvPr>
          <p:cNvSpPr>
            <a:spLocks noGrp="1"/>
          </p:cNvSpPr>
          <p:nvPr>
            <p:ph idx="1"/>
          </p:nvPr>
        </p:nvSpPr>
        <p:spPr/>
        <p:txBody>
          <a:bodyPr>
            <a:normAutofit/>
          </a:bodyPr>
          <a:lstStyle/>
          <a:p>
            <a:pPr marL="0" indent="0">
              <a:buNone/>
            </a:pPr>
            <a:r>
              <a:rPr lang="en-GB" dirty="0"/>
              <a:t>Hayden J </a:t>
            </a:r>
            <a:r>
              <a:rPr lang="en-GB" i="1" u="sng" dirty="0"/>
              <a:t>Tower Hamlets LBC v PB </a:t>
            </a:r>
            <a:r>
              <a:rPr lang="en-GB" dirty="0"/>
              <a:t>[2020] EWCOP 34:</a:t>
            </a:r>
          </a:p>
          <a:p>
            <a:pPr marL="0" indent="0">
              <a:buNone/>
            </a:pPr>
            <a:endParaRPr lang="en-GB" i="1" dirty="0"/>
          </a:p>
          <a:p>
            <a:pPr marL="0" indent="0">
              <a:buNone/>
            </a:pPr>
            <a:r>
              <a:rPr lang="en-GB" i="1" dirty="0"/>
              <a:t>“The presumption of capacity, section 1(2), is the benchmark for decision-makers in this sphere. To my mind it is </a:t>
            </a:r>
            <a:r>
              <a:rPr lang="en-GB" b="1" i="1" dirty="0"/>
              <a:t>every bit as important as the presumption of innocence in a criminal trial</a:t>
            </a:r>
            <a:r>
              <a:rPr lang="en-GB" i="1" dirty="0"/>
              <a:t>. The Act reinforces this by requiring that a person is not to be treated as unable to make a decision unless “all practicable steps to help him to do so have been taken without success”. The scope of these unambiguous provisions requires fully to be recognised and vigilantly guarded.” </a:t>
            </a:r>
          </a:p>
          <a:p>
            <a:endParaRPr lang="en-US" dirty="0"/>
          </a:p>
        </p:txBody>
      </p:sp>
    </p:spTree>
    <p:extLst>
      <p:ext uri="{BB962C8B-B14F-4D97-AF65-F5344CB8AC3E}">
        <p14:creationId xmlns:p14="http://schemas.microsoft.com/office/powerpoint/2010/main" val="362009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8771-5F9B-E81C-A19E-FD21D862022C}"/>
              </a:ext>
            </a:extLst>
          </p:cNvPr>
          <p:cNvSpPr>
            <a:spLocks noGrp="1"/>
          </p:cNvSpPr>
          <p:nvPr>
            <p:ph type="title"/>
          </p:nvPr>
        </p:nvSpPr>
        <p:spPr/>
        <p:txBody>
          <a:bodyPr/>
          <a:lstStyle/>
          <a:p>
            <a:r>
              <a:rPr lang="en-US" dirty="0"/>
              <a:t>Context of incapacity in PI claims	</a:t>
            </a:r>
          </a:p>
        </p:txBody>
      </p:sp>
      <p:sp>
        <p:nvSpPr>
          <p:cNvPr id="3" name="Content Placeholder 2">
            <a:extLst>
              <a:ext uri="{FF2B5EF4-FFF2-40B4-BE49-F238E27FC236}">
                <a16:creationId xmlns:a16="http://schemas.microsoft.com/office/drawing/2014/main" id="{28D3949A-ADE5-0DBA-F0C7-7BB9A46E5A1B}"/>
              </a:ext>
            </a:extLst>
          </p:cNvPr>
          <p:cNvSpPr>
            <a:spLocks noGrp="1"/>
          </p:cNvSpPr>
          <p:nvPr>
            <p:ph idx="1"/>
          </p:nvPr>
        </p:nvSpPr>
        <p:spPr/>
        <p:txBody>
          <a:bodyPr>
            <a:normAutofit lnSpcReduction="10000"/>
          </a:bodyPr>
          <a:lstStyle/>
          <a:p>
            <a:r>
              <a:rPr lang="en-US" dirty="0"/>
              <a:t>Whether a protected party: litigation friend/approval required.</a:t>
            </a:r>
          </a:p>
          <a:p>
            <a:r>
              <a:rPr lang="en-US" dirty="0"/>
              <a:t>Whether a protected beneficiary: costs of managing financial affairs need claiming.</a:t>
            </a:r>
          </a:p>
          <a:p>
            <a:r>
              <a:rPr lang="en-US" dirty="0"/>
              <a:t>Whether has testamentary capacity: costs of a statutory will claimable.</a:t>
            </a:r>
          </a:p>
          <a:p>
            <a:r>
              <a:rPr lang="en-US" dirty="0"/>
              <a:t>Limitation.</a:t>
            </a:r>
          </a:p>
          <a:p>
            <a:r>
              <a:rPr lang="en-GB" dirty="0"/>
              <a:t>Whether C had capacity at the time they settled an earlier personal injury claim (e.g. </a:t>
            </a:r>
            <a:r>
              <a:rPr lang="en-GB" i="1" u="sng" dirty="0"/>
              <a:t>CXC v Clarke &amp; Anor</a:t>
            </a:r>
            <a:r>
              <a:rPr lang="en-GB" u="sng" dirty="0"/>
              <a:t> </a:t>
            </a:r>
            <a:r>
              <a:rPr lang="en-GB" dirty="0"/>
              <a:t>[2024] EWHC 3138 (KB))</a:t>
            </a:r>
          </a:p>
          <a:p>
            <a:endParaRPr lang="en-US" dirty="0"/>
          </a:p>
        </p:txBody>
      </p:sp>
    </p:spTree>
    <p:extLst>
      <p:ext uri="{BB962C8B-B14F-4D97-AF65-F5344CB8AC3E}">
        <p14:creationId xmlns:p14="http://schemas.microsoft.com/office/powerpoint/2010/main" val="4019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B8A037-3863-36C4-6D04-2014BC3BF29E}"/>
              </a:ext>
            </a:extLst>
          </p:cNvPr>
          <p:cNvSpPr>
            <a:spLocks noGrp="1"/>
          </p:cNvSpPr>
          <p:nvPr>
            <p:ph sz="quarter" idx="10"/>
          </p:nvPr>
        </p:nvSpPr>
        <p:spPr>
          <a:prstGeom prst="rect">
            <a:avLst/>
          </a:prstGeom>
        </p:spPr>
        <p:txBody>
          <a:bodyPr/>
          <a:lstStyle/>
          <a:p>
            <a:r>
              <a:rPr lang="en-US" sz="2400" dirty="0"/>
              <a:t>The guideline referred to in this presentation was produced by the National Institute for Health and Care Excellence (NICE). The views expressed in this presentation are those of the authors and not necessarily those of NICE.</a:t>
            </a:r>
          </a:p>
          <a:p>
            <a:endParaRPr lang="en-US" sz="2400" dirty="0"/>
          </a:p>
          <a:p>
            <a:r>
              <a:rPr lang="en-US" sz="2400" dirty="0"/>
              <a:t>National Institute for Health and Care Excellence (2025) Rehabilitation of Chronic Neurological Conditions including Acquired Brain Injury. Available from </a:t>
            </a:r>
            <a:r>
              <a:rPr lang="en-US" sz="2400" dirty="0">
                <a:hlinkClick r:id="rId3"/>
              </a:rPr>
              <a:t>https://www.nice.org.uk/guidance/ng252</a:t>
            </a:r>
            <a:r>
              <a:rPr lang="en-US" sz="2400" dirty="0"/>
              <a:t> </a:t>
            </a:r>
          </a:p>
          <a:p>
            <a:r>
              <a:rPr lang="en-US" sz="2400" dirty="0"/>
              <a:t>Published October 2025</a:t>
            </a:r>
          </a:p>
        </p:txBody>
      </p:sp>
      <p:sp>
        <p:nvSpPr>
          <p:cNvPr id="4" name="Content Placeholder 3">
            <a:extLst>
              <a:ext uri="{FF2B5EF4-FFF2-40B4-BE49-F238E27FC236}">
                <a16:creationId xmlns:a16="http://schemas.microsoft.com/office/drawing/2014/main" id="{8C578966-6D53-5618-72E1-3952D8C2A166}"/>
              </a:ext>
            </a:extLst>
          </p:cNvPr>
          <p:cNvSpPr>
            <a:spLocks noGrp="1"/>
          </p:cNvSpPr>
          <p:nvPr>
            <p:ph sz="quarter" idx="11"/>
          </p:nvPr>
        </p:nvSpPr>
        <p:spPr/>
        <p:txBody>
          <a:bodyPr/>
          <a:lstStyle/>
          <a:p>
            <a:r>
              <a:rPr lang="en-US" dirty="0"/>
              <a:t>NG252: Rehabilitation of Chronic Neurological Disorders</a:t>
            </a:r>
          </a:p>
        </p:txBody>
      </p:sp>
    </p:spTree>
    <p:extLst>
      <p:ext uri="{BB962C8B-B14F-4D97-AF65-F5344CB8AC3E}">
        <p14:creationId xmlns:p14="http://schemas.microsoft.com/office/powerpoint/2010/main" val="204735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9FCD-8527-8866-0FB9-B603398738B8}"/>
              </a:ext>
            </a:extLst>
          </p:cNvPr>
          <p:cNvSpPr>
            <a:spLocks noGrp="1"/>
          </p:cNvSpPr>
          <p:nvPr>
            <p:ph type="title"/>
          </p:nvPr>
        </p:nvSpPr>
        <p:spPr/>
        <p:txBody>
          <a:bodyPr/>
          <a:lstStyle/>
          <a:p>
            <a:r>
              <a:rPr lang="en-US" dirty="0"/>
              <a:t>Capacity to litigate: the whole claim</a:t>
            </a:r>
          </a:p>
        </p:txBody>
      </p:sp>
      <p:sp>
        <p:nvSpPr>
          <p:cNvPr id="3" name="Content Placeholder 2">
            <a:extLst>
              <a:ext uri="{FF2B5EF4-FFF2-40B4-BE49-F238E27FC236}">
                <a16:creationId xmlns:a16="http://schemas.microsoft.com/office/drawing/2014/main" id="{A338C8EE-55C4-6F70-BCF9-B9086AD9E5B4}"/>
              </a:ext>
            </a:extLst>
          </p:cNvPr>
          <p:cNvSpPr>
            <a:spLocks noGrp="1"/>
          </p:cNvSpPr>
          <p:nvPr>
            <p:ph idx="1"/>
          </p:nvPr>
        </p:nvSpPr>
        <p:spPr/>
        <p:txBody>
          <a:bodyPr>
            <a:normAutofit lnSpcReduction="10000"/>
          </a:bodyPr>
          <a:lstStyle/>
          <a:p>
            <a:pPr marL="0" indent="0">
              <a:buNone/>
            </a:pPr>
            <a:r>
              <a:rPr lang="en-GB" i="1" dirty="0"/>
              <a:t>Lady Hale </a:t>
            </a:r>
            <a:r>
              <a:rPr lang="en-GB" i="1" u="sng" dirty="0"/>
              <a:t>Dunhill v Burgon </a:t>
            </a:r>
            <a:r>
              <a:rPr lang="en-GB" i="1" dirty="0"/>
              <a:t>[2014] 1 WLR 933:</a:t>
            </a:r>
          </a:p>
          <a:p>
            <a:pPr marL="0" indent="0" algn="just">
              <a:buNone/>
            </a:pPr>
            <a:r>
              <a:rPr lang="en-GB" i="1" dirty="0"/>
              <a:t>“The proceedings themselves may take many twists and turns, they may develop and change as the evidence is gathered and the arguments refined. There are, of course, litigants whose capacity fluctuates over time, so that there may be times in any proceedings where they need a litigation friend and other times when they do not. … But a party whose capacity does not fluctuate either should or should not require a litigation friend throughout the proceedings. </a:t>
            </a:r>
            <a:r>
              <a:rPr lang="en-GB" b="1" i="1" dirty="0"/>
              <a:t>It would make no sense to apply a capacity test to each individual decision required in the course of the proceedings…”</a:t>
            </a:r>
            <a:endParaRPr lang="en-GB" b="1" dirty="0"/>
          </a:p>
          <a:p>
            <a:endParaRPr lang="en-US" dirty="0"/>
          </a:p>
        </p:txBody>
      </p:sp>
    </p:spTree>
    <p:extLst>
      <p:ext uri="{BB962C8B-B14F-4D97-AF65-F5344CB8AC3E}">
        <p14:creationId xmlns:p14="http://schemas.microsoft.com/office/powerpoint/2010/main" val="417575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5F7D-47AD-C253-35FB-4C00D06E8519}"/>
              </a:ext>
            </a:extLst>
          </p:cNvPr>
          <p:cNvSpPr>
            <a:spLocks noGrp="1"/>
          </p:cNvSpPr>
          <p:nvPr>
            <p:ph type="title"/>
          </p:nvPr>
        </p:nvSpPr>
        <p:spPr/>
        <p:txBody>
          <a:bodyPr/>
          <a:lstStyle/>
          <a:p>
            <a:pPr algn="ctr"/>
            <a:r>
              <a:rPr lang="en-US" dirty="0"/>
              <a:t>MCA 2005: fundamental principles</a:t>
            </a:r>
          </a:p>
        </p:txBody>
      </p:sp>
      <p:sp>
        <p:nvSpPr>
          <p:cNvPr id="3" name="Content Placeholder 2">
            <a:extLst>
              <a:ext uri="{FF2B5EF4-FFF2-40B4-BE49-F238E27FC236}">
                <a16:creationId xmlns:a16="http://schemas.microsoft.com/office/drawing/2014/main" id="{BBF3D66B-8F1D-5965-AC48-21582089AD6F}"/>
              </a:ext>
            </a:extLst>
          </p:cNvPr>
          <p:cNvSpPr>
            <a:spLocks noGrp="1"/>
          </p:cNvSpPr>
          <p:nvPr>
            <p:ph idx="1"/>
          </p:nvPr>
        </p:nvSpPr>
        <p:spPr>
          <a:xfrm>
            <a:off x="922283" y="1690688"/>
            <a:ext cx="10100733" cy="4690534"/>
          </a:xfrm>
        </p:spPr>
        <p:txBody>
          <a:bodyPr>
            <a:normAutofit fontScale="70000" lnSpcReduction="20000"/>
          </a:bodyPr>
          <a:lstStyle/>
          <a:p>
            <a:pPr algn="just"/>
            <a:r>
              <a:rPr lang="en-US" sz="4500" dirty="0"/>
              <a:t>Presumption in favour of capacity - s.1(2) MCA 2005</a:t>
            </a:r>
          </a:p>
          <a:p>
            <a:pPr algn="just"/>
            <a:r>
              <a:rPr lang="en-US" sz="4500" dirty="0"/>
              <a:t>Capacity can be both time </a:t>
            </a:r>
            <a:r>
              <a:rPr lang="en-US" sz="4500" b="1" dirty="0"/>
              <a:t>and</a:t>
            </a:r>
            <a:r>
              <a:rPr lang="en-US" sz="4500" dirty="0"/>
              <a:t> decision specific </a:t>
            </a:r>
          </a:p>
          <a:p>
            <a:pPr algn="just"/>
            <a:r>
              <a:rPr lang="en-US" sz="4500" dirty="0"/>
              <a:t>A person should not be treated as unable to make a decision merely because he makes an unwise one - s.1(4)</a:t>
            </a:r>
          </a:p>
          <a:p>
            <a:pPr algn="just"/>
            <a:r>
              <a:rPr lang="en-US" sz="4500" dirty="0"/>
              <a:t>All practicable steps to be taken to enable him to make a decision without success – s.1(3)</a:t>
            </a:r>
          </a:p>
          <a:p>
            <a:pPr algn="just"/>
            <a:r>
              <a:rPr lang="en-US" sz="4500" dirty="0"/>
              <a:t>A lack of capacity cannot be established merely due to age, appearance, a condition of his, or an aspect of his behaviour – s2(3)</a:t>
            </a:r>
          </a:p>
          <a:p>
            <a:pPr lvl="1"/>
            <a:endParaRPr lang="en-US" dirty="0"/>
          </a:p>
          <a:p>
            <a:pPr lvl="1" algn="just"/>
            <a:endParaRPr lang="en-US" dirty="0"/>
          </a:p>
          <a:p>
            <a:pPr lvl="1" algn="just"/>
            <a:endParaRPr lang="en-US" b="1" dirty="0"/>
          </a:p>
        </p:txBody>
      </p:sp>
    </p:spTree>
    <p:extLst>
      <p:ext uri="{BB962C8B-B14F-4D97-AF65-F5344CB8AC3E}">
        <p14:creationId xmlns:p14="http://schemas.microsoft.com/office/powerpoint/2010/main" val="3156540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891B-8675-B336-E6C9-DAC973B3CCCB}"/>
              </a:ext>
            </a:extLst>
          </p:cNvPr>
          <p:cNvSpPr>
            <a:spLocks noGrp="1"/>
          </p:cNvSpPr>
          <p:nvPr>
            <p:ph type="title"/>
          </p:nvPr>
        </p:nvSpPr>
        <p:spPr/>
        <p:txBody>
          <a:bodyPr/>
          <a:lstStyle/>
          <a:p>
            <a:r>
              <a:rPr lang="en-US" dirty="0"/>
              <a:t>MCA 2005: fundamental principles cont’d</a:t>
            </a:r>
          </a:p>
        </p:txBody>
      </p:sp>
      <p:sp>
        <p:nvSpPr>
          <p:cNvPr id="3" name="Content Placeholder 2">
            <a:extLst>
              <a:ext uri="{FF2B5EF4-FFF2-40B4-BE49-F238E27FC236}">
                <a16:creationId xmlns:a16="http://schemas.microsoft.com/office/drawing/2014/main" id="{426605C9-54A7-A7C7-7DF0-5C3398CAD403}"/>
              </a:ext>
            </a:extLst>
          </p:cNvPr>
          <p:cNvSpPr>
            <a:spLocks noGrp="1"/>
          </p:cNvSpPr>
          <p:nvPr>
            <p:ph idx="1"/>
          </p:nvPr>
        </p:nvSpPr>
        <p:spPr/>
        <p:txBody>
          <a:bodyPr>
            <a:noAutofit/>
          </a:bodyPr>
          <a:lstStyle/>
          <a:p>
            <a:pPr algn="just"/>
            <a:r>
              <a:rPr lang="en-US" b="1" dirty="0"/>
              <a:t>Diagnostic </a:t>
            </a:r>
            <a:r>
              <a:rPr lang="en-US" dirty="0"/>
              <a:t>and </a:t>
            </a:r>
            <a:r>
              <a:rPr lang="en-US" b="1" dirty="0"/>
              <a:t>Functional </a:t>
            </a:r>
            <a:r>
              <a:rPr lang="en-US" dirty="0"/>
              <a:t>test:</a:t>
            </a:r>
          </a:p>
          <a:p>
            <a:pPr lvl="1"/>
            <a:r>
              <a:rPr lang="en-US" sz="2800" dirty="0"/>
              <a:t>Does the person suffer from an impairment of, or a disturbance in the functioning of, the mind or brain?</a:t>
            </a:r>
          </a:p>
          <a:p>
            <a:pPr lvl="1"/>
            <a:r>
              <a:rPr lang="en-US" sz="2800" dirty="0"/>
              <a:t>A person is unable to make a decision for himself if he is unable to </a:t>
            </a:r>
            <a:r>
              <a:rPr lang="en-US" sz="2800" b="1" dirty="0"/>
              <a:t>understand</a:t>
            </a:r>
            <a:r>
              <a:rPr lang="en-US" sz="2800" dirty="0"/>
              <a:t> information relevant to the decision; </a:t>
            </a:r>
            <a:r>
              <a:rPr lang="en-US" sz="2800" b="1" dirty="0"/>
              <a:t>retain</a:t>
            </a:r>
            <a:r>
              <a:rPr lang="en-US" sz="2800" dirty="0"/>
              <a:t> that information; </a:t>
            </a:r>
            <a:r>
              <a:rPr lang="en-US" sz="2800" b="1" dirty="0"/>
              <a:t>use or weigh </a:t>
            </a:r>
            <a:r>
              <a:rPr lang="en-US" sz="2800" dirty="0"/>
              <a:t>that information as part of the decision-making process and </a:t>
            </a:r>
            <a:r>
              <a:rPr lang="en-US" sz="2800" b="1" dirty="0"/>
              <a:t>communicate</a:t>
            </a:r>
            <a:r>
              <a:rPr lang="en-US" sz="2800" dirty="0"/>
              <a:t> his decision </a:t>
            </a:r>
          </a:p>
          <a:p>
            <a:pPr marL="457200" lvl="1" indent="0">
              <a:buNone/>
            </a:pPr>
            <a:endParaRPr lang="en-US" sz="2800" dirty="0"/>
          </a:p>
          <a:p>
            <a:r>
              <a:rPr lang="en-US" dirty="0"/>
              <a:t>Is there a causative nexus? </a:t>
            </a:r>
          </a:p>
        </p:txBody>
      </p:sp>
    </p:spTree>
    <p:extLst>
      <p:ext uri="{BB962C8B-B14F-4D97-AF65-F5344CB8AC3E}">
        <p14:creationId xmlns:p14="http://schemas.microsoft.com/office/powerpoint/2010/main" val="1740734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045A-CA9F-5F21-914B-451F282E0A63}"/>
              </a:ext>
            </a:extLst>
          </p:cNvPr>
          <p:cNvSpPr>
            <a:spLocks noGrp="1"/>
          </p:cNvSpPr>
          <p:nvPr>
            <p:ph type="title"/>
          </p:nvPr>
        </p:nvSpPr>
        <p:spPr/>
        <p:txBody>
          <a:bodyPr/>
          <a:lstStyle/>
          <a:p>
            <a:r>
              <a:rPr lang="en-US" dirty="0"/>
              <a:t>MCA 2005: fundamental principles cont’d</a:t>
            </a:r>
          </a:p>
        </p:txBody>
      </p:sp>
      <p:sp>
        <p:nvSpPr>
          <p:cNvPr id="3" name="Content Placeholder 2">
            <a:extLst>
              <a:ext uri="{FF2B5EF4-FFF2-40B4-BE49-F238E27FC236}">
                <a16:creationId xmlns:a16="http://schemas.microsoft.com/office/drawing/2014/main" id="{3D90CACA-B3D4-94CC-92B8-2E521A12E50F}"/>
              </a:ext>
            </a:extLst>
          </p:cNvPr>
          <p:cNvSpPr>
            <a:spLocks noGrp="1"/>
          </p:cNvSpPr>
          <p:nvPr>
            <p:ph idx="1"/>
          </p:nvPr>
        </p:nvSpPr>
        <p:spPr/>
        <p:txBody>
          <a:bodyPr/>
          <a:lstStyle/>
          <a:p>
            <a:r>
              <a:rPr lang="en-US" dirty="0"/>
              <a:t>Information relevant to the decision includes the consequences of that decision or failing to make the decision</a:t>
            </a:r>
          </a:p>
          <a:p>
            <a:r>
              <a:rPr lang="en-GB" dirty="0"/>
              <a:t>It is the ability to make the decision and not the outcome of it which is in focus </a:t>
            </a:r>
            <a:r>
              <a:rPr lang="en-GB" i="1" u="sng" dirty="0"/>
              <a:t>Kings College Hospital NHS Trust v C &amp; V</a:t>
            </a:r>
            <a:r>
              <a:rPr lang="en-GB" u="sng" dirty="0"/>
              <a:t> </a:t>
            </a:r>
            <a:r>
              <a:rPr lang="en-GB" dirty="0"/>
              <a:t>[2015] EWCOP 80</a:t>
            </a:r>
          </a:p>
          <a:p>
            <a:endParaRPr lang="en-US" dirty="0"/>
          </a:p>
          <a:p>
            <a:endParaRPr lang="en-US" dirty="0"/>
          </a:p>
        </p:txBody>
      </p:sp>
      <p:sp>
        <p:nvSpPr>
          <p:cNvPr id="5" name="TextBox 4">
            <a:extLst>
              <a:ext uri="{FF2B5EF4-FFF2-40B4-BE49-F238E27FC236}">
                <a16:creationId xmlns:a16="http://schemas.microsoft.com/office/drawing/2014/main" id="{A800B716-2B4A-D823-D590-1C4FA6CF5099}"/>
              </a:ext>
            </a:extLst>
          </p:cNvPr>
          <p:cNvSpPr txBox="1"/>
          <p:nvPr/>
        </p:nvSpPr>
        <p:spPr>
          <a:xfrm>
            <a:off x="3048000" y="-17019704"/>
            <a:ext cx="6096000" cy="87716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51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550175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8CAE-CB11-56ED-DFD9-89F02B439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CD52F-944E-4894-02F8-882B30AC5C64}"/>
              </a:ext>
            </a:extLst>
          </p:cNvPr>
          <p:cNvSpPr>
            <a:spLocks noGrp="1"/>
          </p:cNvSpPr>
          <p:nvPr>
            <p:ph type="title"/>
          </p:nvPr>
        </p:nvSpPr>
        <p:spPr/>
        <p:txBody>
          <a:bodyPr/>
          <a:lstStyle/>
          <a:p>
            <a:r>
              <a:rPr lang="en-US" dirty="0"/>
              <a:t>Fluctuating capacity</a:t>
            </a:r>
          </a:p>
        </p:txBody>
      </p:sp>
      <p:sp>
        <p:nvSpPr>
          <p:cNvPr id="3" name="Content Placeholder 2">
            <a:extLst>
              <a:ext uri="{FF2B5EF4-FFF2-40B4-BE49-F238E27FC236}">
                <a16:creationId xmlns:a16="http://schemas.microsoft.com/office/drawing/2014/main" id="{6C0E7915-0E1D-8D68-8433-AD5DF46755EB}"/>
              </a:ext>
            </a:extLst>
          </p:cNvPr>
          <p:cNvSpPr>
            <a:spLocks noGrp="1"/>
          </p:cNvSpPr>
          <p:nvPr>
            <p:ph idx="1"/>
          </p:nvPr>
        </p:nvSpPr>
        <p:spPr>
          <a:xfrm>
            <a:off x="838200" y="1513115"/>
            <a:ext cx="10515600" cy="4517572"/>
          </a:xfrm>
        </p:spPr>
        <p:txBody>
          <a:bodyPr>
            <a:normAutofit/>
          </a:bodyPr>
          <a:lstStyle/>
          <a:p>
            <a:pPr marL="0" indent="0">
              <a:buNone/>
            </a:pPr>
            <a:r>
              <a:rPr lang="en-US" sz="2400" dirty="0"/>
              <a:t>What is fluctuating capacity? </a:t>
            </a:r>
            <a:r>
              <a:rPr lang="en-US" sz="2400" i="1" u="sng" dirty="0"/>
              <a:t>A Local Authority v JB </a:t>
            </a:r>
            <a:r>
              <a:rPr lang="en-US" sz="2400" u="sng" dirty="0"/>
              <a:t>[</a:t>
            </a:r>
            <a:r>
              <a:rPr lang="en-US" sz="2400" dirty="0"/>
              <a:t>2021] UKSC 2 per Lord Stephens at [64]</a:t>
            </a:r>
          </a:p>
          <a:p>
            <a:pPr marL="0" indent="0">
              <a:buNone/>
            </a:pPr>
            <a:endParaRPr lang="en-US" sz="2400" dirty="0"/>
          </a:p>
          <a:p>
            <a:pPr lvl="1"/>
            <a:r>
              <a:rPr lang="en-US" dirty="0"/>
              <a:t>capacity can fluctuate over time so a person can have capacity at one time but not another. The material time for the purpose of the Mental Capacity Act is whether they can make the decision at the time when it needs to be made.</a:t>
            </a:r>
          </a:p>
          <a:p>
            <a:pPr marL="457200" lvl="1" indent="0">
              <a:buNone/>
            </a:pPr>
            <a:endParaRPr lang="en-US" dirty="0"/>
          </a:p>
          <a:p>
            <a:pPr lvl="1"/>
            <a:r>
              <a:rPr lang="en-US" dirty="0"/>
              <a:t>This usually involves a forward-looking assessment, but this can be appropriately qualified in the event capacity fluctuates. </a:t>
            </a:r>
          </a:p>
          <a:p>
            <a:pPr marL="0" indent="0">
              <a:buNone/>
            </a:pPr>
            <a:endParaRPr lang="en-GB" sz="1800" dirty="0"/>
          </a:p>
        </p:txBody>
      </p:sp>
    </p:spTree>
    <p:extLst>
      <p:ext uri="{BB962C8B-B14F-4D97-AF65-F5344CB8AC3E}">
        <p14:creationId xmlns:p14="http://schemas.microsoft.com/office/powerpoint/2010/main" val="1651944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43DE-9EEF-8313-3093-E29094DD255F}"/>
              </a:ext>
            </a:extLst>
          </p:cNvPr>
          <p:cNvSpPr>
            <a:spLocks noGrp="1"/>
          </p:cNvSpPr>
          <p:nvPr>
            <p:ph type="title"/>
          </p:nvPr>
        </p:nvSpPr>
        <p:spPr/>
        <p:txBody>
          <a:bodyPr/>
          <a:lstStyle/>
          <a:p>
            <a:r>
              <a:rPr lang="en-US" dirty="0"/>
              <a:t>Fluctuating capacity cont’d</a:t>
            </a:r>
          </a:p>
        </p:txBody>
      </p:sp>
      <p:sp>
        <p:nvSpPr>
          <p:cNvPr id="3" name="Content Placeholder 2">
            <a:extLst>
              <a:ext uri="{FF2B5EF4-FFF2-40B4-BE49-F238E27FC236}">
                <a16:creationId xmlns:a16="http://schemas.microsoft.com/office/drawing/2014/main" id="{8DB21F79-4870-C92B-0BD8-52372B204305}"/>
              </a:ext>
            </a:extLst>
          </p:cNvPr>
          <p:cNvSpPr>
            <a:spLocks noGrp="1"/>
          </p:cNvSpPr>
          <p:nvPr>
            <p:ph idx="1"/>
          </p:nvPr>
        </p:nvSpPr>
        <p:spPr/>
        <p:txBody>
          <a:bodyPr>
            <a:normAutofit/>
          </a:bodyPr>
          <a:lstStyle/>
          <a:p>
            <a:pPr marL="0" indent="0">
              <a:buNone/>
            </a:pPr>
            <a:r>
              <a:rPr lang="en-US" sz="2400" dirty="0"/>
              <a:t>Differences in approach re: capacitous or not</a:t>
            </a:r>
          </a:p>
          <a:p>
            <a:pPr lvl="1"/>
            <a:r>
              <a:rPr lang="en-US" dirty="0"/>
              <a:t>The Court of Protection has adopted a “longitudinal approach” to those with fluctuating capacity; or</a:t>
            </a:r>
          </a:p>
          <a:p>
            <a:pPr lvl="1"/>
            <a:r>
              <a:rPr lang="en-GB" dirty="0"/>
              <a:t>Making anticipatory declarations at a time when P has capacity in relation to a matter, to cater for a time when P is predicted to lose capacity </a:t>
            </a:r>
            <a:r>
              <a:rPr lang="en-GB" u="sng" dirty="0"/>
              <a:t>- </a:t>
            </a:r>
            <a:r>
              <a:rPr lang="en-GB" i="1" u="sng" dirty="0"/>
              <a:t>An NHS Foundation Trust v Amira </a:t>
            </a:r>
            <a:r>
              <a:rPr lang="en-GB" dirty="0"/>
              <a:t>[2023] EWCOP 25 see Mostyn J:</a:t>
            </a:r>
          </a:p>
          <a:p>
            <a:pPr marL="914400" lvl="2" indent="0">
              <a:buNone/>
            </a:pPr>
            <a:r>
              <a:rPr lang="en-GB" i="1" dirty="0"/>
              <a:t>“In my judgment, the court cannot make a proleptic finding of incapacity, saying, pursuant to s2(4), that it is satisfied that it is more likely than not that at some point in the future that person will lose capacity, This is because Part 1 of the Act only applies to persons who are presently incapacitated, not to persons who are not incapacitated but who might become at some point in the future incapacitated.”</a:t>
            </a:r>
            <a:endParaRPr lang="en-GB" dirty="0"/>
          </a:p>
          <a:p>
            <a:pPr marL="457200" lvl="1" indent="0">
              <a:buNone/>
            </a:pPr>
            <a:endParaRPr lang="en-GB" dirty="0"/>
          </a:p>
          <a:p>
            <a:pPr lvl="1"/>
            <a:endParaRPr lang="en-US" dirty="0"/>
          </a:p>
          <a:p>
            <a:pPr marL="457200" lvl="1" indent="0">
              <a:buNone/>
            </a:pPr>
            <a:endParaRPr lang="en-US" dirty="0"/>
          </a:p>
        </p:txBody>
      </p:sp>
    </p:spTree>
    <p:extLst>
      <p:ext uri="{BB962C8B-B14F-4D97-AF65-F5344CB8AC3E}">
        <p14:creationId xmlns:p14="http://schemas.microsoft.com/office/powerpoint/2010/main" val="1835064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9CD9-EB48-BD84-ED76-F7ABBFE35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39130-9AE8-AB68-69EC-A5D046F773A7}"/>
              </a:ext>
            </a:extLst>
          </p:cNvPr>
          <p:cNvSpPr>
            <a:spLocks noGrp="1"/>
          </p:cNvSpPr>
          <p:nvPr>
            <p:ph type="title"/>
          </p:nvPr>
        </p:nvSpPr>
        <p:spPr/>
        <p:txBody>
          <a:bodyPr/>
          <a:lstStyle/>
          <a:p>
            <a:r>
              <a:rPr lang="en-US" dirty="0"/>
              <a:t>Fluctuating capacity cont’d</a:t>
            </a:r>
          </a:p>
        </p:txBody>
      </p:sp>
      <p:sp>
        <p:nvSpPr>
          <p:cNvPr id="3" name="Content Placeholder 2">
            <a:extLst>
              <a:ext uri="{FF2B5EF4-FFF2-40B4-BE49-F238E27FC236}">
                <a16:creationId xmlns:a16="http://schemas.microsoft.com/office/drawing/2014/main" id="{C15D882C-4231-B99D-F189-8B718B4EF798}"/>
              </a:ext>
            </a:extLst>
          </p:cNvPr>
          <p:cNvSpPr>
            <a:spLocks noGrp="1"/>
          </p:cNvSpPr>
          <p:nvPr>
            <p:ph idx="1"/>
          </p:nvPr>
        </p:nvSpPr>
        <p:spPr/>
        <p:txBody>
          <a:bodyPr>
            <a:normAutofit/>
          </a:bodyPr>
          <a:lstStyle/>
          <a:p>
            <a:pPr lvl="1"/>
            <a:r>
              <a:rPr lang="en-US" dirty="0"/>
              <a:t>Other cases show the courts being reluctant to declare someone lacks capacity if their capacity genuinely fluctuates instead </a:t>
            </a:r>
            <a:r>
              <a:rPr lang="en-US" dirty="0" err="1"/>
              <a:t>emphasising</a:t>
            </a:r>
            <a:r>
              <a:rPr lang="en-US" dirty="0"/>
              <a:t> the provision of supported decision-making in times where a person has capacity</a:t>
            </a:r>
          </a:p>
          <a:p>
            <a:pPr lvl="1"/>
            <a:r>
              <a:rPr lang="en-US" dirty="0"/>
              <a:t>What is the nature of the decision that the person is being asked to make? For example, is it an ongoing act such as managing finances or a more specific act (e.g. such as making a will)</a:t>
            </a:r>
          </a:p>
          <a:p>
            <a:pPr lvl="1"/>
            <a:r>
              <a:rPr lang="en-US" dirty="0"/>
              <a:t>What is the nature of the fluctuating capacity?</a:t>
            </a:r>
          </a:p>
          <a:p>
            <a:pPr lvl="1"/>
            <a:r>
              <a:rPr lang="en-US" dirty="0"/>
              <a:t>Are there any particular external features or issues that can be associated with any fluctuations and are there steps that can be taken to manage these?</a:t>
            </a:r>
          </a:p>
          <a:p>
            <a:pPr marL="457200" lvl="1" indent="0">
              <a:buNone/>
            </a:pPr>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2643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0D8E-B841-0262-4111-FE203BF88551}"/>
              </a:ext>
            </a:extLst>
          </p:cNvPr>
          <p:cNvSpPr>
            <a:spLocks noGrp="1"/>
          </p:cNvSpPr>
          <p:nvPr>
            <p:ph type="title"/>
          </p:nvPr>
        </p:nvSpPr>
        <p:spPr/>
        <p:txBody>
          <a:bodyPr/>
          <a:lstStyle/>
          <a:p>
            <a:r>
              <a:rPr lang="en-US" dirty="0"/>
              <a:t>Evidence: expert	</a:t>
            </a:r>
          </a:p>
        </p:txBody>
      </p:sp>
      <p:sp>
        <p:nvSpPr>
          <p:cNvPr id="3" name="Content Placeholder 2">
            <a:extLst>
              <a:ext uri="{FF2B5EF4-FFF2-40B4-BE49-F238E27FC236}">
                <a16:creationId xmlns:a16="http://schemas.microsoft.com/office/drawing/2014/main" id="{42601301-6A90-CDB4-3A84-BEF412290F63}"/>
              </a:ext>
            </a:extLst>
          </p:cNvPr>
          <p:cNvSpPr>
            <a:spLocks noGrp="1"/>
          </p:cNvSpPr>
          <p:nvPr>
            <p:ph idx="1"/>
          </p:nvPr>
        </p:nvSpPr>
        <p:spPr/>
        <p:txBody>
          <a:bodyPr>
            <a:normAutofit/>
          </a:bodyPr>
          <a:lstStyle/>
          <a:p>
            <a:pPr marL="0" indent="0">
              <a:buNone/>
            </a:pPr>
            <a:r>
              <a:rPr lang="en-US" dirty="0"/>
              <a:t>TBI: HHJ Bird </a:t>
            </a:r>
            <a:r>
              <a:rPr lang="en-US" i="1" u="sng" dirty="0"/>
              <a:t>Martin v Salford </a:t>
            </a:r>
            <a:r>
              <a:rPr lang="en-US" dirty="0"/>
              <a:t>[2021] EWHC 3058 (QB):</a:t>
            </a:r>
          </a:p>
          <a:p>
            <a:pPr marL="0" indent="0">
              <a:buNone/>
            </a:pPr>
            <a:r>
              <a:rPr lang="en-GB" i="1" dirty="0"/>
              <a:t>“The field of expertise best suited to provide assistance with capacity (and in particular cognitive and executive impairment) is neuropsychology.”</a:t>
            </a:r>
            <a:endParaRPr lang="en-GB" dirty="0"/>
          </a:p>
          <a:p>
            <a:pPr marL="0" indent="0">
              <a:buNone/>
            </a:pPr>
            <a:r>
              <a:rPr lang="en-US" dirty="0"/>
              <a:t>Psychiatric: psychiatry.</a:t>
            </a:r>
          </a:p>
          <a:p>
            <a:pPr marL="0" indent="0">
              <a:buNone/>
            </a:pPr>
            <a:r>
              <a:rPr lang="en-US" dirty="0"/>
              <a:t>Consider examination at home (</a:t>
            </a:r>
            <a:r>
              <a:rPr lang="en-US" i="1" u="sng" dirty="0"/>
              <a:t>Martin</a:t>
            </a:r>
            <a:r>
              <a:rPr lang="en-US" dirty="0"/>
              <a:t>) or real-world test (e.g. “multiple errands task”  as in </a:t>
            </a:r>
            <a:r>
              <a:rPr lang="en-US" i="1" u="sng" dirty="0"/>
              <a:t>King v Wright Roofing </a:t>
            </a:r>
            <a:r>
              <a:rPr lang="en-US" dirty="0"/>
              <a:t>[2020] EWHC 2129 (QB))</a:t>
            </a:r>
          </a:p>
        </p:txBody>
      </p:sp>
    </p:spTree>
    <p:extLst>
      <p:ext uri="{BB962C8B-B14F-4D97-AF65-F5344CB8AC3E}">
        <p14:creationId xmlns:p14="http://schemas.microsoft.com/office/powerpoint/2010/main" val="18462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C2E7-29DD-2CC9-F49C-57BB9ABE9483}"/>
              </a:ext>
            </a:extLst>
          </p:cNvPr>
          <p:cNvSpPr>
            <a:spLocks noGrp="1"/>
          </p:cNvSpPr>
          <p:nvPr>
            <p:ph type="title"/>
          </p:nvPr>
        </p:nvSpPr>
        <p:spPr/>
        <p:txBody>
          <a:bodyPr/>
          <a:lstStyle/>
          <a:p>
            <a:r>
              <a:rPr lang="en-US" dirty="0"/>
              <a:t>Evidence: expert (cont’d)</a:t>
            </a:r>
          </a:p>
        </p:txBody>
      </p:sp>
      <p:sp>
        <p:nvSpPr>
          <p:cNvPr id="3" name="Content Placeholder 2">
            <a:extLst>
              <a:ext uri="{FF2B5EF4-FFF2-40B4-BE49-F238E27FC236}">
                <a16:creationId xmlns:a16="http://schemas.microsoft.com/office/drawing/2014/main" id="{615A7B3B-0D15-4451-8E42-1063AAE02B2B}"/>
              </a:ext>
            </a:extLst>
          </p:cNvPr>
          <p:cNvSpPr>
            <a:spLocks noGrp="1"/>
          </p:cNvSpPr>
          <p:nvPr>
            <p:ph idx="1"/>
          </p:nvPr>
        </p:nvSpPr>
        <p:spPr/>
        <p:txBody>
          <a:bodyPr/>
          <a:lstStyle/>
          <a:p>
            <a:r>
              <a:rPr lang="en-US" dirty="0"/>
              <a:t>Ensure experts address issue in interview – seeks real world examples</a:t>
            </a:r>
          </a:p>
          <a:p>
            <a:r>
              <a:rPr lang="en-US" dirty="0"/>
              <a:t>Ensure expert addresses MCA test and which limb C meets: </a:t>
            </a:r>
            <a:r>
              <a:rPr lang="en-US" i="1" dirty="0"/>
              <a:t>“The claimant needs a litigation friend/help managing their affairs”</a:t>
            </a:r>
            <a:r>
              <a:rPr lang="en-US" dirty="0"/>
              <a:t> is not good enough.</a:t>
            </a:r>
          </a:p>
          <a:p>
            <a:endParaRPr lang="en-US" dirty="0"/>
          </a:p>
        </p:txBody>
      </p:sp>
    </p:spTree>
    <p:extLst>
      <p:ext uri="{BB962C8B-B14F-4D97-AF65-F5344CB8AC3E}">
        <p14:creationId xmlns:p14="http://schemas.microsoft.com/office/powerpoint/2010/main" val="19260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93EE-E71F-9983-0247-88D50D60646C}"/>
              </a:ext>
            </a:extLst>
          </p:cNvPr>
          <p:cNvSpPr>
            <a:spLocks noGrp="1"/>
          </p:cNvSpPr>
          <p:nvPr>
            <p:ph type="title"/>
          </p:nvPr>
        </p:nvSpPr>
        <p:spPr/>
        <p:txBody>
          <a:bodyPr/>
          <a:lstStyle/>
          <a:p>
            <a:r>
              <a:rPr lang="en-US" dirty="0"/>
              <a:t>Other sources of evidence</a:t>
            </a:r>
          </a:p>
        </p:txBody>
      </p:sp>
      <p:sp>
        <p:nvSpPr>
          <p:cNvPr id="3" name="Content Placeholder 2">
            <a:extLst>
              <a:ext uri="{FF2B5EF4-FFF2-40B4-BE49-F238E27FC236}">
                <a16:creationId xmlns:a16="http://schemas.microsoft.com/office/drawing/2014/main" id="{84F485FF-A6F6-7067-D771-82AC86875C35}"/>
              </a:ext>
            </a:extLst>
          </p:cNvPr>
          <p:cNvSpPr>
            <a:spLocks noGrp="1"/>
          </p:cNvSpPr>
          <p:nvPr>
            <p:ph idx="1"/>
          </p:nvPr>
        </p:nvSpPr>
        <p:spPr/>
        <p:txBody>
          <a:bodyPr/>
          <a:lstStyle/>
          <a:p>
            <a:r>
              <a:rPr lang="en-US" dirty="0"/>
              <a:t>Lay witness evidence: family; case manager; support worker.</a:t>
            </a:r>
          </a:p>
          <a:p>
            <a:endParaRPr lang="en-US" dirty="0"/>
          </a:p>
          <a:p>
            <a:r>
              <a:rPr lang="en-US" dirty="0"/>
              <a:t>Role of the court: judge not always rely on experts’ views: impression in court is important: </a:t>
            </a:r>
            <a:r>
              <a:rPr lang="en-US" i="1" u="sng" dirty="0"/>
              <a:t>Meric v Navis &amp; QBE</a:t>
            </a:r>
            <a:r>
              <a:rPr lang="en-US" u="sng" dirty="0"/>
              <a:t> </a:t>
            </a:r>
            <a:r>
              <a:rPr lang="en-US" dirty="0"/>
              <a:t>[2025] EWHC 759 (KB) </a:t>
            </a:r>
          </a:p>
        </p:txBody>
      </p:sp>
    </p:spTree>
    <p:extLst>
      <p:ext uri="{BB962C8B-B14F-4D97-AF65-F5344CB8AC3E}">
        <p14:creationId xmlns:p14="http://schemas.microsoft.com/office/powerpoint/2010/main" val="37711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AC2C28-6C04-C1F6-0870-651377BBE9A1}"/>
              </a:ext>
            </a:extLst>
          </p:cNvPr>
          <p:cNvSpPr>
            <a:spLocks noGrp="1"/>
          </p:cNvSpPr>
          <p:nvPr>
            <p:ph type="body" idx="12"/>
          </p:nvPr>
        </p:nvSpPr>
        <p:spPr>
          <a:xfrm>
            <a:off x="160702" y="904820"/>
            <a:ext cx="10335019" cy="4131326"/>
          </a:xfrm>
        </p:spPr>
        <p:txBody>
          <a:bodyPr/>
          <a:lstStyle/>
          <a:p>
            <a:endParaRPr lang="en-US" dirty="0"/>
          </a:p>
          <a:p>
            <a:pPr marL="228600" lvl="0" indent="-50800" rtl="0">
              <a:spcBef>
                <a:spcPts val="0"/>
              </a:spcBef>
              <a:spcAft>
                <a:spcPts val="600"/>
              </a:spcAft>
              <a:buClr>
                <a:schemeClr val="dk1"/>
              </a:buClr>
              <a:buSzPct val="100000"/>
              <a:buNone/>
            </a:pPr>
            <a:r>
              <a:rPr lang="en-US" sz="2400" dirty="0">
                <a:solidFill>
                  <a:schemeClr val="accent4"/>
                </a:solidFill>
              </a:rPr>
              <a:t>Topic Lead: </a:t>
            </a:r>
            <a:r>
              <a:rPr lang="en-US" sz="2400" dirty="0"/>
              <a:t>Lisa Boardman			</a:t>
            </a:r>
            <a:r>
              <a:rPr lang="en-US" sz="2400" dirty="0">
                <a:solidFill>
                  <a:schemeClr val="accent4"/>
                </a:solidFill>
              </a:rPr>
              <a:t>Clinical Advisor: </a:t>
            </a:r>
            <a:r>
              <a:rPr lang="en-US" sz="2400" dirty="0"/>
              <a:t>Charlie Fairhurst</a:t>
            </a:r>
          </a:p>
          <a:p>
            <a:pPr marL="228600" marR="0" lvl="0" indent="-50800" rtl="0">
              <a:spcBef>
                <a:spcPts val="0"/>
              </a:spcBef>
              <a:spcAft>
                <a:spcPts val="600"/>
              </a:spcAft>
              <a:buClr>
                <a:schemeClr val="dk1"/>
              </a:buClr>
              <a:buSzPct val="100000"/>
              <a:buNone/>
            </a:pPr>
            <a:r>
              <a:rPr lang="en-US" sz="2400" dirty="0">
                <a:solidFill>
                  <a:schemeClr val="accent4"/>
                </a:solidFill>
              </a:rPr>
              <a:t>Project Managers: </a:t>
            </a:r>
            <a:r>
              <a:rPr lang="en-US" sz="2400" dirty="0"/>
              <a:t>Hayley Jones, Jon Littler	</a:t>
            </a:r>
            <a:r>
              <a:rPr lang="en-US" sz="2400" dirty="0">
                <a:solidFill>
                  <a:schemeClr val="accent4"/>
                </a:solidFill>
              </a:rPr>
              <a:t>Coordinator: </a:t>
            </a:r>
            <a:r>
              <a:rPr lang="en-US" sz="2400" dirty="0"/>
              <a:t>Jen Francis</a:t>
            </a:r>
          </a:p>
          <a:p>
            <a:pPr marL="228600" indent="-50800">
              <a:spcBef>
                <a:spcPts val="0"/>
              </a:spcBef>
              <a:spcAft>
                <a:spcPts val="600"/>
              </a:spcAft>
              <a:buSzPct val="100000"/>
              <a:buNone/>
            </a:pPr>
            <a:r>
              <a:rPr lang="en-US" sz="2400" dirty="0">
                <a:solidFill>
                  <a:schemeClr val="accent4"/>
                </a:solidFill>
              </a:rPr>
              <a:t>Senior Technical Analyst: </a:t>
            </a:r>
            <a:r>
              <a:rPr lang="en-US" sz="2400" dirty="0"/>
              <a:t>Jennifer Francis	</a:t>
            </a:r>
            <a:r>
              <a:rPr lang="en-US" sz="2400" dirty="0">
                <a:solidFill>
                  <a:schemeClr val="accent4"/>
                </a:solidFill>
              </a:rPr>
              <a:t>Health Economics Advisor:  </a:t>
            </a:r>
            <a:r>
              <a:rPr lang="en-US" sz="2400" dirty="0"/>
              <a:t>Eric Slade</a:t>
            </a:r>
          </a:p>
          <a:p>
            <a:pPr marL="228600" marR="0" lvl="0" indent="-50800" rtl="0">
              <a:spcBef>
                <a:spcPts val="0"/>
              </a:spcBef>
              <a:spcAft>
                <a:spcPts val="600"/>
              </a:spcAft>
              <a:buClr>
                <a:schemeClr val="dk1"/>
              </a:buClr>
              <a:buSzPct val="100000"/>
              <a:buNone/>
            </a:pPr>
            <a:r>
              <a:rPr lang="en-US" sz="2400" dirty="0">
                <a:solidFill>
                  <a:schemeClr val="accent4"/>
                </a:solidFill>
              </a:rPr>
              <a:t>Technical Analysts: </a:t>
            </a:r>
            <a:r>
              <a:rPr lang="en-US" sz="2400" dirty="0" err="1"/>
              <a:t>Adefisayo</a:t>
            </a:r>
            <a:r>
              <a:rPr lang="en-US" sz="2400" dirty="0"/>
              <a:t> Abba-Abba, </a:t>
            </a:r>
            <a:r>
              <a:rPr lang="en-US" sz="2400" dirty="0" err="1"/>
              <a:t>Shalmali</a:t>
            </a:r>
            <a:r>
              <a:rPr lang="en-US" sz="2400" dirty="0"/>
              <a:t> Deshpande, Laura </a:t>
            </a:r>
            <a:r>
              <a:rPr lang="en-US" sz="2400" dirty="0" err="1"/>
              <a:t>Elliff</a:t>
            </a:r>
            <a:r>
              <a:rPr lang="en-US" sz="2400" dirty="0"/>
              <a:t>-O’Shea Victoria Freeman, Anja Fricke, Alice </a:t>
            </a:r>
            <a:r>
              <a:rPr lang="en-US" sz="2400" dirty="0" err="1"/>
              <a:t>Navein</a:t>
            </a:r>
            <a:r>
              <a:rPr lang="en-US" sz="2400" dirty="0"/>
              <a:t>, Armina </a:t>
            </a:r>
            <a:r>
              <a:rPr lang="en-US" sz="2400" dirty="0" err="1"/>
              <a:t>Paule</a:t>
            </a:r>
            <a:r>
              <a:rPr lang="en-US" sz="2400" dirty="0"/>
              <a:t>, Kelly Williams </a:t>
            </a:r>
          </a:p>
          <a:p>
            <a:pPr marL="228600" indent="-50800">
              <a:spcBef>
                <a:spcPts val="0"/>
              </a:spcBef>
              <a:spcAft>
                <a:spcPts val="600"/>
              </a:spcAft>
              <a:buSzPct val="100000"/>
              <a:buNone/>
            </a:pPr>
            <a:r>
              <a:rPr lang="en-US" sz="2400" dirty="0">
                <a:solidFill>
                  <a:schemeClr val="accent4"/>
                </a:solidFill>
              </a:rPr>
              <a:t>Senior Guidance Content Designer: </a:t>
            </a:r>
            <a:r>
              <a:rPr lang="en-US" sz="2400" dirty="0"/>
              <a:t>Joanna Perkin</a:t>
            </a:r>
          </a:p>
          <a:p>
            <a:endParaRPr lang="en-US" dirty="0"/>
          </a:p>
        </p:txBody>
      </p:sp>
    </p:spTree>
    <p:extLst>
      <p:ext uri="{BB962C8B-B14F-4D97-AF65-F5344CB8AC3E}">
        <p14:creationId xmlns:p14="http://schemas.microsoft.com/office/powerpoint/2010/main" val="4116378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B250-C5CC-F313-C717-719E8E674DCF}"/>
              </a:ext>
            </a:extLst>
          </p:cNvPr>
          <p:cNvSpPr>
            <a:spLocks noGrp="1"/>
          </p:cNvSpPr>
          <p:nvPr>
            <p:ph type="title"/>
          </p:nvPr>
        </p:nvSpPr>
        <p:spPr/>
        <p:txBody>
          <a:bodyPr/>
          <a:lstStyle/>
          <a:p>
            <a:r>
              <a:rPr lang="en-US" dirty="0"/>
              <a:t>Procedure: appointment of litigation friend</a:t>
            </a:r>
          </a:p>
        </p:txBody>
      </p:sp>
      <p:sp>
        <p:nvSpPr>
          <p:cNvPr id="3" name="Content Placeholder 2">
            <a:extLst>
              <a:ext uri="{FF2B5EF4-FFF2-40B4-BE49-F238E27FC236}">
                <a16:creationId xmlns:a16="http://schemas.microsoft.com/office/drawing/2014/main" id="{BC50FADE-329E-80AA-1A80-120173B36376}"/>
              </a:ext>
            </a:extLst>
          </p:cNvPr>
          <p:cNvSpPr>
            <a:spLocks noGrp="1"/>
          </p:cNvSpPr>
          <p:nvPr>
            <p:ph idx="1"/>
          </p:nvPr>
        </p:nvSpPr>
        <p:spPr/>
        <p:txBody>
          <a:bodyPr/>
          <a:lstStyle/>
          <a:p>
            <a:r>
              <a:rPr lang="en-US" dirty="0"/>
              <a:t>Appointing a litigation friend: certificate of suitability/court order (CPR 21.5/21.6).</a:t>
            </a:r>
          </a:p>
          <a:p>
            <a:r>
              <a:rPr lang="en-US" dirty="0"/>
              <a:t>Not require a determination of lack of capacity (</a:t>
            </a:r>
            <a:r>
              <a:rPr lang="en-US" i="1" u="sng" dirty="0"/>
              <a:t>Mohammed v Ali &amp; MIB</a:t>
            </a:r>
            <a:r>
              <a:rPr lang="en-US" u="sng" dirty="0"/>
              <a:t> </a:t>
            </a:r>
            <a:r>
              <a:rPr lang="en-US" dirty="0"/>
              <a:t>[2026] EWHC 401 (KB))</a:t>
            </a:r>
          </a:p>
          <a:p>
            <a:r>
              <a:rPr lang="en-US" dirty="0"/>
              <a:t>D not normally have </a:t>
            </a:r>
            <a:r>
              <a:rPr lang="en-US" i="1" dirty="0"/>
              <a:t>locus</a:t>
            </a:r>
            <a:r>
              <a:rPr lang="en-US" dirty="0"/>
              <a:t> to dispute unless adversely affected (limitation/other procedural effect: e.g. </a:t>
            </a:r>
            <a:r>
              <a:rPr lang="en-US" i="1" u="sng" dirty="0"/>
              <a:t>Meric</a:t>
            </a:r>
            <a:r>
              <a:rPr lang="en-US" dirty="0"/>
              <a:t>)</a:t>
            </a:r>
          </a:p>
        </p:txBody>
      </p:sp>
    </p:spTree>
    <p:extLst>
      <p:ext uri="{BB962C8B-B14F-4D97-AF65-F5344CB8AC3E}">
        <p14:creationId xmlns:p14="http://schemas.microsoft.com/office/powerpoint/2010/main" val="359831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8F73-EC85-C3E3-124C-011710797B83}"/>
              </a:ext>
            </a:extLst>
          </p:cNvPr>
          <p:cNvSpPr>
            <a:spLocks noGrp="1"/>
          </p:cNvSpPr>
          <p:nvPr>
            <p:ph type="title"/>
          </p:nvPr>
        </p:nvSpPr>
        <p:spPr/>
        <p:txBody>
          <a:bodyPr/>
          <a:lstStyle/>
          <a:p>
            <a:r>
              <a:rPr lang="en-US" dirty="0"/>
              <a:t>Procedure: approval	</a:t>
            </a:r>
          </a:p>
        </p:txBody>
      </p:sp>
      <p:sp>
        <p:nvSpPr>
          <p:cNvPr id="3" name="Content Placeholder 2">
            <a:extLst>
              <a:ext uri="{FF2B5EF4-FFF2-40B4-BE49-F238E27FC236}">
                <a16:creationId xmlns:a16="http://schemas.microsoft.com/office/drawing/2014/main" id="{9596EB51-334A-FB2D-721B-E4278D190BE1}"/>
              </a:ext>
            </a:extLst>
          </p:cNvPr>
          <p:cNvSpPr>
            <a:spLocks noGrp="1"/>
          </p:cNvSpPr>
          <p:nvPr>
            <p:ph idx="1"/>
          </p:nvPr>
        </p:nvSpPr>
        <p:spPr/>
        <p:txBody>
          <a:bodyPr/>
          <a:lstStyle/>
          <a:p>
            <a:r>
              <a:rPr lang="en-US" dirty="0"/>
              <a:t>Court has inherent jurisdiction to approve even if presumption of capacity not clearly rebutted: </a:t>
            </a:r>
            <a:r>
              <a:rPr lang="en-US" i="1" u="sng" dirty="0"/>
              <a:t>Coles v Perfect</a:t>
            </a:r>
            <a:r>
              <a:rPr lang="en-US" u="sng" dirty="0"/>
              <a:t> </a:t>
            </a:r>
            <a:r>
              <a:rPr lang="en-US" dirty="0"/>
              <a:t>[2013] EWHC 1955 (QB), </a:t>
            </a:r>
            <a:r>
              <a:rPr lang="en-US" i="1" u="sng" dirty="0"/>
              <a:t>Grimshaw v Hudson</a:t>
            </a:r>
            <a:r>
              <a:rPr lang="en-US" u="sng" dirty="0"/>
              <a:t> </a:t>
            </a:r>
            <a:r>
              <a:rPr lang="en-US" dirty="0"/>
              <a:t>[2021] EWHC 425 (QB) and </a:t>
            </a:r>
            <a:r>
              <a:rPr lang="en-US" i="1" u="sng" dirty="0"/>
              <a:t>CTQ v King’s College Hospital NHS Trust</a:t>
            </a:r>
            <a:r>
              <a:rPr lang="en-US" u="sng" dirty="0"/>
              <a:t> </a:t>
            </a:r>
            <a:r>
              <a:rPr lang="en-US" dirty="0"/>
              <a:t>[2023] EWHC 2975 (QB).</a:t>
            </a:r>
          </a:p>
          <a:p>
            <a:r>
              <a:rPr lang="en-US" dirty="0"/>
              <a:t>Test is whether there is sufficient potential concern/real and credible doubt re capacity.</a:t>
            </a:r>
          </a:p>
          <a:p>
            <a:r>
              <a:rPr lang="en-US" dirty="0"/>
              <a:t>Court declined approval where D (but not C) sought it and experts agreed not protected party: </a:t>
            </a:r>
            <a:r>
              <a:rPr lang="en-US" i="1" u="sng" dirty="0"/>
              <a:t>Forsyth v Howson &amp; Allianz</a:t>
            </a:r>
            <a:r>
              <a:rPr lang="en-US" dirty="0"/>
              <a:t> [2025] EWHC 653 (KB). </a:t>
            </a:r>
          </a:p>
        </p:txBody>
      </p:sp>
    </p:spTree>
    <p:extLst>
      <p:ext uri="{BB962C8B-B14F-4D97-AF65-F5344CB8AC3E}">
        <p14:creationId xmlns:p14="http://schemas.microsoft.com/office/powerpoint/2010/main" val="24518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61EEC-F13C-AD46-72E5-3127498B9217}"/>
              </a:ext>
            </a:extLst>
          </p:cNvPr>
          <p:cNvSpPr>
            <a:spLocks noGrp="1"/>
          </p:cNvSpPr>
          <p:nvPr>
            <p:ph type="title"/>
          </p:nvPr>
        </p:nvSpPr>
        <p:spPr/>
        <p:txBody>
          <a:bodyPr/>
          <a:lstStyle/>
          <a:p>
            <a:r>
              <a:rPr lang="en-US" dirty="0"/>
              <a:t>Costs of trust where C capacitous	 </a:t>
            </a:r>
          </a:p>
        </p:txBody>
      </p:sp>
      <p:sp>
        <p:nvSpPr>
          <p:cNvPr id="3" name="Content Placeholder 2">
            <a:extLst>
              <a:ext uri="{FF2B5EF4-FFF2-40B4-BE49-F238E27FC236}">
                <a16:creationId xmlns:a16="http://schemas.microsoft.com/office/drawing/2014/main" id="{19F76AC0-8E60-BCB1-1977-5CA1FA26346E}"/>
              </a:ext>
            </a:extLst>
          </p:cNvPr>
          <p:cNvSpPr>
            <a:spLocks noGrp="1"/>
          </p:cNvSpPr>
          <p:nvPr>
            <p:ph idx="1"/>
          </p:nvPr>
        </p:nvSpPr>
        <p:spPr/>
        <p:txBody>
          <a:bodyPr/>
          <a:lstStyle/>
          <a:p>
            <a:r>
              <a:rPr lang="en-US" dirty="0"/>
              <a:t>If C is of full capacity, cannot recover costs of trust: </a:t>
            </a:r>
            <a:r>
              <a:rPr lang="en-US" i="1" u="sng" dirty="0"/>
              <a:t>Martin v Salford</a:t>
            </a:r>
            <a:r>
              <a:rPr lang="en-US" dirty="0"/>
              <a:t> [2022] EWHC 532 (QB).</a:t>
            </a:r>
          </a:p>
          <a:p>
            <a:r>
              <a:rPr lang="en-US" dirty="0"/>
              <a:t>What if C has only “supported capacity” (i.e. s. 1(3) MCA </a:t>
            </a:r>
            <a:r>
              <a:rPr lang="en-US" i="1" dirty="0"/>
              <a:t>“all practicable steps”</a:t>
            </a:r>
            <a:r>
              <a:rPr lang="en-US" dirty="0"/>
              <a:t>)?</a:t>
            </a:r>
          </a:p>
          <a:p>
            <a:r>
              <a:rPr lang="en-US" dirty="0"/>
              <a:t>Trust unlikely to be the answer as offers little protection.</a:t>
            </a:r>
          </a:p>
          <a:p>
            <a:r>
              <a:rPr lang="en-US" dirty="0"/>
              <a:t>modest claim for paid assistance from accountant or solicitor or IFA when taking big financial decisions may be recoverable: </a:t>
            </a:r>
            <a:r>
              <a:rPr lang="en-US" i="1" u="sng" dirty="0"/>
              <a:t>A v Powys Local Health Board</a:t>
            </a:r>
            <a:r>
              <a:rPr lang="en-US" u="sng" dirty="0"/>
              <a:t> </a:t>
            </a:r>
            <a:r>
              <a:rPr lang="en-US" dirty="0"/>
              <a:t>left the door ajar. Costs of a premier banking service were allowed for a capacitous C with severe CP.</a:t>
            </a:r>
          </a:p>
        </p:txBody>
      </p:sp>
    </p:spTree>
    <p:extLst>
      <p:ext uri="{BB962C8B-B14F-4D97-AF65-F5344CB8AC3E}">
        <p14:creationId xmlns:p14="http://schemas.microsoft.com/office/powerpoint/2010/main" val="24959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8A1D-1216-5682-D963-342B40770FF9}"/>
              </a:ext>
            </a:extLst>
          </p:cNvPr>
          <p:cNvSpPr>
            <a:spLocks noGrp="1"/>
          </p:cNvSpPr>
          <p:nvPr>
            <p:ph type="title"/>
          </p:nvPr>
        </p:nvSpPr>
        <p:spPr/>
        <p:txBody>
          <a:bodyPr/>
          <a:lstStyle/>
          <a:p>
            <a:r>
              <a:rPr lang="en-US" dirty="0"/>
              <a:t>Beware: warnings from the court</a:t>
            </a:r>
          </a:p>
        </p:txBody>
      </p:sp>
      <p:sp>
        <p:nvSpPr>
          <p:cNvPr id="3" name="Content Placeholder 2">
            <a:extLst>
              <a:ext uri="{FF2B5EF4-FFF2-40B4-BE49-F238E27FC236}">
                <a16:creationId xmlns:a16="http://schemas.microsoft.com/office/drawing/2014/main" id="{1EC5D913-9871-4D46-4EEA-0399576015E7}"/>
              </a:ext>
            </a:extLst>
          </p:cNvPr>
          <p:cNvSpPr>
            <a:spLocks noGrp="1"/>
          </p:cNvSpPr>
          <p:nvPr>
            <p:ph idx="1"/>
          </p:nvPr>
        </p:nvSpPr>
        <p:spPr/>
        <p:txBody>
          <a:bodyPr/>
          <a:lstStyle/>
          <a:p>
            <a:pPr marL="0" indent="0">
              <a:buNone/>
            </a:pPr>
            <a:r>
              <a:rPr lang="en-GB" dirty="0"/>
              <a:t>Lawyers under a professional duty to raise capacity issues promptly: </a:t>
            </a:r>
            <a:r>
              <a:rPr lang="en-GB" i="1" u="sng" dirty="0"/>
              <a:t>SJ v Cardiff &amp; Vale University Health Board &amp; Anor </a:t>
            </a:r>
            <a:r>
              <a:rPr lang="en-GB" dirty="0"/>
              <a:t>[2025] EWCOP 54 and </a:t>
            </a:r>
            <a:r>
              <a:rPr lang="en-GB" i="1" u="sng" dirty="0"/>
              <a:t>Aslam v Seeley &amp; Madan </a:t>
            </a:r>
            <a:r>
              <a:rPr lang="en-GB" dirty="0"/>
              <a:t>(2025) EWHC 24 (Ch) </a:t>
            </a:r>
          </a:p>
          <a:p>
            <a:pPr marL="0" indent="0">
              <a:buNone/>
            </a:pPr>
            <a:r>
              <a:rPr lang="en-GB" dirty="0"/>
              <a:t>Professional deputies need to be alert to keep costs down, especially in partial recovery cases: </a:t>
            </a:r>
            <a:r>
              <a:rPr lang="en-GB" i="1" u="sng" dirty="0"/>
              <a:t>Spiers v St George’s NHS Trust</a:t>
            </a:r>
            <a:r>
              <a:rPr lang="en-GB" i="1" dirty="0"/>
              <a:t> </a:t>
            </a:r>
            <a:r>
              <a:rPr lang="en-GB" dirty="0"/>
              <a:t>[2025] EWHC 337 (KB)</a:t>
            </a:r>
          </a:p>
        </p:txBody>
      </p:sp>
    </p:spTree>
    <p:extLst>
      <p:ext uri="{BB962C8B-B14F-4D97-AF65-F5344CB8AC3E}">
        <p14:creationId xmlns:p14="http://schemas.microsoft.com/office/powerpoint/2010/main" val="375702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8460-C658-1E36-DD2D-69E0B639932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65F5F6F-1270-F684-FC9B-2AEE608BD59E}"/>
              </a:ext>
            </a:extLst>
          </p:cNvPr>
          <p:cNvSpPr>
            <a:spLocks noGrp="1"/>
          </p:cNvSpPr>
          <p:nvPr>
            <p:ph idx="1"/>
          </p:nvPr>
        </p:nvSpPr>
        <p:spPr/>
        <p:txBody>
          <a:bodyPr>
            <a:normAutofit/>
          </a:bodyPr>
          <a:lstStyle/>
          <a:p>
            <a:pPr marL="0" indent="0">
              <a:buNone/>
            </a:pPr>
            <a:r>
              <a:rPr lang="en-US" sz="4400" dirty="0"/>
              <a:t>Questions?</a:t>
            </a:r>
          </a:p>
        </p:txBody>
      </p:sp>
    </p:spTree>
    <p:extLst>
      <p:ext uri="{BB962C8B-B14F-4D97-AF65-F5344CB8AC3E}">
        <p14:creationId xmlns:p14="http://schemas.microsoft.com/office/powerpoint/2010/main" val="2936198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2D86-076C-72D2-6806-051D7E7B6E1A}"/>
              </a:ext>
            </a:extLst>
          </p:cNvPr>
          <p:cNvSpPr>
            <a:spLocks noGrp="1"/>
          </p:cNvSpPr>
          <p:nvPr>
            <p:ph type="ctrTitle"/>
          </p:nvPr>
        </p:nvSpPr>
        <p:spPr>
          <a:xfrm>
            <a:off x="140874" y="2105039"/>
            <a:ext cx="6482763" cy="2387600"/>
          </a:xfrm>
        </p:spPr>
        <p:txBody>
          <a:bodyPr>
            <a:noAutofit/>
          </a:bodyPr>
          <a:lstStyle/>
          <a:p>
            <a:r>
              <a:rPr lang="en-GB" sz="4000" dirty="0">
                <a:latin typeface="Aptos" panose="020B0004020202020204" pitchFamily="34" charset="0"/>
                <a:ea typeface="Aptos" panose="020B0004020202020204" pitchFamily="34" charset="0"/>
                <a:cs typeface="Aptos" panose="020B0004020202020204" pitchFamily="34" charset="0"/>
              </a:rPr>
              <a:t>Commonly encountered issues when dealing with acceleration injuries and the role of pain management expert evidence.</a:t>
            </a:r>
            <a:endParaRPr lang="en-GB" sz="4000" dirty="0"/>
          </a:p>
        </p:txBody>
      </p:sp>
      <p:sp>
        <p:nvSpPr>
          <p:cNvPr id="3" name="Subtitle 2">
            <a:extLst>
              <a:ext uri="{FF2B5EF4-FFF2-40B4-BE49-F238E27FC236}">
                <a16:creationId xmlns:a16="http://schemas.microsoft.com/office/drawing/2014/main" id="{D7686A19-E8DE-0EAC-E640-2B2EB7F39365}"/>
              </a:ext>
            </a:extLst>
          </p:cNvPr>
          <p:cNvSpPr>
            <a:spLocks noGrp="1"/>
          </p:cNvSpPr>
          <p:nvPr>
            <p:ph type="subTitle" idx="1"/>
          </p:nvPr>
        </p:nvSpPr>
        <p:spPr>
          <a:xfrm>
            <a:off x="140874" y="4741215"/>
            <a:ext cx="6482763" cy="485868"/>
          </a:xfrm>
        </p:spPr>
        <p:txBody>
          <a:bodyPr>
            <a:normAutofit fontScale="92500" lnSpcReduction="20000"/>
          </a:bodyPr>
          <a:lstStyle/>
          <a:p>
            <a:pPr defTabSz="609585">
              <a:defRPr/>
            </a:pPr>
            <a:r>
              <a:rPr lang="en-GB" sz="1800" dirty="0">
                <a:solidFill>
                  <a:prstClr val="black"/>
                </a:solidFill>
                <a:latin typeface="Open Sans" pitchFamily="2" charset="0"/>
                <a:ea typeface="Open Sans" pitchFamily="2" charset="0"/>
                <a:cs typeface="Open Sans" pitchFamily="2" charset="0"/>
              </a:rPr>
              <a:t>Oliver Manley &amp; Jason Harvey, Consultant Orthopaedic Spinal Surgeon</a:t>
            </a:r>
          </a:p>
          <a:p>
            <a:endParaRPr lang="en-GB" sz="1800" dirty="0"/>
          </a:p>
        </p:txBody>
      </p:sp>
    </p:spTree>
    <p:extLst>
      <p:ext uri="{BB962C8B-B14F-4D97-AF65-F5344CB8AC3E}">
        <p14:creationId xmlns:p14="http://schemas.microsoft.com/office/powerpoint/2010/main" val="2586223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i="1"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52396" algn="l" defTabSz="914377">
              <a:spcBef>
                <a:spcPts val="1000"/>
              </a:spcBef>
            </a:pPr>
            <a:endParaRPr lang="en-US" sz="2400" dirty="0">
              <a:solidFill>
                <a:prstClr val="black"/>
              </a:solidFill>
              <a:latin typeface="Calibri" panose="020F0502020204030204"/>
            </a:endParaRPr>
          </a:p>
        </p:txBody>
      </p:sp>
      <p:sp>
        <p:nvSpPr>
          <p:cNvPr id="2" name="Text Placeholder 2">
            <a:extLst>
              <a:ext uri="{FF2B5EF4-FFF2-40B4-BE49-F238E27FC236}">
                <a16:creationId xmlns:a16="http://schemas.microsoft.com/office/drawing/2014/main" id="{55477F86-2A49-9D8C-D161-3DC0F8912E8C}"/>
              </a:ext>
            </a:extLst>
          </p:cNvPr>
          <p:cNvSpPr txBox="1">
            <a:spLocks/>
          </p:cNvSpPr>
          <p:nvPr/>
        </p:nvSpPr>
        <p:spPr>
          <a:xfrm>
            <a:off x="574477" y="1709433"/>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p:txBody>
      </p:sp>
      <p:sp>
        <p:nvSpPr>
          <p:cNvPr id="10" name="Title 9">
            <a:extLst>
              <a:ext uri="{FF2B5EF4-FFF2-40B4-BE49-F238E27FC236}">
                <a16:creationId xmlns:a16="http://schemas.microsoft.com/office/drawing/2014/main" id="{C2C59CE5-5211-C72D-A05A-D1C6D2197822}"/>
              </a:ext>
            </a:extLst>
          </p:cNvPr>
          <p:cNvSpPr>
            <a:spLocks noGrp="1"/>
          </p:cNvSpPr>
          <p:nvPr>
            <p:ph type="title"/>
          </p:nvPr>
        </p:nvSpPr>
        <p:spPr/>
        <p:txBody>
          <a:bodyPr>
            <a:normAutofit/>
          </a:bodyPr>
          <a:lstStyle/>
          <a:p>
            <a:r>
              <a:rPr lang="en-GB" sz="3200" b="1" kern="0" dirty="0">
                <a:latin typeface="+mn-lt"/>
              </a:rPr>
              <a:t>Introduction</a:t>
            </a:r>
            <a:endParaRPr lang="en-GB" sz="3200" dirty="0">
              <a:latin typeface="+mn-lt"/>
            </a:endParaRPr>
          </a:p>
        </p:txBody>
      </p:sp>
      <p:sp>
        <p:nvSpPr>
          <p:cNvPr id="11" name="Content Placeholder 10">
            <a:extLst>
              <a:ext uri="{FF2B5EF4-FFF2-40B4-BE49-F238E27FC236}">
                <a16:creationId xmlns:a16="http://schemas.microsoft.com/office/drawing/2014/main" id="{11D28E37-5F49-5760-A391-82388C1AC42A}"/>
              </a:ext>
            </a:extLst>
          </p:cNvPr>
          <p:cNvSpPr>
            <a:spLocks noGrp="1"/>
          </p:cNvSpPr>
          <p:nvPr>
            <p:ph idx="1"/>
          </p:nvPr>
        </p:nvSpPr>
        <p:spPr/>
        <p:txBody>
          <a:bodyPr>
            <a:noAutofit/>
          </a:bodyPr>
          <a:lstStyle/>
          <a:p>
            <a:r>
              <a:rPr lang="en-GB" sz="3200" dirty="0"/>
              <a:t>Refresh of relevant legal principles</a:t>
            </a:r>
          </a:p>
          <a:p>
            <a:r>
              <a:rPr lang="en-GB" sz="3200" dirty="0"/>
              <a:t>The consequences of a finding of an acceleration injury </a:t>
            </a:r>
          </a:p>
          <a:p>
            <a:r>
              <a:rPr lang="en-GB" sz="3200" dirty="0"/>
              <a:t>The interplay between chronic pain and acceleration injuries</a:t>
            </a:r>
          </a:p>
          <a:p>
            <a:r>
              <a:rPr lang="en-GB" sz="3200" dirty="0"/>
              <a:t>Discussion of </a:t>
            </a:r>
            <a:r>
              <a:rPr lang="en-GB" sz="3200" i="1" dirty="0"/>
              <a:t>Scarcliffe v. Brampton Valley Group Ltd [2023] EWHC 1565 (KB) </a:t>
            </a:r>
            <a:r>
              <a:rPr lang="en-GB" sz="3200" dirty="0"/>
              <a:t>as an example</a:t>
            </a:r>
          </a:p>
          <a:p>
            <a:r>
              <a:rPr lang="en-GB" sz="3200" dirty="0"/>
              <a:t>The medical view from Mr. Harvey </a:t>
            </a:r>
          </a:p>
          <a:p>
            <a:r>
              <a:rPr lang="en-GB" sz="3200" dirty="0"/>
              <a:t>Conclusions/Discussion</a:t>
            </a:r>
          </a:p>
        </p:txBody>
      </p:sp>
    </p:spTree>
    <p:extLst>
      <p:ext uri="{BB962C8B-B14F-4D97-AF65-F5344CB8AC3E}">
        <p14:creationId xmlns:p14="http://schemas.microsoft.com/office/powerpoint/2010/main" val="2982905995"/>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i="1"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52396" algn="l" defTabSz="914377">
              <a:spcBef>
                <a:spcPts val="1000"/>
              </a:spcBef>
            </a:pPr>
            <a:endParaRPr lang="en-US" sz="2400" dirty="0">
              <a:solidFill>
                <a:prstClr val="black"/>
              </a:solidFill>
              <a:latin typeface="Calibri" panose="020F0502020204030204"/>
            </a:endParaRPr>
          </a:p>
        </p:txBody>
      </p:sp>
      <p:sp>
        <p:nvSpPr>
          <p:cNvPr id="2" name="Text Placeholder 2">
            <a:extLst>
              <a:ext uri="{FF2B5EF4-FFF2-40B4-BE49-F238E27FC236}">
                <a16:creationId xmlns:a16="http://schemas.microsoft.com/office/drawing/2014/main" id="{55477F86-2A49-9D8C-D161-3DC0F8912E8C}"/>
              </a:ext>
            </a:extLst>
          </p:cNvPr>
          <p:cNvSpPr txBox="1">
            <a:spLocks/>
          </p:cNvSpPr>
          <p:nvPr/>
        </p:nvSpPr>
        <p:spPr>
          <a:xfrm>
            <a:off x="574477" y="1709433"/>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p:txBody>
      </p:sp>
      <p:sp>
        <p:nvSpPr>
          <p:cNvPr id="3" name="Title 2">
            <a:extLst>
              <a:ext uri="{FF2B5EF4-FFF2-40B4-BE49-F238E27FC236}">
                <a16:creationId xmlns:a16="http://schemas.microsoft.com/office/drawing/2014/main" id="{D39342C8-AE3C-58DE-3BBB-40E8F20A6B86}"/>
              </a:ext>
            </a:extLst>
          </p:cNvPr>
          <p:cNvSpPr>
            <a:spLocks noGrp="1"/>
          </p:cNvSpPr>
          <p:nvPr>
            <p:ph type="title"/>
          </p:nvPr>
        </p:nvSpPr>
        <p:spPr/>
        <p:txBody>
          <a:bodyPr/>
          <a:lstStyle/>
          <a:p>
            <a:r>
              <a:rPr lang="en-GB" b="1" dirty="0"/>
              <a:t>The Legal Principles…..causation </a:t>
            </a:r>
          </a:p>
        </p:txBody>
      </p:sp>
      <p:sp>
        <p:nvSpPr>
          <p:cNvPr id="4" name="Content Placeholder 3">
            <a:extLst>
              <a:ext uri="{FF2B5EF4-FFF2-40B4-BE49-F238E27FC236}">
                <a16:creationId xmlns:a16="http://schemas.microsoft.com/office/drawing/2014/main" id="{C6F79B58-1881-6EAF-711C-8178803221A4}"/>
              </a:ext>
            </a:extLst>
          </p:cNvPr>
          <p:cNvSpPr>
            <a:spLocks noGrp="1"/>
          </p:cNvSpPr>
          <p:nvPr>
            <p:ph idx="1"/>
          </p:nvPr>
        </p:nvSpPr>
        <p:spPr/>
        <p:txBody>
          <a:bodyPr>
            <a:normAutofit/>
          </a:bodyPr>
          <a:lstStyle/>
          <a:p>
            <a:pPr marL="0" indent="0">
              <a:buNone/>
            </a:pPr>
            <a:r>
              <a:rPr lang="en-GB" sz="3200" b="1" dirty="0"/>
              <a:t>Jobling v Associated Dairies Ltd [1982] AC 794, per Lord Wilberforce</a:t>
            </a:r>
          </a:p>
          <a:p>
            <a:pPr marL="0" indent="0">
              <a:buNone/>
            </a:pPr>
            <a:r>
              <a:rPr lang="en-GB" sz="3200" dirty="0">
                <a:solidFill>
                  <a:srgbClr val="000000"/>
                </a:solidFill>
                <a:latin typeface="TimesNewRomanPSMT"/>
              </a:rPr>
              <a:t>“</a:t>
            </a:r>
            <a:r>
              <a:rPr lang="en-GB" sz="3200" dirty="0">
                <a:solidFill>
                  <a:srgbClr val="1F1F1F"/>
                </a:solidFill>
                <a:highlight>
                  <a:srgbClr val="FFFFFF"/>
                </a:highlight>
                <a:latin typeface="Source Sans Pro" panose="020B0503030403020204" pitchFamily="34" charset="0"/>
              </a:rPr>
              <a:t>The facts of life which a judge takes into account have something to do with the character of the individual. In the case of concurrent causes, disease and the effects of accident, the incapacity is caused by each: see </a:t>
            </a:r>
            <a:r>
              <a:rPr lang="en-GB" sz="3200" i="1" dirty="0">
                <a:solidFill>
                  <a:srgbClr val="006FC4"/>
                </a:solidFill>
                <a:highlight>
                  <a:srgbClr val="FFFFFF"/>
                </a:highlight>
                <a:latin typeface="Source Sans Pro" panose="020B0503030403020204" pitchFamily="34" charset="0"/>
                <a:hlinkClick r:id="rId5"/>
              </a:rPr>
              <a:t>Harwood's case [1913] 2 K.B. 158</a:t>
            </a:r>
            <a:r>
              <a:rPr lang="en-GB" sz="3200" dirty="0">
                <a:solidFill>
                  <a:srgbClr val="1F1F1F"/>
                </a:solidFill>
                <a:highlight>
                  <a:srgbClr val="FFFFFF"/>
                </a:highlight>
                <a:latin typeface="Source Sans Pro" panose="020B0503030403020204" pitchFamily="34" charset="0"/>
              </a:rPr>
              <a:t> , 169-170. A man disabled by a natural disease is not entitled to recover in an action.</a:t>
            </a:r>
            <a:endParaRPr lang="en-GB" sz="3200" dirty="0"/>
          </a:p>
        </p:txBody>
      </p:sp>
    </p:spTree>
    <p:extLst>
      <p:ext uri="{BB962C8B-B14F-4D97-AF65-F5344CB8AC3E}">
        <p14:creationId xmlns:p14="http://schemas.microsoft.com/office/powerpoint/2010/main" val="1599400647"/>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i="1"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52396" algn="l" defTabSz="914377">
              <a:spcBef>
                <a:spcPts val="1000"/>
              </a:spcBef>
            </a:pPr>
            <a:endParaRPr lang="en-US" sz="2400" dirty="0">
              <a:solidFill>
                <a:prstClr val="black"/>
              </a:solidFill>
              <a:latin typeface="Calibri" panose="020F0502020204030204"/>
            </a:endParaRPr>
          </a:p>
        </p:txBody>
      </p:sp>
      <p:sp>
        <p:nvSpPr>
          <p:cNvPr id="2" name="Text Placeholder 2">
            <a:extLst>
              <a:ext uri="{FF2B5EF4-FFF2-40B4-BE49-F238E27FC236}">
                <a16:creationId xmlns:a16="http://schemas.microsoft.com/office/drawing/2014/main" id="{55477F86-2A49-9D8C-D161-3DC0F8912E8C}"/>
              </a:ext>
            </a:extLst>
          </p:cNvPr>
          <p:cNvSpPr txBox="1">
            <a:spLocks/>
          </p:cNvSpPr>
          <p:nvPr/>
        </p:nvSpPr>
        <p:spPr>
          <a:xfrm>
            <a:off x="574477" y="1709433"/>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p:txBody>
      </p:sp>
      <p:sp>
        <p:nvSpPr>
          <p:cNvPr id="3" name="Title 2">
            <a:extLst>
              <a:ext uri="{FF2B5EF4-FFF2-40B4-BE49-F238E27FC236}">
                <a16:creationId xmlns:a16="http://schemas.microsoft.com/office/drawing/2014/main" id="{D39342C8-AE3C-58DE-3BBB-40E8F20A6B86}"/>
              </a:ext>
            </a:extLst>
          </p:cNvPr>
          <p:cNvSpPr>
            <a:spLocks noGrp="1"/>
          </p:cNvSpPr>
          <p:nvPr>
            <p:ph type="title"/>
          </p:nvPr>
        </p:nvSpPr>
        <p:spPr/>
        <p:txBody>
          <a:bodyPr/>
          <a:lstStyle/>
          <a:p>
            <a:r>
              <a:rPr lang="en-GB" b="1" dirty="0"/>
              <a:t>The Legal Principles……measure of damages </a:t>
            </a:r>
          </a:p>
        </p:txBody>
      </p:sp>
      <p:sp>
        <p:nvSpPr>
          <p:cNvPr id="4" name="Content Placeholder 3">
            <a:extLst>
              <a:ext uri="{FF2B5EF4-FFF2-40B4-BE49-F238E27FC236}">
                <a16:creationId xmlns:a16="http://schemas.microsoft.com/office/drawing/2014/main" id="{C6F79B58-1881-6EAF-711C-8178803221A4}"/>
              </a:ext>
            </a:extLst>
          </p:cNvPr>
          <p:cNvSpPr>
            <a:spLocks noGrp="1"/>
          </p:cNvSpPr>
          <p:nvPr>
            <p:ph idx="1"/>
          </p:nvPr>
        </p:nvSpPr>
        <p:spPr/>
        <p:txBody>
          <a:bodyPr>
            <a:normAutofit/>
          </a:bodyPr>
          <a:lstStyle/>
          <a:p>
            <a:pPr marL="0" indent="0">
              <a:buNone/>
            </a:pPr>
            <a:r>
              <a:rPr lang="en-GB" sz="2400" dirty="0">
                <a:solidFill>
                  <a:srgbClr val="000000"/>
                </a:solidFill>
                <a:latin typeface="Source Sans Pro" panose="020B0503030403020204" pitchFamily="34" charset="0"/>
                <a:ea typeface="Source Sans Pro" panose="020B0503030403020204" pitchFamily="34" charset="0"/>
              </a:rPr>
              <a:t>“The </a:t>
            </a:r>
            <a:r>
              <a:rPr lang="en-GB" sz="2400" dirty="0">
                <a:solidFill>
                  <a:srgbClr val="333335"/>
                </a:solidFill>
                <a:latin typeface="Source Sans Pro" panose="020B0503030403020204" pitchFamily="34" charset="0"/>
                <a:ea typeface="Source Sans Pro" panose="020B0503030403020204" pitchFamily="34" charset="0"/>
              </a:rPr>
              <a:t>purpose of an award of damages is, in so far as a sum of money can do so,</a:t>
            </a:r>
          </a:p>
          <a:p>
            <a:pPr marL="0" indent="0">
              <a:buNone/>
            </a:pPr>
            <a:r>
              <a:rPr lang="en-GB" sz="2400" dirty="0">
                <a:solidFill>
                  <a:srgbClr val="333335"/>
                </a:solidFill>
                <a:latin typeface="Source Sans Pro" panose="020B0503030403020204" pitchFamily="34" charset="0"/>
                <a:ea typeface="Source Sans Pro" panose="020B0503030403020204" pitchFamily="34" charset="0"/>
              </a:rPr>
              <a:t>to put a Claimant, as nearly as possible, in the same position as he/she was in</a:t>
            </a:r>
          </a:p>
          <a:p>
            <a:pPr marL="0" indent="0">
              <a:buNone/>
            </a:pPr>
            <a:r>
              <a:rPr lang="en-GB" sz="2400" dirty="0">
                <a:solidFill>
                  <a:srgbClr val="333335"/>
                </a:solidFill>
                <a:latin typeface="Source Sans Pro" panose="020B0503030403020204" pitchFamily="34" charset="0"/>
                <a:ea typeface="Source Sans Pro" panose="020B0503030403020204" pitchFamily="34" charset="0"/>
              </a:rPr>
              <a:t>before the relevant injury was sustained (see generally </a:t>
            </a:r>
            <a:r>
              <a:rPr lang="en-GB" sz="2400" b="1" dirty="0">
                <a:solidFill>
                  <a:srgbClr val="333335"/>
                </a:solidFill>
                <a:latin typeface="Source Sans Pro" panose="020B0503030403020204" pitchFamily="34" charset="0"/>
                <a:ea typeface="Source Sans Pro" panose="020B0503030403020204" pitchFamily="34" charset="0"/>
              </a:rPr>
              <a:t>Wells-v-Wells </a:t>
            </a:r>
            <a:r>
              <a:rPr lang="en-GB" sz="2400" dirty="0">
                <a:solidFill>
                  <a:srgbClr val="333335"/>
                </a:solidFill>
                <a:latin typeface="Source Sans Pro" panose="020B0503030403020204" pitchFamily="34" charset="0"/>
                <a:ea typeface="Source Sans Pro" panose="020B0503030403020204" pitchFamily="34" charset="0"/>
              </a:rPr>
              <a:t>[1999] 1</a:t>
            </a:r>
          </a:p>
          <a:p>
            <a:pPr marL="0" indent="0">
              <a:buNone/>
            </a:pPr>
            <a:r>
              <a:rPr lang="en-GB" sz="2400" dirty="0">
                <a:solidFill>
                  <a:srgbClr val="333335"/>
                </a:solidFill>
                <a:latin typeface="Source Sans Pro" panose="020B0503030403020204" pitchFamily="34" charset="0"/>
                <a:ea typeface="Source Sans Pro" panose="020B0503030403020204" pitchFamily="34" charset="0"/>
              </a:rPr>
              <a:t>AC 345). As a result, a </a:t>
            </a:r>
            <a:r>
              <a:rPr lang="en-GB" sz="2400" dirty="0">
                <a:solidFill>
                  <a:srgbClr val="000000"/>
                </a:solidFill>
                <a:latin typeface="Source Sans Pro" panose="020B0503030403020204" pitchFamily="34" charset="0"/>
                <a:ea typeface="Source Sans Pro" panose="020B0503030403020204" pitchFamily="34" charset="0"/>
              </a:rPr>
              <a:t>Claimant is entitled to damages to meet his or her</a:t>
            </a:r>
          </a:p>
          <a:p>
            <a:pPr marL="0" indent="0">
              <a:buNone/>
            </a:pPr>
            <a:r>
              <a:rPr lang="en-GB" sz="2400" dirty="0">
                <a:solidFill>
                  <a:srgbClr val="000000"/>
                </a:solidFill>
                <a:latin typeface="Source Sans Pro" panose="020B0503030403020204" pitchFamily="34" charset="0"/>
                <a:ea typeface="Source Sans Pro" panose="020B0503030403020204" pitchFamily="34" charset="0"/>
              </a:rPr>
              <a:t>“reasonable requirements” or “reasonable needs” arising from his negligently</a:t>
            </a:r>
          </a:p>
          <a:p>
            <a:pPr marL="0" indent="0">
              <a:buNone/>
            </a:pPr>
            <a:r>
              <a:rPr lang="en-GB" sz="2400" dirty="0">
                <a:solidFill>
                  <a:srgbClr val="000000"/>
                </a:solidFill>
                <a:latin typeface="Source Sans Pro" panose="020B0503030403020204" pitchFamily="34" charset="0"/>
                <a:ea typeface="Source Sans Pro" panose="020B0503030403020204" pitchFamily="34" charset="0"/>
              </a:rPr>
              <a:t>caused disability” </a:t>
            </a:r>
          </a:p>
          <a:p>
            <a:pPr marL="0" indent="0">
              <a:buNone/>
            </a:pPr>
            <a:r>
              <a:rPr lang="en-GB" sz="2400" dirty="0">
                <a:solidFill>
                  <a:srgbClr val="000000"/>
                </a:solidFill>
                <a:latin typeface="Source Sans Pro" panose="020B0503030403020204" pitchFamily="34" charset="0"/>
                <a:ea typeface="Source Sans Pro" panose="020B0503030403020204" pitchFamily="34" charset="0"/>
              </a:rPr>
              <a:t>(see </a:t>
            </a:r>
            <a:r>
              <a:rPr lang="en-GB" sz="2400" dirty="0" err="1">
                <a:solidFill>
                  <a:srgbClr val="000000"/>
                </a:solidFill>
                <a:latin typeface="Source Sans Pro" panose="020B0503030403020204" pitchFamily="34" charset="0"/>
                <a:ea typeface="Source Sans Pro" panose="020B0503030403020204" pitchFamily="34" charset="0"/>
              </a:rPr>
              <a:t>e.g</a:t>
            </a:r>
            <a:r>
              <a:rPr lang="en-GB" sz="2400" dirty="0">
                <a:solidFill>
                  <a:srgbClr val="000000"/>
                </a:solidFill>
                <a:latin typeface="Source Sans Pro" panose="020B0503030403020204" pitchFamily="34" charset="0"/>
                <a:ea typeface="Source Sans Pro" panose="020B0503030403020204" pitchFamily="34" charset="0"/>
              </a:rPr>
              <a:t> </a:t>
            </a:r>
            <a:r>
              <a:rPr lang="en-GB" sz="2400" b="1" dirty="0">
                <a:solidFill>
                  <a:srgbClr val="000000"/>
                </a:solidFill>
                <a:latin typeface="Source Sans Pro" panose="020B0503030403020204" pitchFamily="34" charset="0"/>
                <a:ea typeface="Source Sans Pro" panose="020B0503030403020204" pitchFamily="34" charset="0"/>
              </a:rPr>
              <a:t>Sowden v Lodge </a:t>
            </a:r>
            <a:r>
              <a:rPr lang="en-GB" sz="2400" dirty="0">
                <a:solidFill>
                  <a:srgbClr val="000000"/>
                </a:solidFill>
                <a:latin typeface="Source Sans Pro" panose="020B0503030403020204" pitchFamily="34" charset="0"/>
                <a:ea typeface="Source Sans Pro" panose="020B0503030403020204" pitchFamily="34" charset="0"/>
              </a:rPr>
              <a:t>[2004] EWCA </a:t>
            </a:r>
            <a:r>
              <a:rPr lang="en-GB" sz="2400" dirty="0" err="1">
                <a:solidFill>
                  <a:srgbClr val="000000"/>
                </a:solidFill>
                <a:latin typeface="Source Sans Pro" panose="020B0503030403020204" pitchFamily="34" charset="0"/>
                <a:ea typeface="Source Sans Pro" panose="020B0503030403020204" pitchFamily="34" charset="0"/>
              </a:rPr>
              <a:t>Civ</a:t>
            </a:r>
            <a:r>
              <a:rPr lang="en-GB" sz="2400" dirty="0">
                <a:solidFill>
                  <a:srgbClr val="000000"/>
                </a:solidFill>
                <a:latin typeface="Source Sans Pro" panose="020B0503030403020204" pitchFamily="34" charset="0"/>
                <a:ea typeface="Source Sans Pro" panose="020B0503030403020204" pitchFamily="34" charset="0"/>
              </a:rPr>
              <a:t> 1370, [2005] 1 All ER 581, [2005] 1 WLR 2129).</a:t>
            </a:r>
            <a:endParaRPr lang="en-GB"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63830314"/>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4"/>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defTabSz="914377">
              <a:lnSpc>
                <a:spcPct val="107000"/>
              </a:lnSpc>
              <a:spcBef>
                <a:spcPts val="1000"/>
              </a:spcBef>
              <a:spcAft>
                <a:spcPts val="1067"/>
              </a:spcAft>
            </a:pPr>
            <a:endParaRPr lang="en-GB" sz="2133"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defTabSz="914377">
              <a:lnSpc>
                <a:spcPct val="107000"/>
              </a:lnSpc>
              <a:spcBef>
                <a:spcPts val="1000"/>
              </a:spcBef>
              <a:spcAft>
                <a:spcPts val="1067"/>
              </a:spcAft>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7E97FDE1-ABCF-CA08-BFEB-CCC0060D6D34}"/>
              </a:ext>
            </a:extLst>
          </p:cNvPr>
          <p:cNvSpPr>
            <a:spLocks noGrp="1"/>
          </p:cNvSpPr>
          <p:nvPr>
            <p:ph type="title"/>
          </p:nvPr>
        </p:nvSpPr>
        <p:spPr/>
        <p:txBody>
          <a:bodyPr/>
          <a:lstStyle/>
          <a:p>
            <a:r>
              <a:rPr lang="en-GB" b="1" dirty="0"/>
              <a:t>Consequences of an acceleration finding</a:t>
            </a:r>
          </a:p>
        </p:txBody>
      </p:sp>
      <p:sp>
        <p:nvSpPr>
          <p:cNvPr id="3" name="Content Placeholder 2">
            <a:extLst>
              <a:ext uri="{FF2B5EF4-FFF2-40B4-BE49-F238E27FC236}">
                <a16:creationId xmlns:a16="http://schemas.microsoft.com/office/drawing/2014/main" id="{ECAB8A44-E15B-E746-78EA-12FF839A5C1B}"/>
              </a:ext>
            </a:extLst>
          </p:cNvPr>
          <p:cNvSpPr>
            <a:spLocks noGrp="1"/>
          </p:cNvSpPr>
          <p:nvPr>
            <p:ph idx="1"/>
          </p:nvPr>
        </p:nvSpPr>
        <p:spPr>
          <a:xfrm>
            <a:off x="838200" y="1477919"/>
            <a:ext cx="10515600" cy="4699045"/>
          </a:xfrm>
        </p:spPr>
        <p:txBody>
          <a:bodyPr>
            <a:noAutofit/>
          </a:bodyPr>
          <a:lstStyle/>
          <a:p>
            <a:r>
              <a:rPr lang="en-GB" sz="2933" dirty="0"/>
              <a:t>In most cases it will cut off recovery of all damages at a point in time. </a:t>
            </a:r>
          </a:p>
          <a:p>
            <a:r>
              <a:rPr lang="en-GB" sz="2933" dirty="0"/>
              <a:t>Costs trap – particularly in cases involving polytrauma</a:t>
            </a:r>
          </a:p>
          <a:p>
            <a:r>
              <a:rPr lang="en-GB" sz="2933" dirty="0"/>
              <a:t>Impact on the costs of future treatment and surgery – treatments that would have been required in any event due to the pre-existing condition</a:t>
            </a:r>
          </a:p>
          <a:p>
            <a:r>
              <a:rPr lang="en-GB" sz="2933" dirty="0"/>
              <a:t>Creates an enormous gulf in Claimant and Defendant valuations</a:t>
            </a:r>
          </a:p>
          <a:p>
            <a:r>
              <a:rPr lang="en-GB" sz="2933" dirty="0"/>
              <a:t>Personal Impact on Claimants (Mr. Harvey’s stats 37-96%!)</a:t>
            </a:r>
          </a:p>
        </p:txBody>
      </p:sp>
    </p:spTree>
    <p:extLst>
      <p:ext uri="{BB962C8B-B14F-4D97-AF65-F5344CB8AC3E}">
        <p14:creationId xmlns:p14="http://schemas.microsoft.com/office/powerpoint/2010/main" val="506703632"/>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DAEE-8097-BE8A-1890-65AB684CE4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06ECCB-7B0D-FF29-0B05-CC4D585C1388}"/>
              </a:ext>
            </a:extLst>
          </p:cNvPr>
          <p:cNvSpPr>
            <a:spLocks noGrp="1"/>
          </p:cNvSpPr>
          <p:nvPr>
            <p:ph type="body" idx="12"/>
          </p:nvPr>
        </p:nvSpPr>
        <p:spPr>
          <a:xfrm>
            <a:off x="558267" y="924698"/>
            <a:ext cx="9897698" cy="4131326"/>
          </a:xfrm>
        </p:spPr>
        <p:txBody>
          <a:bodyPr/>
          <a:lstStyle/>
          <a:p>
            <a:endParaRPr lang="en-US" dirty="0"/>
          </a:p>
          <a:p>
            <a:endParaRPr lang="en-US" sz="3600" dirty="0"/>
          </a:p>
          <a:p>
            <a:pPr marL="228600" lvl="0" indent="-50800" rtl="0">
              <a:spcBef>
                <a:spcPts val="0"/>
              </a:spcBef>
              <a:spcAft>
                <a:spcPts val="600"/>
              </a:spcAft>
              <a:buClr>
                <a:schemeClr val="dk1"/>
              </a:buClr>
              <a:buSzPts val="2800"/>
              <a:buNone/>
            </a:pPr>
            <a:r>
              <a:rPr lang="en-US" sz="2400" dirty="0">
                <a:solidFill>
                  <a:schemeClr val="accent4"/>
                </a:solidFill>
              </a:rPr>
              <a:t>Chair: </a:t>
            </a:r>
            <a:r>
              <a:rPr lang="en-US" sz="2400" dirty="0"/>
              <a:t>Dr Ian Bernstein</a:t>
            </a:r>
          </a:p>
          <a:p>
            <a:pPr marL="228600" lvl="0" indent="-50800" rtl="0">
              <a:spcBef>
                <a:spcPts val="0"/>
              </a:spcBef>
              <a:spcAft>
                <a:spcPts val="600"/>
              </a:spcAft>
              <a:buClr>
                <a:schemeClr val="dk1"/>
              </a:buClr>
              <a:buSzPts val="2800"/>
              <a:buNone/>
            </a:pPr>
            <a:r>
              <a:rPr lang="en-US" sz="2400" dirty="0">
                <a:solidFill>
                  <a:schemeClr val="accent4"/>
                </a:solidFill>
              </a:rPr>
              <a:t>Topic Advisors: </a:t>
            </a:r>
            <a:r>
              <a:rPr lang="en-US" sz="2400" dirty="0"/>
              <a:t>Dr Rachel </a:t>
            </a:r>
            <a:r>
              <a:rPr lang="en-US" sz="2400" dirty="0" err="1"/>
              <a:t>Keetley</a:t>
            </a:r>
            <a:r>
              <a:rPr lang="en-US" sz="2400" dirty="0"/>
              <a:t>, Dr Emer McGilloway, Dr Parashar </a:t>
            </a:r>
            <a:r>
              <a:rPr lang="en-US" sz="2400" dirty="0" err="1"/>
              <a:t>Ramanuj</a:t>
            </a:r>
            <a:r>
              <a:rPr lang="en-US" sz="2400" dirty="0"/>
              <a:t>, Dr Jane Williams</a:t>
            </a:r>
          </a:p>
          <a:p>
            <a:pPr marL="228600" lvl="0" indent="-50800" rtl="0">
              <a:spcBef>
                <a:spcPts val="0"/>
              </a:spcBef>
              <a:spcAft>
                <a:spcPts val="600"/>
              </a:spcAft>
              <a:buClr>
                <a:schemeClr val="dk1"/>
              </a:buClr>
              <a:buSzPts val="2800"/>
              <a:buNone/>
            </a:pPr>
            <a:r>
              <a:rPr lang="en-US" sz="2400" dirty="0">
                <a:solidFill>
                  <a:schemeClr val="accent4"/>
                </a:solidFill>
              </a:rPr>
              <a:t>Members: </a:t>
            </a:r>
            <a:r>
              <a:rPr lang="en-US" sz="2400" dirty="0"/>
              <a:t>Dr Jenny Jim, </a:t>
            </a:r>
            <a:r>
              <a:rPr lang="en-US" sz="2400" dirty="0" err="1"/>
              <a:t>Ms</a:t>
            </a:r>
            <a:r>
              <a:rPr lang="en-US" sz="2400" dirty="0"/>
              <a:t> </a:t>
            </a:r>
            <a:r>
              <a:rPr lang="en-US" sz="2400" dirty="0" err="1"/>
              <a:t>Hamise</a:t>
            </a:r>
            <a:r>
              <a:rPr lang="en-US" sz="2400" dirty="0"/>
              <a:t> Smith, Dr Nassif Mansour, Dr Rachel Farrell, Dr Gaby Parker, Miss Joanne Powell, </a:t>
            </a:r>
            <a:r>
              <a:rPr lang="en-US" sz="2400" dirty="0" err="1"/>
              <a:t>Mrs</a:t>
            </a:r>
            <a:r>
              <a:rPr lang="en-US" sz="2400" dirty="0"/>
              <a:t> Jackie Dean, </a:t>
            </a:r>
            <a:r>
              <a:rPr lang="en-US" sz="2400" dirty="0" err="1"/>
              <a:t>Ms</a:t>
            </a:r>
            <a:r>
              <a:rPr lang="en-US" sz="2400" dirty="0"/>
              <a:t> Jill Kings, </a:t>
            </a:r>
            <a:r>
              <a:rPr lang="en-US" sz="2400" dirty="0" err="1"/>
              <a:t>Ms</a:t>
            </a:r>
            <a:r>
              <a:rPr lang="en-US" sz="2400" dirty="0"/>
              <a:t> Teresa Clark, Dr Lisa Bunn, Dr Mark Holloway, </a:t>
            </a:r>
            <a:r>
              <a:rPr lang="en-US" sz="2400" dirty="0" err="1"/>
              <a:t>Mrs</a:t>
            </a:r>
            <a:r>
              <a:rPr lang="en-US" sz="2400" dirty="0"/>
              <a:t> Gerry Roxburgh.</a:t>
            </a:r>
          </a:p>
          <a:p>
            <a:pPr marL="228600" lvl="0" indent="-50800" rtl="0">
              <a:spcBef>
                <a:spcPts val="0"/>
              </a:spcBef>
              <a:spcAft>
                <a:spcPts val="600"/>
              </a:spcAft>
              <a:buClr>
                <a:schemeClr val="dk1"/>
              </a:buClr>
              <a:buSzPts val="2800"/>
              <a:buNone/>
            </a:pPr>
            <a:r>
              <a:rPr lang="en-US" sz="2400" dirty="0">
                <a:solidFill>
                  <a:schemeClr val="accent4"/>
                </a:solidFill>
              </a:rPr>
              <a:t>Lay Members: </a:t>
            </a:r>
            <a:r>
              <a:rPr lang="en-US" sz="2400" dirty="0"/>
              <a:t>Dr Sue Williams, </a:t>
            </a:r>
            <a:r>
              <a:rPr lang="en-US" sz="2400" dirty="0" err="1"/>
              <a:t>Mrs</a:t>
            </a:r>
            <a:r>
              <a:rPr lang="en-US" sz="2400" dirty="0"/>
              <a:t> Yvonne Pettigrew</a:t>
            </a:r>
          </a:p>
          <a:p>
            <a:pPr marL="228600" lvl="0" indent="-50800" rtl="0">
              <a:spcBef>
                <a:spcPts val="0"/>
              </a:spcBef>
              <a:spcAft>
                <a:spcPts val="600"/>
              </a:spcAft>
              <a:buClr>
                <a:schemeClr val="dk1"/>
              </a:buClr>
              <a:buSzPts val="2800"/>
              <a:buNone/>
            </a:pPr>
            <a:r>
              <a:rPr lang="en-US" sz="2400" dirty="0">
                <a:solidFill>
                  <a:schemeClr val="accent4"/>
                </a:solidFill>
              </a:rPr>
              <a:t>Commissioners: </a:t>
            </a:r>
            <a:r>
              <a:rPr lang="en-US" sz="2400" dirty="0" err="1"/>
              <a:t>Mrs</a:t>
            </a:r>
            <a:r>
              <a:rPr lang="en-US" sz="2400" dirty="0"/>
              <a:t> Caroline Jones</a:t>
            </a:r>
          </a:p>
          <a:p>
            <a:endParaRPr lang="en-US" dirty="0"/>
          </a:p>
        </p:txBody>
      </p:sp>
    </p:spTree>
    <p:extLst>
      <p:ext uri="{BB962C8B-B14F-4D97-AF65-F5344CB8AC3E}">
        <p14:creationId xmlns:p14="http://schemas.microsoft.com/office/powerpoint/2010/main" val="3291692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a:bodyPr>
          <a:lstStyle/>
          <a:p>
            <a:r>
              <a:rPr lang="en-GB" b="1" dirty="0"/>
              <a:t>Interplay between acceleration and chronic pain</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pPr marL="0" indent="0">
              <a:buNone/>
            </a:pPr>
            <a:r>
              <a:rPr lang="en-GB" dirty="0"/>
              <a:t>Difference between acute/rapid onset arising from trauma and gradual deterioration from degenerative change</a:t>
            </a:r>
          </a:p>
          <a:p>
            <a:pPr marL="0" indent="0">
              <a:buNone/>
            </a:pPr>
            <a:r>
              <a:rPr lang="en-GB" dirty="0"/>
              <a:t>Has a chronic pain condition developed during the period of acceleration</a:t>
            </a:r>
          </a:p>
          <a:p>
            <a:pPr marL="0" indent="0">
              <a:buNone/>
            </a:pPr>
            <a:r>
              <a:rPr lang="en-GB" dirty="0"/>
              <a:t>If so, would the chronic pain condition have developed in any event at the point of any onset of symptoms due to the pre-existing degenerative change</a:t>
            </a:r>
          </a:p>
          <a:p>
            <a:pPr marL="0" indent="0">
              <a:buNone/>
            </a:pPr>
            <a:r>
              <a:rPr lang="en-GB" dirty="0"/>
              <a:t>Central Sensitisation</a:t>
            </a:r>
          </a:p>
          <a:p>
            <a:pPr marL="0" indent="0">
              <a:buNone/>
            </a:pPr>
            <a:r>
              <a:rPr lang="en-GB" dirty="0"/>
              <a:t>Not a panacea to sidestepping a finding of an acceleration injury</a:t>
            </a:r>
          </a:p>
        </p:txBody>
      </p:sp>
    </p:spTree>
    <p:extLst>
      <p:ext uri="{BB962C8B-B14F-4D97-AF65-F5344CB8AC3E}">
        <p14:creationId xmlns:p14="http://schemas.microsoft.com/office/powerpoint/2010/main" val="950243447"/>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fontScale="90000"/>
          </a:bodyPr>
          <a:lstStyle/>
          <a:p>
            <a:r>
              <a:rPr lang="en-GB" sz="4800" b="1" i="1" dirty="0"/>
              <a:t>Scarcliffe v. Brampton Valley Group Ltd [2023] EWHC 1565 (KB)</a:t>
            </a:r>
            <a:endParaRPr lang="en-GB" b="1" dirty="0"/>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92500" lnSpcReduction="10000"/>
          </a:bodyPr>
          <a:lstStyle/>
          <a:p>
            <a:pPr marL="0" indent="0">
              <a:buNone/>
            </a:pPr>
            <a:r>
              <a:rPr lang="en-GB" dirty="0"/>
              <a:t>38-year-old tree surgeon who suffered two transverse process spinal fractures after a large section of tree trunk fell on his back. </a:t>
            </a:r>
          </a:p>
          <a:p>
            <a:pPr marL="0" indent="0">
              <a:buNone/>
            </a:pPr>
            <a:r>
              <a:rPr lang="en-GB" dirty="0"/>
              <a:t>Contended for £6.1m at trial and D contended for £136k.</a:t>
            </a:r>
          </a:p>
          <a:p>
            <a:pPr marL="0" indent="0">
              <a:buNone/>
            </a:pPr>
            <a:r>
              <a:rPr lang="en-GB" dirty="0"/>
              <a:t>C’s ortho deferred to chronic pain as C ought to have recovered fully within a fairly short period from the fractures.  As for the degenerative change this would have led to waxing and waning symptoms but no significant change to function and impact on work. </a:t>
            </a:r>
          </a:p>
          <a:p>
            <a:pPr marL="0" indent="0">
              <a:buNone/>
            </a:pPr>
            <a:r>
              <a:rPr lang="en-GB" dirty="0"/>
              <a:t>D’s ortho considered that within 5-10 years he would have ended up in the same state absent the accident. </a:t>
            </a:r>
          </a:p>
          <a:p>
            <a:pPr marL="0" indent="0">
              <a:buNone/>
            </a:pPr>
            <a:r>
              <a:rPr lang="en-GB" dirty="0"/>
              <a:t>C’s pain expert said pain condition caused by accident. </a:t>
            </a:r>
          </a:p>
          <a:p>
            <a:pPr marL="0" indent="0">
              <a:buNone/>
            </a:pPr>
            <a:r>
              <a:rPr lang="en-GB" dirty="0"/>
              <a:t>D’s pain expert said would have developed pain condition in any event. </a:t>
            </a:r>
          </a:p>
        </p:txBody>
      </p:sp>
    </p:spTree>
    <p:extLst>
      <p:ext uri="{BB962C8B-B14F-4D97-AF65-F5344CB8AC3E}">
        <p14:creationId xmlns:p14="http://schemas.microsoft.com/office/powerpoint/2010/main" val="4026754204"/>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fontScale="90000"/>
          </a:bodyPr>
          <a:lstStyle/>
          <a:p>
            <a:r>
              <a:rPr lang="en-GB" sz="4800" b="1" i="1" dirty="0"/>
              <a:t>Scarcliffe v. Brampton Valley Group Ltd [2023] EWHC 1565 (KB)</a:t>
            </a:r>
            <a:endParaRPr lang="en-GB" b="1" dirty="0"/>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fontScale="92500"/>
          </a:bodyPr>
          <a:lstStyle/>
          <a:p>
            <a:pPr marL="0" indent="0">
              <a:buNone/>
            </a:pPr>
            <a:r>
              <a:rPr lang="en-GB" dirty="0"/>
              <a:t>Trial was a disaster for the Claimant.</a:t>
            </a:r>
          </a:p>
          <a:p>
            <a:pPr marL="0" indent="0">
              <a:buNone/>
            </a:pPr>
            <a:r>
              <a:rPr lang="en-GB" dirty="0"/>
              <a:t>Both C’s orthopaedic and pain management experts changed their opinions and Cotter J found that absent the accident the Claimant would have been in a very similar position within 7.5 years, with chronic back pain and would have gone on to develop a chronic pain condition in any event.</a:t>
            </a:r>
          </a:p>
          <a:p>
            <a:pPr marL="0" indent="0">
              <a:buNone/>
            </a:pPr>
            <a:r>
              <a:rPr lang="en-GB" dirty="0"/>
              <a:t>Judgment for £275k. </a:t>
            </a:r>
          </a:p>
          <a:p>
            <a:pPr marL="0" indent="0">
              <a:buNone/>
            </a:pPr>
            <a:r>
              <a:rPr lang="en-GB" dirty="0"/>
              <a:t>At para 286 recognised the difference in onset of acute versus gradual and at para 287 accepted that losses did not drop a ‘cliff edge’ ay 7.5 years. </a:t>
            </a:r>
          </a:p>
          <a:p>
            <a:pPr marL="0" indent="0">
              <a:buNone/>
            </a:pPr>
            <a:r>
              <a:rPr lang="en-GB" dirty="0"/>
              <a:t>Interestingly allowed £600 for a recliner armchair as a future aid with ‘some hesitation’! </a:t>
            </a:r>
          </a:p>
        </p:txBody>
      </p:sp>
    </p:spTree>
    <p:extLst>
      <p:ext uri="{BB962C8B-B14F-4D97-AF65-F5344CB8AC3E}">
        <p14:creationId xmlns:p14="http://schemas.microsoft.com/office/powerpoint/2010/main" val="1569085950"/>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a:p>
            <a:pPr marL="152396" algn="l" defTabSz="914377">
              <a:spcBef>
                <a:spcPts val="1000"/>
              </a:spcBef>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normAutofit/>
          </a:bodyPr>
          <a:lstStyle/>
          <a:p>
            <a:r>
              <a:rPr lang="en-GB" b="1" dirty="0"/>
              <a:t>Mr. Jason Harvey’s turn! </a:t>
            </a:r>
          </a:p>
        </p:txBody>
      </p:sp>
      <p:sp>
        <p:nvSpPr>
          <p:cNvPr id="3" name="Content Placeholder 2">
            <a:extLst>
              <a:ext uri="{FF2B5EF4-FFF2-40B4-BE49-F238E27FC236}">
                <a16:creationId xmlns:a16="http://schemas.microsoft.com/office/drawing/2014/main" id="{6ACCDEF3-1F72-F8BB-E84F-EEF8E3D88273}"/>
              </a:ext>
            </a:extLst>
          </p:cNvPr>
          <p:cNvSpPr>
            <a:spLocks noGrp="1"/>
          </p:cNvSpPr>
          <p:nvPr>
            <p:ph idx="1"/>
          </p:nvPr>
        </p:nvSpPr>
        <p:spPr/>
        <p:txBody>
          <a:bodyPr>
            <a:normAutofit/>
          </a:bodyPr>
          <a:lstStyle/>
          <a:p>
            <a:pPr marL="0" indent="0">
              <a:buNone/>
            </a:pPr>
            <a:endParaRPr lang="en-GB" dirty="0"/>
          </a:p>
        </p:txBody>
      </p:sp>
    </p:spTree>
    <p:extLst>
      <p:ext uri="{BB962C8B-B14F-4D97-AF65-F5344CB8AC3E}">
        <p14:creationId xmlns:p14="http://schemas.microsoft.com/office/powerpoint/2010/main" val="1006936913"/>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3F85-BD60-7145-B81D-64E3EB39FD76}"/>
              </a:ext>
            </a:extLst>
          </p:cNvPr>
          <p:cNvSpPr>
            <a:spLocks noGrp="1"/>
          </p:cNvSpPr>
          <p:nvPr>
            <p:ph type="ctrTitle"/>
          </p:nvPr>
        </p:nvSpPr>
        <p:spPr>
          <a:xfrm>
            <a:off x="2455392" y="1211383"/>
            <a:ext cx="7281219" cy="917884"/>
          </a:xfrm>
        </p:spPr>
        <p:txBody>
          <a:bodyPr/>
          <a:lstStyle/>
          <a:p>
            <a:r>
              <a:rPr lang="en-US" b="1" dirty="0">
                <a:solidFill>
                  <a:srgbClr val="0070C0"/>
                </a:solidFill>
              </a:rPr>
              <a:t>“Acceleration” Injury of the Spine   </a:t>
            </a:r>
          </a:p>
        </p:txBody>
      </p:sp>
      <p:sp>
        <p:nvSpPr>
          <p:cNvPr id="3" name="Subtitle 2">
            <a:extLst>
              <a:ext uri="{FF2B5EF4-FFF2-40B4-BE49-F238E27FC236}">
                <a16:creationId xmlns:a16="http://schemas.microsoft.com/office/drawing/2014/main" id="{66EC49B6-8E71-E447-A5E1-79AF69D40E23}"/>
              </a:ext>
            </a:extLst>
          </p:cNvPr>
          <p:cNvSpPr>
            <a:spLocks noGrp="1"/>
          </p:cNvSpPr>
          <p:nvPr>
            <p:ph type="subTitle" idx="1"/>
          </p:nvPr>
        </p:nvSpPr>
        <p:spPr>
          <a:xfrm>
            <a:off x="2667000" y="2552701"/>
            <a:ext cx="6858000" cy="4055364"/>
          </a:xfrm>
        </p:spPr>
        <p:txBody>
          <a:bodyPr>
            <a:normAutofit/>
          </a:bodyPr>
          <a:lstStyle/>
          <a:p>
            <a:r>
              <a:rPr lang="en-US" sz="2100" b="1" dirty="0">
                <a:solidFill>
                  <a:schemeClr val="tx1"/>
                </a:solidFill>
                <a:latin typeface="+mj-lt"/>
              </a:rPr>
              <a:t>Jason Harvey </a:t>
            </a:r>
          </a:p>
          <a:p>
            <a:r>
              <a:rPr lang="en-US" sz="2100" b="1" dirty="0">
                <a:solidFill>
                  <a:schemeClr val="tx1"/>
                </a:solidFill>
                <a:latin typeface="+mj-lt"/>
              </a:rPr>
              <a:t>Consultant Spinal Surgeon</a:t>
            </a:r>
          </a:p>
          <a:p>
            <a:endParaRPr lang="en-US" sz="2100" dirty="0">
              <a:latin typeface="+mj-lt"/>
            </a:endParaRPr>
          </a:p>
          <a:p>
            <a:endParaRPr lang="en-US" sz="2100" dirty="0">
              <a:latin typeface="+mj-lt"/>
            </a:endParaRPr>
          </a:p>
          <a:p>
            <a:endParaRPr lang="en-US" sz="2100" dirty="0">
              <a:latin typeface="+mj-lt"/>
            </a:endParaRPr>
          </a:p>
          <a:p>
            <a:r>
              <a:rPr lang="en-US" sz="2100" dirty="0">
                <a:latin typeface="+mj-lt"/>
              </a:rPr>
              <a:t> </a:t>
            </a:r>
          </a:p>
          <a:p>
            <a:endParaRPr lang="en-US" sz="2100" dirty="0">
              <a:latin typeface="+mj-lt"/>
            </a:endParaRPr>
          </a:p>
          <a:p>
            <a:endParaRPr lang="en-US" sz="2100" dirty="0">
              <a:latin typeface="+mj-lt"/>
            </a:endParaRPr>
          </a:p>
          <a:p>
            <a:r>
              <a:rPr lang="en-US" sz="2100" dirty="0">
                <a:latin typeface="+mj-lt"/>
              </a:rPr>
              <a:t> </a:t>
            </a:r>
          </a:p>
        </p:txBody>
      </p:sp>
    </p:spTree>
    <p:extLst>
      <p:ext uri="{BB962C8B-B14F-4D97-AF65-F5344CB8AC3E}">
        <p14:creationId xmlns:p14="http://schemas.microsoft.com/office/powerpoint/2010/main" val="1535720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a:extLst>
              <a:ext uri="{FF2B5EF4-FFF2-40B4-BE49-F238E27FC236}">
                <a16:creationId xmlns:a16="http://schemas.microsoft.com/office/drawing/2014/main" id="{1B70989B-B5C4-3C6C-FD4C-F9FE44B7035A}"/>
              </a:ext>
            </a:extLst>
          </p:cNvPr>
          <p:cNvSpPr>
            <a:spLocks noGrp="1" noChangeArrowheads="1"/>
          </p:cNvSpPr>
          <p:nvPr>
            <p:ph type="body" sz="half" idx="1"/>
          </p:nvPr>
        </p:nvSpPr>
        <p:spPr>
          <a:xfrm>
            <a:off x="2209801" y="1981200"/>
            <a:ext cx="3814763" cy="4114800"/>
          </a:xfrm>
        </p:spPr>
        <p:txBody>
          <a:bodyPr/>
          <a:lstStyle/>
          <a:p>
            <a:endParaRPr lang="en-GB" altLang="en-US" sz="2800"/>
          </a:p>
          <a:p>
            <a:endParaRPr lang="en-GB" altLang="en-US" sz="2800"/>
          </a:p>
        </p:txBody>
      </p:sp>
      <p:sp>
        <p:nvSpPr>
          <p:cNvPr id="1258500" name="Text Box 4">
            <a:extLst>
              <a:ext uri="{FF2B5EF4-FFF2-40B4-BE49-F238E27FC236}">
                <a16:creationId xmlns:a16="http://schemas.microsoft.com/office/drawing/2014/main" id="{0741B96C-9A99-704B-47D9-2205A1635C95}"/>
              </a:ext>
            </a:extLst>
          </p:cNvPr>
          <p:cNvSpPr txBox="1">
            <a:spLocks noChangeArrowheads="1"/>
          </p:cNvSpPr>
          <p:nvPr/>
        </p:nvSpPr>
        <p:spPr bwMode="auto">
          <a:xfrm>
            <a:off x="3032126" y="20939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endParaRPr lang="en-US" altLang="en-US">
              <a:solidFill>
                <a:prstClr val="black"/>
              </a:solidFill>
              <a:latin typeface="Arial" panose="020B0604020202020204" pitchFamily="34" charset="0"/>
            </a:endParaRPr>
          </a:p>
        </p:txBody>
      </p:sp>
      <p:sp>
        <p:nvSpPr>
          <p:cNvPr id="1258502" name="Text Box 6">
            <a:extLst>
              <a:ext uri="{FF2B5EF4-FFF2-40B4-BE49-F238E27FC236}">
                <a16:creationId xmlns:a16="http://schemas.microsoft.com/office/drawing/2014/main" id="{A4A507A4-1EFD-B0DC-5301-D434ADC6E741}"/>
              </a:ext>
            </a:extLst>
          </p:cNvPr>
          <p:cNvSpPr txBox="1">
            <a:spLocks noChangeArrowheads="1"/>
          </p:cNvSpPr>
          <p:nvPr/>
        </p:nvSpPr>
        <p:spPr bwMode="auto">
          <a:xfrm>
            <a:off x="8518526" y="21701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endParaRPr lang="en-US" altLang="en-US">
              <a:solidFill>
                <a:prstClr val="black"/>
              </a:solidFill>
              <a:latin typeface="Arial" panose="020B0604020202020204" pitchFamily="34" charset="0"/>
            </a:endParaRPr>
          </a:p>
        </p:txBody>
      </p:sp>
      <p:sp>
        <p:nvSpPr>
          <p:cNvPr id="1258503" name="Text Box 7">
            <a:extLst>
              <a:ext uri="{FF2B5EF4-FFF2-40B4-BE49-F238E27FC236}">
                <a16:creationId xmlns:a16="http://schemas.microsoft.com/office/drawing/2014/main" id="{F5DE22B9-F787-DB3F-43F3-57E55823EBBF}"/>
              </a:ext>
            </a:extLst>
          </p:cNvPr>
          <p:cNvSpPr txBox="1">
            <a:spLocks noChangeArrowheads="1"/>
          </p:cNvSpPr>
          <p:nvPr/>
        </p:nvSpPr>
        <p:spPr bwMode="auto">
          <a:xfrm>
            <a:off x="8534400" y="4344988"/>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r>
              <a:rPr lang="en-GB" altLang="en-US">
                <a:solidFill>
                  <a:srgbClr val="FFFF00"/>
                </a:solidFill>
                <a:latin typeface="Comic Sans MS" panose="030F0902030302020204" pitchFamily="66" charset="0"/>
              </a:rPr>
              <a:t>L1</a:t>
            </a:r>
          </a:p>
        </p:txBody>
      </p:sp>
      <p:pic>
        <p:nvPicPr>
          <p:cNvPr id="1258504" name="Picture 8">
            <a:extLst>
              <a:ext uri="{FF2B5EF4-FFF2-40B4-BE49-F238E27FC236}">
                <a16:creationId xmlns:a16="http://schemas.microsoft.com/office/drawing/2014/main" id="{CB8BEA5F-C940-7EE1-4694-188224A07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4" y="377001"/>
            <a:ext cx="3494087" cy="3070299"/>
          </a:xfrm>
          <a:prstGeom prst="rect">
            <a:avLst/>
          </a:prstGeom>
          <a:noFill/>
          <a:extLst>
            <a:ext uri="{909E8E84-426E-40DD-AFC4-6F175D3DCCD1}">
              <a14:hiddenFill xmlns:a14="http://schemas.microsoft.com/office/drawing/2010/main">
                <a:solidFill>
                  <a:srgbClr val="FFFFFF"/>
                </a:solidFill>
              </a14:hiddenFill>
            </a:ext>
          </a:extLst>
        </p:spPr>
      </p:pic>
      <p:pic>
        <p:nvPicPr>
          <p:cNvPr id="1258505" name="Picture 9">
            <a:extLst>
              <a:ext uri="{FF2B5EF4-FFF2-40B4-BE49-F238E27FC236}">
                <a16:creationId xmlns:a16="http://schemas.microsoft.com/office/drawing/2014/main" id="{42CF5C9D-EF35-D523-A5BE-F54A23C8C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159" y="3505200"/>
            <a:ext cx="3437072" cy="3018288"/>
          </a:xfrm>
          <a:prstGeom prst="rect">
            <a:avLst/>
          </a:prstGeom>
          <a:noFill/>
          <a:extLst>
            <a:ext uri="{909E8E84-426E-40DD-AFC4-6F175D3DCCD1}">
              <a14:hiddenFill xmlns:a14="http://schemas.microsoft.com/office/drawing/2010/main">
                <a:solidFill>
                  <a:srgbClr val="FFFFFF"/>
                </a:solidFill>
              </a14:hiddenFill>
            </a:ext>
          </a:extLst>
        </p:spPr>
      </p:pic>
      <p:pic>
        <p:nvPicPr>
          <p:cNvPr id="1258506" name="Picture 10">
            <a:extLst>
              <a:ext uri="{FF2B5EF4-FFF2-40B4-BE49-F238E27FC236}">
                <a16:creationId xmlns:a16="http://schemas.microsoft.com/office/drawing/2014/main" id="{5FF73734-4D53-39AB-8737-29DCC41E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1" y="1524001"/>
            <a:ext cx="2947988" cy="4999489"/>
          </a:xfrm>
          <a:prstGeom prst="rect">
            <a:avLst/>
          </a:prstGeom>
          <a:noFill/>
          <a:extLst>
            <a:ext uri="{909E8E84-426E-40DD-AFC4-6F175D3DCCD1}">
              <a14:hiddenFill xmlns:a14="http://schemas.microsoft.com/office/drawing/2010/main">
                <a:solidFill>
                  <a:srgbClr val="FFFFFF"/>
                </a:solidFill>
              </a14:hiddenFill>
            </a:ext>
          </a:extLst>
        </p:spPr>
      </p:pic>
      <p:sp>
        <p:nvSpPr>
          <p:cNvPr id="1258507" name="Line 11">
            <a:extLst>
              <a:ext uri="{FF2B5EF4-FFF2-40B4-BE49-F238E27FC236}">
                <a16:creationId xmlns:a16="http://schemas.microsoft.com/office/drawing/2014/main" id="{FFC95653-98D8-756F-56A6-9962E2167D43}"/>
              </a:ext>
            </a:extLst>
          </p:cNvPr>
          <p:cNvSpPr>
            <a:spLocks noChangeShapeType="1"/>
          </p:cNvSpPr>
          <p:nvPr/>
        </p:nvSpPr>
        <p:spPr bwMode="auto">
          <a:xfrm flipV="1">
            <a:off x="3805237" y="2133600"/>
            <a:ext cx="3814763" cy="2738203"/>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endParaRPr lang="en-US" dirty="0">
              <a:solidFill>
                <a:prstClr val="black"/>
              </a:solidFill>
              <a:latin typeface="Calibri"/>
            </a:endParaRPr>
          </a:p>
        </p:txBody>
      </p:sp>
      <p:sp>
        <p:nvSpPr>
          <p:cNvPr id="1258508" name="Line 12">
            <a:extLst>
              <a:ext uri="{FF2B5EF4-FFF2-40B4-BE49-F238E27FC236}">
                <a16:creationId xmlns:a16="http://schemas.microsoft.com/office/drawing/2014/main" id="{BAA0579B-CF4D-1295-E9EA-DBF6F71E3D68}"/>
              </a:ext>
            </a:extLst>
          </p:cNvPr>
          <p:cNvSpPr>
            <a:spLocks noChangeShapeType="1"/>
          </p:cNvSpPr>
          <p:nvPr/>
        </p:nvSpPr>
        <p:spPr bwMode="auto">
          <a:xfrm flipV="1">
            <a:off x="4010391" y="4711701"/>
            <a:ext cx="2742835" cy="160103"/>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endParaRPr lang="en-US" dirty="0">
              <a:solidFill>
                <a:prstClr val="black"/>
              </a:solidFill>
              <a:latin typeface="Calibri"/>
            </a:endParaRPr>
          </a:p>
        </p:txBody>
      </p:sp>
      <p:sp>
        <p:nvSpPr>
          <p:cNvPr id="2" name="Title 1">
            <a:extLst>
              <a:ext uri="{FF2B5EF4-FFF2-40B4-BE49-F238E27FC236}">
                <a16:creationId xmlns:a16="http://schemas.microsoft.com/office/drawing/2014/main" id="{2BE3BB6B-425E-5A2A-33A6-3C8807FFFAE1}"/>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TRAUMA  </a:t>
            </a:r>
            <a:br>
              <a:rPr lang="en-US" dirty="0">
                <a:solidFill>
                  <a:prstClr val="white">
                    <a:lumMod val="75000"/>
                  </a:prstClr>
                </a:solidFill>
              </a:rPr>
            </a:br>
            <a:endParaRPr lang="en-US" dirty="0">
              <a:solidFill>
                <a:prstClr val="white">
                  <a:lumMod val="75000"/>
                </a:prst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3EA673A-5ADF-F2C4-FF80-7AFF9D8204C5}"/>
              </a:ext>
            </a:extLst>
          </p:cNvPr>
          <p:cNvSpPr>
            <a:spLocks noGrp="1"/>
          </p:cNvSpPr>
          <p:nvPr>
            <p:ph type="ftr" sz="quarter" idx="11"/>
          </p:nvPr>
        </p:nvSpPr>
        <p:spPr/>
        <p:txBody>
          <a:bodyPr/>
          <a:lstStyle/>
          <a:p>
            <a:pPr defTabSz="457189"/>
            <a:endParaRPr lang="en-GB" altLang="en-US" dirty="0">
              <a:solidFill>
                <a:prstClr val="black"/>
              </a:solidFill>
              <a:latin typeface="Calibri"/>
            </a:endParaRPr>
          </a:p>
        </p:txBody>
      </p:sp>
      <p:sp>
        <p:nvSpPr>
          <p:cNvPr id="1344514" name="Rectangle 2">
            <a:extLst>
              <a:ext uri="{FF2B5EF4-FFF2-40B4-BE49-F238E27FC236}">
                <a16:creationId xmlns:a16="http://schemas.microsoft.com/office/drawing/2014/main" id="{E59C7297-2B99-55A5-419B-5AC326A52C22}"/>
              </a:ext>
            </a:extLst>
          </p:cNvPr>
          <p:cNvSpPr>
            <a:spLocks noGrp="1" noChangeArrowheads="1"/>
          </p:cNvSpPr>
          <p:nvPr>
            <p:ph type="body" idx="1"/>
          </p:nvPr>
        </p:nvSpPr>
        <p:spPr/>
        <p:txBody>
          <a:bodyPr/>
          <a:lstStyle/>
          <a:p>
            <a:pPr>
              <a:buFontTx/>
              <a:buNone/>
            </a:pPr>
            <a:endParaRPr lang="en-GB" altLang="en-US"/>
          </a:p>
          <a:p>
            <a:pPr>
              <a:buFontTx/>
              <a:buNone/>
            </a:pPr>
            <a:endParaRPr lang="en-GB" altLang="en-US"/>
          </a:p>
          <a:p>
            <a:pPr>
              <a:buFontTx/>
              <a:buNone/>
            </a:pPr>
            <a:endParaRPr lang="en-GB" altLang="en-US"/>
          </a:p>
        </p:txBody>
      </p:sp>
      <p:sp>
        <p:nvSpPr>
          <p:cNvPr id="1344515" name="Text Box 3">
            <a:extLst>
              <a:ext uri="{FF2B5EF4-FFF2-40B4-BE49-F238E27FC236}">
                <a16:creationId xmlns:a16="http://schemas.microsoft.com/office/drawing/2014/main" id="{6B79E894-95C5-2250-251E-91042B28AA6C}"/>
              </a:ext>
            </a:extLst>
          </p:cNvPr>
          <p:cNvSpPr txBox="1">
            <a:spLocks noChangeArrowheads="1"/>
          </p:cNvSpPr>
          <p:nvPr/>
        </p:nvSpPr>
        <p:spPr bwMode="auto">
          <a:xfrm>
            <a:off x="1919288" y="4437065"/>
            <a:ext cx="8569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endParaRPr lang="en-US" altLang="en-US" sz="2800">
              <a:solidFill>
                <a:srgbClr val="FFFF00"/>
              </a:solidFill>
              <a:latin typeface="Comic Sans MS" panose="030F0902030302020204" pitchFamily="66" charset="0"/>
            </a:endParaRPr>
          </a:p>
          <a:p>
            <a:pPr defTabSz="457189">
              <a:buFontTx/>
              <a:buChar char="•"/>
            </a:pPr>
            <a:endParaRPr lang="en-US" altLang="en-US" sz="2800">
              <a:solidFill>
                <a:srgbClr val="FFFF00"/>
              </a:solidFill>
              <a:latin typeface="Comic Sans MS" panose="030F0902030302020204" pitchFamily="66" charset="0"/>
            </a:endParaRPr>
          </a:p>
          <a:p>
            <a:pPr defTabSz="457189">
              <a:buFontTx/>
              <a:buChar char="•"/>
            </a:pPr>
            <a:endParaRPr lang="en-US" altLang="en-US" sz="2800">
              <a:solidFill>
                <a:srgbClr val="FFFF00"/>
              </a:solidFill>
              <a:latin typeface="Comic Sans MS" panose="030F0902030302020204" pitchFamily="66" charset="0"/>
            </a:endParaRPr>
          </a:p>
        </p:txBody>
      </p:sp>
      <p:pic>
        <p:nvPicPr>
          <p:cNvPr id="1344517" name="Picture 5">
            <a:extLst>
              <a:ext uri="{FF2B5EF4-FFF2-40B4-BE49-F238E27FC236}">
                <a16:creationId xmlns:a16="http://schemas.microsoft.com/office/drawing/2014/main" id="{540C01C7-3120-A39A-6729-2E4C8DC84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0" r="-1241"/>
          <a:stretch>
            <a:fillRect/>
          </a:stretch>
        </p:blipFill>
        <p:spPr bwMode="auto">
          <a:xfrm>
            <a:off x="1981199" y="1210883"/>
            <a:ext cx="3829695" cy="5324828"/>
          </a:xfrm>
          <a:prstGeom prst="rect">
            <a:avLst/>
          </a:prstGeom>
          <a:noFill/>
          <a:extLst>
            <a:ext uri="{909E8E84-426E-40DD-AFC4-6F175D3DCCD1}">
              <a14:hiddenFill xmlns:a14="http://schemas.microsoft.com/office/drawing/2010/main">
                <a:solidFill>
                  <a:srgbClr val="FFFFFF"/>
                </a:solidFill>
              </a14:hiddenFill>
            </a:ext>
          </a:extLst>
        </p:spPr>
      </p:pic>
      <p:pic>
        <p:nvPicPr>
          <p:cNvPr id="1344518" name="Picture 6">
            <a:extLst>
              <a:ext uri="{FF2B5EF4-FFF2-40B4-BE49-F238E27FC236}">
                <a16:creationId xmlns:a16="http://schemas.microsoft.com/office/drawing/2014/main" id="{52638022-434C-B2C6-8E54-59CE623C2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773" y="1210884"/>
            <a:ext cx="4016939" cy="53248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A74A06-D602-9E27-4CCB-7966835AAB98}"/>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TRAUMA  </a:t>
            </a:r>
            <a:br>
              <a:rPr lang="en-US" dirty="0">
                <a:solidFill>
                  <a:prstClr val="white">
                    <a:lumMod val="75000"/>
                  </a:prstClr>
                </a:solidFill>
              </a:rPr>
            </a:br>
            <a:endParaRPr lang="en-US" dirty="0">
              <a:solidFill>
                <a:prstClr val="white">
                  <a:lumMod val="75000"/>
                </a:prst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5">
            <a:extLst>
              <a:ext uri="{FF2B5EF4-FFF2-40B4-BE49-F238E27FC236}">
                <a16:creationId xmlns:a16="http://schemas.microsoft.com/office/drawing/2014/main" id="{4F4CBEA3-581D-5554-3C55-95F955BC4AF2}"/>
              </a:ext>
            </a:extLst>
          </p:cNvPr>
          <p:cNvSpPr>
            <a:spLocks noGrp="1"/>
          </p:cNvSpPr>
          <p:nvPr>
            <p:ph type="ftr" sz="quarter" idx="11"/>
          </p:nvPr>
        </p:nvSpPr>
        <p:spPr/>
        <p:txBody>
          <a:bodyPr/>
          <a:lstStyle/>
          <a:p>
            <a:pPr defTabSz="457189"/>
            <a:r>
              <a:rPr lang="en-GB" altLang="en-US">
                <a:solidFill>
                  <a:prstClr val="black"/>
                </a:solidFill>
                <a:latin typeface="Calibri"/>
              </a:rPr>
              <a:t>www.spineinfo.co.uk</a:t>
            </a:r>
          </a:p>
        </p:txBody>
      </p:sp>
      <p:sp>
        <p:nvSpPr>
          <p:cNvPr id="1318914" name="Rectangle 2">
            <a:extLst>
              <a:ext uri="{FF2B5EF4-FFF2-40B4-BE49-F238E27FC236}">
                <a16:creationId xmlns:a16="http://schemas.microsoft.com/office/drawing/2014/main" id="{BC198A8E-C11A-2D55-52A1-555C027FD464}"/>
              </a:ext>
            </a:extLst>
          </p:cNvPr>
          <p:cNvSpPr>
            <a:spLocks noGrp="1" noChangeArrowheads="1"/>
          </p:cNvSpPr>
          <p:nvPr>
            <p:ph type="body" sz="half" idx="1"/>
          </p:nvPr>
        </p:nvSpPr>
        <p:spPr>
          <a:xfrm>
            <a:off x="2209801" y="1981200"/>
            <a:ext cx="3814763" cy="4114800"/>
          </a:xfrm>
        </p:spPr>
        <p:txBody>
          <a:bodyPr/>
          <a:lstStyle/>
          <a:p>
            <a:endParaRPr lang="en-GB" altLang="en-US" sz="2800"/>
          </a:p>
          <a:p>
            <a:endParaRPr lang="en-GB" altLang="en-US" sz="2800"/>
          </a:p>
        </p:txBody>
      </p:sp>
      <p:sp>
        <p:nvSpPr>
          <p:cNvPr id="1318916" name="Text Box 4">
            <a:extLst>
              <a:ext uri="{FF2B5EF4-FFF2-40B4-BE49-F238E27FC236}">
                <a16:creationId xmlns:a16="http://schemas.microsoft.com/office/drawing/2014/main" id="{1954791C-5339-06B1-B985-1C319F63CE62}"/>
              </a:ext>
            </a:extLst>
          </p:cNvPr>
          <p:cNvSpPr txBox="1">
            <a:spLocks noChangeArrowheads="1"/>
          </p:cNvSpPr>
          <p:nvPr/>
        </p:nvSpPr>
        <p:spPr bwMode="auto">
          <a:xfrm>
            <a:off x="3032126" y="20939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endParaRPr lang="en-US" altLang="en-US">
              <a:solidFill>
                <a:prstClr val="black"/>
              </a:solidFill>
              <a:latin typeface="Arial" panose="020B0604020202020204" pitchFamily="34" charset="0"/>
            </a:endParaRPr>
          </a:p>
        </p:txBody>
      </p:sp>
      <p:pic>
        <p:nvPicPr>
          <p:cNvPr id="1318918" name="Picture 6">
            <a:extLst>
              <a:ext uri="{FF2B5EF4-FFF2-40B4-BE49-F238E27FC236}">
                <a16:creationId xmlns:a16="http://schemas.microsoft.com/office/drawing/2014/main" id="{1CD0A1FE-A602-8A2A-9A4C-865A02186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600201"/>
            <a:ext cx="1976439" cy="4146551"/>
          </a:xfrm>
          <a:prstGeom prst="rect">
            <a:avLst/>
          </a:prstGeom>
          <a:noFill/>
          <a:extLst>
            <a:ext uri="{909E8E84-426E-40DD-AFC4-6F175D3DCCD1}">
              <a14:hiddenFill xmlns:a14="http://schemas.microsoft.com/office/drawing/2010/main">
                <a:solidFill>
                  <a:srgbClr val="FFFFFF"/>
                </a:solidFill>
              </a14:hiddenFill>
            </a:ext>
          </a:extLst>
        </p:spPr>
      </p:pic>
      <p:pic>
        <p:nvPicPr>
          <p:cNvPr id="1318919" name="Picture 7">
            <a:extLst>
              <a:ext uri="{FF2B5EF4-FFF2-40B4-BE49-F238E27FC236}">
                <a16:creationId xmlns:a16="http://schemas.microsoft.com/office/drawing/2014/main" id="{753103FD-267A-5488-107D-E966F8469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1600200"/>
            <a:ext cx="130016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318920" name="Picture 8">
            <a:extLst>
              <a:ext uri="{FF2B5EF4-FFF2-40B4-BE49-F238E27FC236}">
                <a16:creationId xmlns:a16="http://schemas.microsoft.com/office/drawing/2014/main" id="{1DF0F238-7592-EA30-A210-28CE07023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2" y="1600200"/>
            <a:ext cx="24098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318921" name="Picture 9">
            <a:extLst>
              <a:ext uri="{FF2B5EF4-FFF2-40B4-BE49-F238E27FC236}">
                <a16:creationId xmlns:a16="http://schemas.microsoft.com/office/drawing/2014/main" id="{CF69FB0F-81A3-9F07-BC81-FEB33F1C3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22860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18922" name="Picture 10">
            <a:extLst>
              <a:ext uri="{FF2B5EF4-FFF2-40B4-BE49-F238E27FC236}">
                <a16:creationId xmlns:a16="http://schemas.microsoft.com/office/drawing/2014/main" id="{1D43A051-8AFB-9EE6-E2EB-7DA33AEA9D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1" y="4267201"/>
            <a:ext cx="1708151" cy="1708151"/>
          </a:xfrm>
          <a:prstGeom prst="rect">
            <a:avLst/>
          </a:prstGeom>
          <a:noFill/>
          <a:extLst>
            <a:ext uri="{909E8E84-426E-40DD-AFC4-6F175D3DCCD1}">
              <a14:hiddenFill xmlns:a14="http://schemas.microsoft.com/office/drawing/2010/main">
                <a:solidFill>
                  <a:srgbClr val="FFFFFF"/>
                </a:solidFill>
              </a14:hiddenFill>
            </a:ext>
          </a:extLst>
        </p:spPr>
      </p:pic>
      <p:pic>
        <p:nvPicPr>
          <p:cNvPr id="1318923" name="Picture 11">
            <a:extLst>
              <a:ext uri="{FF2B5EF4-FFF2-40B4-BE49-F238E27FC236}">
                <a16:creationId xmlns:a16="http://schemas.microsoft.com/office/drawing/2014/main" id="{902096B9-A6CB-5681-662F-AD7D68E6F0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200" y="228600"/>
            <a:ext cx="1660525" cy="1854200"/>
          </a:xfrm>
          <a:prstGeom prst="rect">
            <a:avLst/>
          </a:prstGeom>
          <a:noFill/>
          <a:extLst>
            <a:ext uri="{909E8E84-426E-40DD-AFC4-6F175D3DCCD1}">
              <a14:hiddenFill xmlns:a14="http://schemas.microsoft.com/office/drawing/2010/main">
                <a:solidFill>
                  <a:srgbClr val="FFFFFF"/>
                </a:solidFill>
              </a14:hiddenFill>
            </a:ext>
          </a:extLst>
        </p:spPr>
      </p:pic>
      <p:sp>
        <p:nvSpPr>
          <p:cNvPr id="1318924" name="Text Box 12">
            <a:extLst>
              <a:ext uri="{FF2B5EF4-FFF2-40B4-BE49-F238E27FC236}">
                <a16:creationId xmlns:a16="http://schemas.microsoft.com/office/drawing/2014/main" id="{E3A905BD-E650-7B30-B5E9-060518DB7497}"/>
              </a:ext>
            </a:extLst>
          </p:cNvPr>
          <p:cNvSpPr txBox="1">
            <a:spLocks noChangeArrowheads="1"/>
          </p:cNvSpPr>
          <p:nvPr/>
        </p:nvSpPr>
        <p:spPr bwMode="auto">
          <a:xfrm>
            <a:off x="8458200" y="304801"/>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r>
              <a:rPr lang="en-GB" altLang="en-US">
                <a:solidFill>
                  <a:srgbClr val="FFFF00"/>
                </a:solidFill>
                <a:latin typeface="Comic Sans MS" panose="030F0902030302020204" pitchFamily="66" charset="0"/>
              </a:rPr>
              <a:t>T9</a:t>
            </a:r>
          </a:p>
        </p:txBody>
      </p:sp>
      <p:sp>
        <p:nvSpPr>
          <p:cNvPr id="1318925" name="Text Box 13">
            <a:extLst>
              <a:ext uri="{FF2B5EF4-FFF2-40B4-BE49-F238E27FC236}">
                <a16:creationId xmlns:a16="http://schemas.microsoft.com/office/drawing/2014/main" id="{F3991AFB-63FA-3307-2252-EE62E39C8FB3}"/>
              </a:ext>
            </a:extLst>
          </p:cNvPr>
          <p:cNvSpPr txBox="1">
            <a:spLocks noChangeArrowheads="1"/>
          </p:cNvSpPr>
          <p:nvPr/>
        </p:nvSpPr>
        <p:spPr bwMode="auto">
          <a:xfrm>
            <a:off x="8518526" y="21701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189"/>
            <a:endParaRPr lang="en-US" altLang="en-US">
              <a:solidFill>
                <a:prstClr val="black"/>
              </a:solidFill>
              <a:latin typeface="Arial" panose="020B0604020202020204" pitchFamily="34" charset="0"/>
            </a:endParaRPr>
          </a:p>
        </p:txBody>
      </p:sp>
      <p:sp>
        <p:nvSpPr>
          <p:cNvPr id="1318926" name="Text Box 14">
            <a:extLst>
              <a:ext uri="{FF2B5EF4-FFF2-40B4-BE49-F238E27FC236}">
                <a16:creationId xmlns:a16="http://schemas.microsoft.com/office/drawing/2014/main" id="{FF84BE35-6D7C-13A0-043F-878EE6C7BE64}"/>
              </a:ext>
            </a:extLst>
          </p:cNvPr>
          <p:cNvSpPr txBox="1">
            <a:spLocks noChangeArrowheads="1"/>
          </p:cNvSpPr>
          <p:nvPr/>
        </p:nvSpPr>
        <p:spPr bwMode="auto">
          <a:xfrm>
            <a:off x="8458200" y="2362201"/>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r>
              <a:rPr lang="en-GB" altLang="en-US">
                <a:solidFill>
                  <a:srgbClr val="FFFF00"/>
                </a:solidFill>
                <a:latin typeface="Comic Sans MS" panose="030F0902030302020204" pitchFamily="66" charset="0"/>
              </a:rPr>
              <a:t>T12</a:t>
            </a:r>
          </a:p>
        </p:txBody>
      </p:sp>
      <p:sp>
        <p:nvSpPr>
          <p:cNvPr id="1318927" name="Text Box 15">
            <a:extLst>
              <a:ext uri="{FF2B5EF4-FFF2-40B4-BE49-F238E27FC236}">
                <a16:creationId xmlns:a16="http://schemas.microsoft.com/office/drawing/2014/main" id="{B69E2192-A589-5FC5-A3B0-D0ECDDEE0242}"/>
              </a:ext>
            </a:extLst>
          </p:cNvPr>
          <p:cNvSpPr txBox="1">
            <a:spLocks noChangeArrowheads="1"/>
          </p:cNvSpPr>
          <p:nvPr/>
        </p:nvSpPr>
        <p:spPr bwMode="auto">
          <a:xfrm>
            <a:off x="8534400" y="4344988"/>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r>
              <a:rPr lang="en-GB" altLang="en-US">
                <a:solidFill>
                  <a:srgbClr val="FFFF00"/>
                </a:solidFill>
                <a:latin typeface="Comic Sans MS" panose="030F0902030302020204" pitchFamily="66" charset="0"/>
              </a:rPr>
              <a:t>L1</a:t>
            </a:r>
          </a:p>
        </p:txBody>
      </p:sp>
      <p:sp>
        <p:nvSpPr>
          <p:cNvPr id="1318928" name="Line 16">
            <a:extLst>
              <a:ext uri="{FF2B5EF4-FFF2-40B4-BE49-F238E27FC236}">
                <a16:creationId xmlns:a16="http://schemas.microsoft.com/office/drawing/2014/main" id="{46BF9908-5111-88F7-46C1-75AAB55E07C5}"/>
              </a:ext>
            </a:extLst>
          </p:cNvPr>
          <p:cNvSpPr>
            <a:spLocks noChangeShapeType="1"/>
          </p:cNvSpPr>
          <p:nvPr/>
        </p:nvSpPr>
        <p:spPr bwMode="auto">
          <a:xfrm flipV="1">
            <a:off x="7391400" y="1066800"/>
            <a:ext cx="1524000" cy="11430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endParaRPr lang="en-US">
              <a:solidFill>
                <a:prstClr val="black"/>
              </a:solidFill>
              <a:latin typeface="Calibri"/>
            </a:endParaRPr>
          </a:p>
        </p:txBody>
      </p:sp>
      <p:sp>
        <p:nvSpPr>
          <p:cNvPr id="1318929" name="Line 17">
            <a:extLst>
              <a:ext uri="{FF2B5EF4-FFF2-40B4-BE49-F238E27FC236}">
                <a16:creationId xmlns:a16="http://schemas.microsoft.com/office/drawing/2014/main" id="{E2D7A904-48E9-C276-9FC0-C39963FA1477}"/>
              </a:ext>
            </a:extLst>
          </p:cNvPr>
          <p:cNvSpPr>
            <a:spLocks noChangeShapeType="1"/>
          </p:cNvSpPr>
          <p:nvPr/>
        </p:nvSpPr>
        <p:spPr bwMode="auto">
          <a:xfrm flipV="1">
            <a:off x="7315200" y="3200400"/>
            <a:ext cx="1371600" cy="6858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endParaRPr lang="en-US">
              <a:solidFill>
                <a:prstClr val="black"/>
              </a:solidFill>
              <a:latin typeface="Calibri"/>
            </a:endParaRPr>
          </a:p>
        </p:txBody>
      </p:sp>
      <p:sp>
        <p:nvSpPr>
          <p:cNvPr id="1318930" name="Line 18">
            <a:extLst>
              <a:ext uri="{FF2B5EF4-FFF2-40B4-BE49-F238E27FC236}">
                <a16:creationId xmlns:a16="http://schemas.microsoft.com/office/drawing/2014/main" id="{F51EFCC6-4492-8D0A-228C-B61FF1942A62}"/>
              </a:ext>
            </a:extLst>
          </p:cNvPr>
          <p:cNvSpPr>
            <a:spLocks noChangeShapeType="1"/>
          </p:cNvSpPr>
          <p:nvPr/>
        </p:nvSpPr>
        <p:spPr bwMode="auto">
          <a:xfrm>
            <a:off x="7010400" y="4495800"/>
            <a:ext cx="1752600" cy="4572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189"/>
            <a:endParaRPr lang="en-US">
              <a:solidFill>
                <a:prstClr val="black"/>
              </a:solidFill>
              <a:latin typeface="Calibri"/>
            </a:endParaRPr>
          </a:p>
        </p:txBody>
      </p:sp>
      <p:sp>
        <p:nvSpPr>
          <p:cNvPr id="2" name="Title 1">
            <a:extLst>
              <a:ext uri="{FF2B5EF4-FFF2-40B4-BE49-F238E27FC236}">
                <a16:creationId xmlns:a16="http://schemas.microsoft.com/office/drawing/2014/main" id="{77EC0C40-8B3E-70FB-DDFB-09A819DBCD45}"/>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TRAUMA  </a:t>
            </a:r>
            <a:br>
              <a:rPr lang="en-US" dirty="0">
                <a:solidFill>
                  <a:prstClr val="white">
                    <a:lumMod val="75000"/>
                  </a:prstClr>
                </a:solidFill>
              </a:rPr>
            </a:br>
            <a:endParaRPr lang="en-US" dirty="0">
              <a:solidFill>
                <a:prstClr val="white">
                  <a:lumMod val="75000"/>
                </a:prst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a:extLst>
              <a:ext uri="{FF2B5EF4-FFF2-40B4-BE49-F238E27FC236}">
                <a16:creationId xmlns:a16="http://schemas.microsoft.com/office/drawing/2014/main" id="{87A31706-94D6-6607-4783-43B0ADFFF458}"/>
              </a:ext>
            </a:extLst>
          </p:cNvPr>
          <p:cNvSpPr>
            <a:spLocks noGrp="1" noChangeArrowheads="1"/>
          </p:cNvSpPr>
          <p:nvPr>
            <p:ph type="body" idx="1"/>
          </p:nvPr>
        </p:nvSpPr>
        <p:spPr/>
        <p:txBody>
          <a:bodyPr/>
          <a:lstStyle/>
          <a:p>
            <a:pPr>
              <a:buFontTx/>
              <a:buNone/>
            </a:pPr>
            <a:endParaRPr lang="en-GB" altLang="en-US"/>
          </a:p>
          <a:p>
            <a:pPr>
              <a:buFontTx/>
              <a:buNone/>
            </a:pPr>
            <a:endParaRPr lang="en-GB" altLang="en-US"/>
          </a:p>
          <a:p>
            <a:pPr>
              <a:buFontTx/>
              <a:buNone/>
            </a:pPr>
            <a:endParaRPr lang="en-GB" altLang="en-US"/>
          </a:p>
        </p:txBody>
      </p:sp>
      <p:sp>
        <p:nvSpPr>
          <p:cNvPr id="1319940" name="Text Box 4">
            <a:extLst>
              <a:ext uri="{FF2B5EF4-FFF2-40B4-BE49-F238E27FC236}">
                <a16:creationId xmlns:a16="http://schemas.microsoft.com/office/drawing/2014/main" id="{24EAF3A5-021C-7741-1C57-9EC1872687BD}"/>
              </a:ext>
            </a:extLst>
          </p:cNvPr>
          <p:cNvSpPr txBox="1">
            <a:spLocks noChangeArrowheads="1"/>
          </p:cNvSpPr>
          <p:nvPr/>
        </p:nvSpPr>
        <p:spPr bwMode="auto">
          <a:xfrm>
            <a:off x="1919288" y="4437065"/>
            <a:ext cx="85693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189"/>
            <a:endParaRPr lang="en-US" altLang="en-US" sz="2800">
              <a:solidFill>
                <a:srgbClr val="FFFF00"/>
              </a:solidFill>
              <a:latin typeface="Comic Sans MS" panose="030F0902030302020204" pitchFamily="66" charset="0"/>
            </a:endParaRPr>
          </a:p>
          <a:p>
            <a:pPr defTabSz="457189">
              <a:buFontTx/>
              <a:buChar char="•"/>
            </a:pPr>
            <a:endParaRPr lang="en-US" altLang="en-US" sz="2800">
              <a:solidFill>
                <a:srgbClr val="FFFF00"/>
              </a:solidFill>
              <a:latin typeface="Comic Sans MS" panose="030F0902030302020204" pitchFamily="66" charset="0"/>
            </a:endParaRPr>
          </a:p>
          <a:p>
            <a:pPr defTabSz="457189">
              <a:buFontTx/>
              <a:buChar char="•"/>
            </a:pPr>
            <a:endParaRPr lang="en-US" altLang="en-US" sz="2800">
              <a:solidFill>
                <a:srgbClr val="FFFF00"/>
              </a:solidFill>
              <a:latin typeface="Comic Sans MS" panose="030F0902030302020204" pitchFamily="66" charset="0"/>
            </a:endParaRPr>
          </a:p>
        </p:txBody>
      </p:sp>
      <p:pic>
        <p:nvPicPr>
          <p:cNvPr id="1319941" name="Picture 5">
            <a:extLst>
              <a:ext uri="{FF2B5EF4-FFF2-40B4-BE49-F238E27FC236}">
                <a16:creationId xmlns:a16="http://schemas.microsoft.com/office/drawing/2014/main" id="{D8CA7645-D406-A067-6688-4F945801E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7" y="868137"/>
            <a:ext cx="1993900" cy="5635097"/>
          </a:xfrm>
          <a:prstGeom prst="rect">
            <a:avLst/>
          </a:prstGeom>
          <a:noFill/>
          <a:extLst>
            <a:ext uri="{909E8E84-426E-40DD-AFC4-6F175D3DCCD1}">
              <a14:hiddenFill xmlns:a14="http://schemas.microsoft.com/office/drawing/2010/main">
                <a:solidFill>
                  <a:srgbClr val="FFFFFF"/>
                </a:solidFill>
              </a14:hiddenFill>
            </a:ext>
          </a:extLst>
        </p:spPr>
      </p:pic>
      <p:pic>
        <p:nvPicPr>
          <p:cNvPr id="1319942" name="Picture 6">
            <a:extLst>
              <a:ext uri="{FF2B5EF4-FFF2-40B4-BE49-F238E27FC236}">
                <a16:creationId xmlns:a16="http://schemas.microsoft.com/office/drawing/2014/main" id="{ABC7E40A-2FEC-3E8F-143F-9FDB0609D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814" y="858791"/>
            <a:ext cx="2382197" cy="56444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6FB464-176D-ECF6-419F-D47714634905}"/>
              </a:ext>
            </a:extLst>
          </p:cNvPr>
          <p:cNvSpPr txBox="1">
            <a:spLocks noGrp="1"/>
          </p:cNvSpPr>
          <p:nvPr>
            <p:ph type="ftr" sz="quarter" idx="11"/>
          </p:nvPr>
        </p:nvSpPr>
        <p:spPr>
          <a:prstGeom prst="rect">
            <a:avLst/>
          </a:prstGeom>
        </p:spPr>
        <p:txBody>
          <a:bodyPr vert="horz" lIns="0" tIns="0" rIns="0" bIns="0" rtlCol="0" anchor="b" anchorCtr="0">
            <a:normAutofit fontScale="25000" lnSpcReduction="20000"/>
          </a:bodyPr>
          <a:lstStyle>
            <a:lvl1pPr algn="l" defTabSz="457189"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r>
              <a:rPr lang="en-US" dirty="0">
                <a:solidFill>
                  <a:prstClr val="black"/>
                </a:solidFill>
              </a:rPr>
              <a:t>TRAUMA  </a:t>
            </a:r>
            <a:br>
              <a:rPr lang="en-US" dirty="0">
                <a:solidFill>
                  <a:prstClr val="white">
                    <a:lumMod val="75000"/>
                  </a:prstClr>
                </a:solidFill>
              </a:rPr>
            </a:br>
            <a:endParaRPr lang="en-US" dirty="0">
              <a:solidFill>
                <a:prstClr val="white">
                  <a:lumMod val="75000"/>
                </a:prstClr>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D611-592A-5EF4-A716-EDCB61D9E8DE}"/>
              </a:ext>
            </a:extLst>
          </p:cNvPr>
          <p:cNvSpPr>
            <a:spLocks noGrp="1"/>
          </p:cNvSpPr>
          <p:nvPr>
            <p:ph idx="1"/>
          </p:nvPr>
        </p:nvSpPr>
        <p:spPr>
          <a:xfrm>
            <a:off x="1981200" y="1620000"/>
            <a:ext cx="8229600" cy="4860811"/>
          </a:xfrm>
        </p:spPr>
        <p:txBody>
          <a:bodyPr>
            <a:normAutofit/>
          </a:bodyPr>
          <a:lstStyle/>
          <a:p>
            <a:pPr marL="457189" indent="-457189">
              <a:buFont typeface="+mj-lt"/>
              <a:buAutoNum type="arabicPeriod"/>
            </a:pPr>
            <a:r>
              <a:rPr lang="en-US" sz="2000" dirty="0"/>
              <a:t>The Claimant has persistent pain </a:t>
            </a:r>
          </a:p>
          <a:p>
            <a:pPr marL="457189" indent="-457189">
              <a:buFont typeface="+mj-lt"/>
              <a:buAutoNum type="arabicPeriod"/>
            </a:pPr>
            <a:endParaRPr lang="en-US" sz="2000" dirty="0"/>
          </a:p>
          <a:p>
            <a:pPr marL="457189" indent="-457189">
              <a:buFont typeface="+mj-lt"/>
              <a:buAutoNum type="arabicPeriod"/>
            </a:pPr>
            <a:r>
              <a:rPr lang="en-US" sz="2000" dirty="0"/>
              <a:t>No fracture</a:t>
            </a:r>
          </a:p>
          <a:p>
            <a:pPr marL="457189" indent="-457189">
              <a:buFont typeface="+mj-lt"/>
              <a:buAutoNum type="arabicPeriod"/>
            </a:pPr>
            <a:endParaRPr lang="en-US" sz="2000" dirty="0"/>
          </a:p>
          <a:p>
            <a:pPr marL="457189" indent="-457189">
              <a:buFont typeface="+mj-lt"/>
              <a:buAutoNum type="arabicPeriod"/>
            </a:pPr>
            <a:r>
              <a:rPr lang="en-US" sz="2000" dirty="0"/>
              <a:t>No dislocation</a:t>
            </a:r>
          </a:p>
          <a:p>
            <a:pPr marL="457189" indent="-457189">
              <a:buFont typeface="+mj-lt"/>
              <a:buAutoNum type="arabicPeriod"/>
            </a:pPr>
            <a:endParaRPr lang="en-US" sz="2000" dirty="0"/>
          </a:p>
          <a:p>
            <a:pPr marL="457189" indent="-457189">
              <a:buFont typeface="+mj-lt"/>
              <a:buAutoNum type="arabicPeriod"/>
            </a:pPr>
            <a:r>
              <a:rPr lang="en-US" sz="2000" dirty="0"/>
              <a:t>No soft tissue damage noted on imaging such as MRI </a:t>
            </a:r>
          </a:p>
          <a:p>
            <a:pPr marL="457189" indent="-457189">
              <a:buFont typeface="+mj-lt"/>
              <a:buAutoNum type="arabicPeriod"/>
            </a:pPr>
            <a:endParaRPr lang="en-US" sz="2000" dirty="0"/>
          </a:p>
          <a:p>
            <a:pPr marL="457189" indent="-457189">
              <a:buFont typeface="+mj-lt"/>
              <a:buAutoNum type="arabicPeriod"/>
            </a:pPr>
            <a:r>
              <a:rPr lang="en-US" sz="2000" dirty="0"/>
              <a:t>But degenerative changes noted </a:t>
            </a:r>
          </a:p>
          <a:p>
            <a:pPr marL="457189" indent="-457189">
              <a:buFont typeface="+mj-lt"/>
              <a:buAutoNum type="arabicPeriod"/>
            </a:pPr>
            <a:endParaRPr lang="en-US" sz="2000" dirty="0"/>
          </a:p>
          <a:p>
            <a:pPr marL="457189" indent="-457189">
              <a:buFont typeface="+mj-lt"/>
              <a:buAutoNum type="arabicPeriod"/>
            </a:pPr>
            <a:r>
              <a:rPr lang="en-US" sz="2000" dirty="0"/>
              <a:t>Was the pain inevitable?</a:t>
            </a:r>
          </a:p>
          <a:p>
            <a:pPr marL="457189" indent="-457189">
              <a:buFont typeface="+mj-lt"/>
              <a:buAutoNum type="arabicPeriod"/>
            </a:pPr>
            <a:endParaRPr lang="en-US" sz="2000" dirty="0"/>
          </a:p>
          <a:p>
            <a:pPr marL="457189" indent="-457189">
              <a:buFont typeface="+mj-lt"/>
              <a:buAutoNum type="arabicPeriod"/>
            </a:pPr>
            <a:r>
              <a:rPr lang="en-US" sz="2000" dirty="0"/>
              <a:t>How did the accident / incident?</a:t>
            </a:r>
          </a:p>
          <a:p>
            <a:pPr marL="457189" indent="-457189">
              <a:buFont typeface="+mj-lt"/>
              <a:buAutoNum type="arabicPeriod"/>
            </a:pPr>
            <a:endParaRPr lang="en-US" sz="2000" dirty="0"/>
          </a:p>
          <a:p>
            <a:pPr marL="457189" indent="-457189">
              <a:buFont typeface="+mj-lt"/>
              <a:buAutoNum type="arabicPeriod"/>
            </a:pPr>
            <a:endParaRPr lang="en-US" sz="2000" dirty="0"/>
          </a:p>
        </p:txBody>
      </p:sp>
      <p:sp>
        <p:nvSpPr>
          <p:cNvPr id="4" name="Title 1">
            <a:extLst>
              <a:ext uri="{FF2B5EF4-FFF2-40B4-BE49-F238E27FC236}">
                <a16:creationId xmlns:a16="http://schemas.microsoft.com/office/drawing/2014/main" id="{089B904A-24EB-FAB0-84BA-6E610F285E7B}"/>
              </a:ext>
            </a:extLst>
          </p:cNvPr>
          <p:cNvSpPr>
            <a:spLocks noGrp="1"/>
          </p:cNvSpPr>
          <p:nvPr>
            <p:ph type="title"/>
          </p:nvPr>
        </p:nvSpPr>
        <p:spPr>
          <a:xfrm>
            <a:off x="2895601" y="270456"/>
            <a:ext cx="6981825" cy="1004552"/>
          </a:xfrm>
        </p:spPr>
        <p:txBody>
          <a:bodyPr/>
          <a:lstStyle/>
          <a:p>
            <a:r>
              <a:rPr lang="en-US" dirty="0">
                <a:solidFill>
                  <a:schemeClr val="tx1"/>
                </a:solidFill>
              </a:rPr>
              <a:t>No Fracture and No dislocation.</a:t>
            </a:r>
            <a:br>
              <a:rPr lang="en-US" dirty="0"/>
            </a:br>
            <a:endParaRPr lang="en-US" dirty="0"/>
          </a:p>
        </p:txBody>
      </p:sp>
    </p:spTree>
    <p:extLst>
      <p:ext uri="{BB962C8B-B14F-4D97-AF65-F5344CB8AC3E}">
        <p14:creationId xmlns:p14="http://schemas.microsoft.com/office/powerpoint/2010/main" val="73095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6BC53-48B6-CF80-7886-00EA392A7174}"/>
              </a:ext>
            </a:extLst>
          </p:cNvPr>
          <p:cNvSpPr>
            <a:spLocks noGrp="1"/>
          </p:cNvSpPr>
          <p:nvPr>
            <p:ph sz="quarter" idx="11"/>
          </p:nvPr>
        </p:nvSpPr>
        <p:spPr/>
        <p:txBody>
          <a:bodyPr/>
          <a:lstStyle/>
          <a:p>
            <a:r>
              <a:rPr lang="en-US" dirty="0"/>
              <a:t>Aims for the session</a:t>
            </a:r>
          </a:p>
        </p:txBody>
      </p:sp>
      <p:sp>
        <p:nvSpPr>
          <p:cNvPr id="2" name="Content Placeholder 1">
            <a:extLst>
              <a:ext uri="{FF2B5EF4-FFF2-40B4-BE49-F238E27FC236}">
                <a16:creationId xmlns:a16="http://schemas.microsoft.com/office/drawing/2014/main" id="{8DB1D0D2-839F-4651-F3C2-291CCB3AB9CC}"/>
              </a:ext>
            </a:extLst>
          </p:cNvPr>
          <p:cNvSpPr>
            <a:spLocks noGrp="1"/>
          </p:cNvSpPr>
          <p:nvPr>
            <p:ph sz="quarter" idx="10"/>
          </p:nvPr>
        </p:nvSpPr>
        <p:spPr/>
        <p:txBody>
          <a:bodyPr numCol="1"/>
          <a:lstStyle/>
          <a:p>
            <a:pPr marL="342900" indent="-342900">
              <a:lnSpc>
                <a:spcPct val="100000"/>
              </a:lnSpc>
              <a:buFont typeface="Arial" panose="020B0604020202020204" pitchFamily="34" charset="0"/>
              <a:buChar char="•"/>
            </a:pPr>
            <a:r>
              <a:rPr lang="en-US" sz="2000" dirty="0"/>
              <a:t>Orientation to the guideline</a:t>
            </a:r>
          </a:p>
          <a:p>
            <a:pPr marL="342900" indent="-342900">
              <a:lnSpc>
                <a:spcPct val="100000"/>
              </a:lnSpc>
              <a:buFont typeface="Arial" panose="020B0604020202020204" pitchFamily="34" charset="0"/>
              <a:buChar char="•"/>
            </a:pPr>
            <a:r>
              <a:rPr lang="en-US" sz="2000" dirty="0"/>
              <a:t>Implications for medicolegal practice, touching on</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A shift towards holistic, long-term rehabilitation</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Focus on planned, goal-focused interventions and measurable change</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Broadening the definition of rehabilitation to include support provision</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The role of less visible disabilities</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Non-engagement</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Case management</a:t>
            </a:r>
          </a:p>
          <a:p>
            <a:pPr marL="655638" lvl="1" indent="-342900">
              <a:lnSpc>
                <a:spcPct val="100000"/>
              </a:lnSpc>
              <a:buFont typeface="Arial" panose="020B0604020202020204" pitchFamily="34" charset="0"/>
              <a:buChar char="•"/>
            </a:pPr>
            <a:r>
              <a:rPr lang="en-US" sz="2000" dirty="0">
                <a:solidFill>
                  <a:srgbClr val="173366"/>
                </a:solidFill>
                <a:latin typeface="HurmeGeometricSans3 Regular" charset="0"/>
              </a:rPr>
              <a:t>Equality, Diversity &amp; Inclusion</a:t>
            </a:r>
          </a:p>
          <a:p>
            <a:pPr marL="655638" lvl="1" indent="-342900">
              <a:lnSpc>
                <a:spcPct val="1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4111544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191D-848A-98F9-0900-7117D4FAA3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9D61CC-3D6A-B9A4-2139-30752E7A7072}"/>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0561F06E-9919-905F-B1A8-14E05EE80701}"/>
              </a:ext>
            </a:extLst>
          </p:cNvPr>
          <p:cNvSpPr>
            <a:spLocks noGrp="1"/>
          </p:cNvSpPr>
          <p:nvPr>
            <p:ph type="title"/>
          </p:nvPr>
        </p:nvSpPr>
        <p:spPr>
          <a:xfrm>
            <a:off x="2895601" y="270456"/>
            <a:ext cx="6981825" cy="1004552"/>
          </a:xfrm>
        </p:spPr>
        <p:txBody>
          <a:bodyPr/>
          <a:lstStyle/>
          <a:p>
            <a:r>
              <a:rPr lang="en-US" dirty="0">
                <a:solidFill>
                  <a:schemeClr val="tx1"/>
                </a:solidFill>
              </a:rPr>
              <a:t>Disc Anatomy </a:t>
            </a:r>
            <a:br>
              <a:rPr lang="en-US" dirty="0"/>
            </a:br>
            <a:endParaRPr lang="en-US" dirty="0"/>
          </a:p>
        </p:txBody>
      </p:sp>
    </p:spTree>
    <p:extLst>
      <p:ext uri="{BB962C8B-B14F-4D97-AF65-F5344CB8AC3E}">
        <p14:creationId xmlns:p14="http://schemas.microsoft.com/office/powerpoint/2010/main" val="3826123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AAEA-61AE-EA49-9FD7-E957CC718B9B}"/>
              </a:ext>
            </a:extLst>
          </p:cNvPr>
          <p:cNvSpPr>
            <a:spLocks noGrp="1"/>
          </p:cNvSpPr>
          <p:nvPr>
            <p:ph type="title"/>
          </p:nvPr>
        </p:nvSpPr>
        <p:spPr>
          <a:xfrm>
            <a:off x="2667001" y="617222"/>
            <a:ext cx="6997700" cy="742951"/>
          </a:xfrm>
        </p:spPr>
        <p:txBody>
          <a:bodyPr>
            <a:normAutofit fontScale="90000"/>
          </a:bodyPr>
          <a:lstStyle/>
          <a:p>
            <a:r>
              <a:rPr lang="en-US" dirty="0">
                <a:solidFill>
                  <a:schemeClr val="tx1"/>
                </a:solidFill>
              </a:rPr>
              <a:t>Anatomy and Biomechanics </a:t>
            </a:r>
            <a:br>
              <a:rPr lang="en-US" dirty="0">
                <a:solidFill>
                  <a:schemeClr val="tx1"/>
                </a:solidFill>
              </a:rPr>
            </a:br>
            <a:endParaRPr lang="en-US" dirty="0">
              <a:solidFill>
                <a:schemeClr val="tx1"/>
              </a:solidFill>
            </a:endParaRPr>
          </a:p>
        </p:txBody>
      </p:sp>
      <p:sp>
        <p:nvSpPr>
          <p:cNvPr id="3" name="Rectangle 2">
            <a:extLst>
              <a:ext uri="{FF2B5EF4-FFF2-40B4-BE49-F238E27FC236}">
                <a16:creationId xmlns:a16="http://schemas.microsoft.com/office/drawing/2014/main" id="{EA6C5A67-3CA3-0143-8780-B81A33C6D424}"/>
              </a:ext>
            </a:extLst>
          </p:cNvPr>
          <p:cNvSpPr/>
          <p:nvPr/>
        </p:nvSpPr>
        <p:spPr>
          <a:xfrm>
            <a:off x="2181225" y="2171702"/>
            <a:ext cx="8096251" cy="3139321"/>
          </a:xfrm>
          <a:prstGeom prst="rect">
            <a:avLst/>
          </a:prstGeom>
        </p:spPr>
        <p:txBody>
          <a:bodyPr wrap="square">
            <a:spAutoFit/>
          </a:bodyPr>
          <a:lstStyle/>
          <a:p>
            <a:pPr marL="257168" indent="-257168" defTabSz="457189">
              <a:buFont typeface="Arial" panose="020B0604020202020204" pitchFamily="34" charset="0"/>
              <a:buChar char="•"/>
            </a:pPr>
            <a:r>
              <a:rPr lang="en-US" dirty="0">
                <a:solidFill>
                  <a:prstClr val="black"/>
                </a:solidFill>
                <a:latin typeface="Calibri"/>
              </a:rPr>
              <a:t>Disc  = Primary articulation / stabiliser between bones</a:t>
            </a:r>
          </a:p>
          <a:p>
            <a:pPr marL="257168" indent="-257168" defTabSz="457189">
              <a:buFont typeface="Arial" panose="020B0604020202020204" pitchFamily="34" charset="0"/>
              <a:buChar char="•"/>
            </a:pPr>
            <a:endParaRPr lang="en-US" dirty="0">
              <a:solidFill>
                <a:prstClr val="black"/>
              </a:solidFill>
              <a:latin typeface="Calibri"/>
            </a:endParaRPr>
          </a:p>
          <a:p>
            <a:pPr marL="257168" indent="-257168" defTabSz="457189">
              <a:buFont typeface="Arial" panose="020B0604020202020204" pitchFamily="34" charset="0"/>
              <a:buChar char="•"/>
            </a:pPr>
            <a:r>
              <a:rPr lang="en-US" dirty="0">
                <a:solidFill>
                  <a:prstClr val="black"/>
                </a:solidFill>
                <a:latin typeface="Calibri"/>
              </a:rPr>
              <a:t>Shock absorber </a:t>
            </a:r>
          </a:p>
          <a:p>
            <a:pPr marL="257168" indent="-257168" defTabSz="457189">
              <a:buFont typeface="Arial" panose="020B0604020202020204" pitchFamily="34" charset="0"/>
              <a:buChar char="•"/>
            </a:pPr>
            <a:endParaRPr lang="en-US" dirty="0">
              <a:solidFill>
                <a:prstClr val="black"/>
              </a:solidFill>
              <a:latin typeface="Calibri"/>
            </a:endParaRPr>
          </a:p>
          <a:p>
            <a:pPr marL="257168" indent="-257168" defTabSz="457189">
              <a:buFont typeface="Arial" panose="020B0604020202020204" pitchFamily="34" charset="0"/>
              <a:buChar char="•"/>
            </a:pPr>
            <a:r>
              <a:rPr lang="en-US" dirty="0">
                <a:solidFill>
                  <a:prstClr val="black"/>
                </a:solidFill>
                <a:latin typeface="Calibri"/>
              </a:rPr>
              <a:t>Contributes 25% total spine height </a:t>
            </a:r>
          </a:p>
          <a:p>
            <a:pPr marL="257168" indent="-257168" defTabSz="457189">
              <a:buFont typeface="Arial" panose="020B0604020202020204" pitchFamily="34" charset="0"/>
              <a:buChar char="•"/>
            </a:pPr>
            <a:endParaRPr lang="en-US" dirty="0">
              <a:solidFill>
                <a:prstClr val="black"/>
              </a:solidFill>
              <a:latin typeface="Calibri"/>
            </a:endParaRPr>
          </a:p>
          <a:p>
            <a:pPr marL="257168" indent="-257168" defTabSz="457189">
              <a:buFont typeface="Arial" panose="020B0604020202020204" pitchFamily="34" charset="0"/>
              <a:buChar char="•"/>
            </a:pPr>
            <a:r>
              <a:rPr lang="en-US" dirty="0">
                <a:solidFill>
                  <a:prstClr val="black"/>
                </a:solidFill>
                <a:latin typeface="Calibri"/>
              </a:rPr>
              <a:t>Significant determinant of the shape of the spine.</a:t>
            </a:r>
          </a:p>
          <a:p>
            <a:pPr marL="257168" indent="-257168" defTabSz="457189">
              <a:buFont typeface="Arial" panose="020B0604020202020204" pitchFamily="34" charset="0"/>
              <a:buChar char="•"/>
            </a:pPr>
            <a:endParaRPr lang="en-US" dirty="0">
              <a:solidFill>
                <a:prstClr val="black"/>
              </a:solidFill>
              <a:latin typeface="Calibri"/>
            </a:endParaRPr>
          </a:p>
          <a:p>
            <a:pPr marL="257168" indent="-257168" defTabSz="457189">
              <a:buFont typeface="Arial" panose="020B0604020202020204" pitchFamily="34" charset="0"/>
              <a:buChar char="•"/>
            </a:pPr>
            <a:r>
              <a:rPr lang="en-US" dirty="0">
                <a:solidFill>
                  <a:prstClr val="black"/>
                </a:solidFill>
                <a:latin typeface="Calibri"/>
              </a:rPr>
              <a:t>Shape of spine changes as we get older.</a:t>
            </a:r>
          </a:p>
          <a:p>
            <a:pPr marL="457189" lvl="1" defTabSz="457189"/>
            <a:endParaRPr lang="en-US" dirty="0">
              <a:solidFill>
                <a:prstClr val="black"/>
              </a:solidFill>
              <a:latin typeface="Calibri"/>
            </a:endParaRPr>
          </a:p>
          <a:p>
            <a:pPr marL="257168" indent="-257168" defTabSz="457189">
              <a:buFont typeface="Arial" panose="020B0604020202020204" pitchFamily="34" charset="0"/>
              <a:buChar char="•"/>
            </a:pPr>
            <a:endParaRPr lang="en-US" dirty="0">
              <a:solidFill>
                <a:prstClr val="black"/>
              </a:solidFill>
              <a:latin typeface="Calibri"/>
            </a:endParaRPr>
          </a:p>
        </p:txBody>
      </p:sp>
      <p:pic>
        <p:nvPicPr>
          <p:cNvPr id="5" name="Picture 4" descr="A diagram of a human spine&#10;&#10;AI-generated content may be incorrect.">
            <a:extLst>
              <a:ext uri="{FF2B5EF4-FFF2-40B4-BE49-F238E27FC236}">
                <a16:creationId xmlns:a16="http://schemas.microsoft.com/office/drawing/2014/main" id="{FDA1A70C-FBBE-250E-C66E-6D3625EC9E78}"/>
              </a:ext>
            </a:extLst>
          </p:cNvPr>
          <p:cNvPicPr>
            <a:picLocks noChangeAspect="1"/>
          </p:cNvPicPr>
          <p:nvPr/>
        </p:nvPicPr>
        <p:blipFill>
          <a:blip r:embed="rId2"/>
          <a:stretch>
            <a:fillRect/>
          </a:stretch>
        </p:blipFill>
        <p:spPr>
          <a:xfrm>
            <a:off x="7305766" y="3281755"/>
            <a:ext cx="2971711" cy="3135291"/>
          </a:xfrm>
          <a:prstGeom prst="rect">
            <a:avLst/>
          </a:prstGeom>
        </p:spPr>
      </p:pic>
    </p:spTree>
    <p:extLst>
      <p:ext uri="{BB962C8B-B14F-4D97-AF65-F5344CB8AC3E}">
        <p14:creationId xmlns:p14="http://schemas.microsoft.com/office/powerpoint/2010/main" val="94197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0AFF-1585-2C86-10C0-7CE215FF3CC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AEE72EC4-5D55-3728-F7B9-9C226D3846E4}"/>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Disc Anatomy </a:t>
            </a:r>
            <a:br>
              <a:rPr lang="en-US" dirty="0">
                <a:solidFill>
                  <a:prstClr val="white">
                    <a:lumMod val="75000"/>
                  </a:prstClr>
                </a:solidFill>
              </a:rPr>
            </a:br>
            <a:endParaRPr lang="en-US" dirty="0">
              <a:solidFill>
                <a:prstClr val="white">
                  <a:lumMod val="75000"/>
                </a:prstClr>
              </a:solidFill>
            </a:endParaRPr>
          </a:p>
        </p:txBody>
      </p:sp>
      <p:sp>
        <p:nvSpPr>
          <p:cNvPr id="7" name="TextBox 6">
            <a:extLst>
              <a:ext uri="{FF2B5EF4-FFF2-40B4-BE49-F238E27FC236}">
                <a16:creationId xmlns:a16="http://schemas.microsoft.com/office/drawing/2014/main" id="{018E4BA3-0040-9571-5555-0F3497406652}"/>
              </a:ext>
            </a:extLst>
          </p:cNvPr>
          <p:cNvSpPr txBox="1"/>
          <p:nvPr/>
        </p:nvSpPr>
        <p:spPr>
          <a:xfrm>
            <a:off x="2314577" y="1354667"/>
            <a:ext cx="4594225" cy="923330"/>
          </a:xfrm>
          <a:prstGeom prst="rect">
            <a:avLst/>
          </a:prstGeom>
          <a:noFill/>
        </p:spPr>
        <p:txBody>
          <a:bodyPr wrap="square">
            <a:spAutoFit/>
          </a:bodyPr>
          <a:lstStyle/>
          <a:p>
            <a:pPr defTabSz="457189"/>
            <a:r>
              <a:rPr lang="en-US" dirty="0">
                <a:solidFill>
                  <a:prstClr val="black"/>
                </a:solidFill>
                <a:latin typeface="Calibri"/>
              </a:rPr>
              <a:t>Hybrid construction of two distinct regions</a:t>
            </a:r>
          </a:p>
          <a:p>
            <a:pPr defTabSz="457189"/>
            <a:endParaRPr lang="en-US" dirty="0">
              <a:solidFill>
                <a:prstClr val="black"/>
              </a:solidFill>
              <a:latin typeface="Calibri"/>
            </a:endParaRPr>
          </a:p>
          <a:p>
            <a:pPr defTabSz="457189"/>
            <a:r>
              <a:rPr lang="en-US" dirty="0">
                <a:solidFill>
                  <a:prstClr val="black"/>
                </a:solidFill>
                <a:latin typeface="Calibri"/>
              </a:rPr>
              <a:t>Fibrocartilage </a:t>
            </a:r>
          </a:p>
        </p:txBody>
      </p:sp>
      <p:pic>
        <p:nvPicPr>
          <p:cNvPr id="4" name="Picture 3" descr="Diagram of a spinal cord&#10;&#10;AI-generated content may be incorrect.">
            <a:extLst>
              <a:ext uri="{FF2B5EF4-FFF2-40B4-BE49-F238E27FC236}">
                <a16:creationId xmlns:a16="http://schemas.microsoft.com/office/drawing/2014/main" id="{C86906C1-040B-03A6-F6F1-7B0EE8F6E923}"/>
              </a:ext>
            </a:extLst>
          </p:cNvPr>
          <p:cNvPicPr>
            <a:picLocks noChangeAspect="1"/>
          </p:cNvPicPr>
          <p:nvPr/>
        </p:nvPicPr>
        <p:blipFill>
          <a:blip r:embed="rId2"/>
          <a:stretch>
            <a:fillRect/>
          </a:stretch>
        </p:blipFill>
        <p:spPr>
          <a:xfrm>
            <a:off x="2052677" y="2541717"/>
            <a:ext cx="3868235" cy="2961617"/>
          </a:xfrm>
          <a:prstGeom prst="rect">
            <a:avLst/>
          </a:prstGeom>
        </p:spPr>
      </p:pic>
      <p:pic>
        <p:nvPicPr>
          <p:cNvPr id="6" name="Picture 5" descr="A diagram of a lumbar spine&#10;&#10;AI-generated content may be incorrect.">
            <a:extLst>
              <a:ext uri="{FF2B5EF4-FFF2-40B4-BE49-F238E27FC236}">
                <a16:creationId xmlns:a16="http://schemas.microsoft.com/office/drawing/2014/main" id="{37FAA4DB-6129-CDF6-6BCE-B053BE7FE362}"/>
              </a:ext>
            </a:extLst>
          </p:cNvPr>
          <p:cNvPicPr>
            <a:picLocks noChangeAspect="1"/>
          </p:cNvPicPr>
          <p:nvPr/>
        </p:nvPicPr>
        <p:blipFill>
          <a:blip r:embed="rId3"/>
          <a:srcRect t="10741"/>
          <a:stretch>
            <a:fillRect/>
          </a:stretch>
        </p:blipFill>
        <p:spPr>
          <a:xfrm>
            <a:off x="6096000" y="2541716"/>
            <a:ext cx="4594224" cy="2961619"/>
          </a:xfrm>
          <a:prstGeom prst="rect">
            <a:avLst/>
          </a:prstGeom>
        </p:spPr>
      </p:pic>
      <p:sp>
        <p:nvSpPr>
          <p:cNvPr id="8" name="Content Placeholder 2">
            <a:extLst>
              <a:ext uri="{FF2B5EF4-FFF2-40B4-BE49-F238E27FC236}">
                <a16:creationId xmlns:a16="http://schemas.microsoft.com/office/drawing/2014/main" id="{7870DE14-64E4-7CDC-D513-5446297CED37}"/>
              </a:ext>
            </a:extLst>
          </p:cNvPr>
          <p:cNvSpPr>
            <a:spLocks noGrp="1"/>
          </p:cNvSpPr>
          <p:nvPr>
            <p:ph idx="1"/>
          </p:nvPr>
        </p:nvSpPr>
        <p:spPr>
          <a:xfrm>
            <a:off x="1920962" y="5503333"/>
            <a:ext cx="7886700" cy="799931"/>
          </a:xfrm>
        </p:spPr>
        <p:txBody>
          <a:bodyPr>
            <a:normAutofit/>
          </a:bodyPr>
          <a:lstStyle/>
          <a:p>
            <a:pPr marL="0" indent="0">
              <a:buNone/>
            </a:pPr>
            <a:endParaRPr lang="en-US" sz="1800" dirty="0">
              <a:solidFill>
                <a:schemeClr val="tx1"/>
              </a:solidFill>
            </a:endParaRPr>
          </a:p>
          <a:p>
            <a:pPr marL="0" indent="0">
              <a:buNone/>
            </a:pPr>
            <a:r>
              <a:rPr lang="en-US" sz="2000" dirty="0">
                <a:solidFill>
                  <a:schemeClr val="tx1"/>
                </a:solidFill>
              </a:rPr>
              <a:t>Fibrocartilage with no blood supply.</a:t>
            </a:r>
          </a:p>
          <a:p>
            <a:pPr>
              <a:buAutoNum type="arabicPeriod"/>
            </a:pPr>
            <a:endParaRPr lang="en-US" sz="1800" dirty="0">
              <a:solidFill>
                <a:schemeClr val="tx1"/>
              </a:solidFill>
            </a:endParaRPr>
          </a:p>
        </p:txBody>
      </p:sp>
    </p:spTree>
    <p:extLst>
      <p:ext uri="{BB962C8B-B14F-4D97-AF65-F5344CB8AC3E}">
        <p14:creationId xmlns:p14="http://schemas.microsoft.com/office/powerpoint/2010/main" val="2548496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AAFA-5154-C309-C817-677FE8B64E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BAE3C-4DE6-47BF-5CE1-59483D6669A3}"/>
              </a:ext>
            </a:extLst>
          </p:cNvPr>
          <p:cNvSpPr>
            <a:spLocks noGrp="1"/>
          </p:cNvSpPr>
          <p:nvPr>
            <p:ph idx="1"/>
          </p:nvPr>
        </p:nvSpPr>
        <p:spPr>
          <a:xfrm>
            <a:off x="1702659" y="1718331"/>
            <a:ext cx="8124093" cy="4057939"/>
          </a:xfrm>
        </p:spPr>
        <p:txBody>
          <a:bodyPr>
            <a:normAutofit/>
          </a:bodyPr>
          <a:lstStyle/>
          <a:p>
            <a:pPr>
              <a:lnSpc>
                <a:spcPct val="170000"/>
              </a:lnSpc>
            </a:pPr>
            <a:r>
              <a:rPr lang="en-US" sz="2800" dirty="0">
                <a:solidFill>
                  <a:schemeClr val="tx1"/>
                </a:solidFill>
              </a:rPr>
              <a:t>Designed for pure axial loading  </a:t>
            </a:r>
          </a:p>
          <a:p>
            <a:pPr>
              <a:lnSpc>
                <a:spcPct val="170000"/>
              </a:lnSpc>
            </a:pPr>
            <a:endParaRPr lang="en-US" sz="2800" dirty="0">
              <a:solidFill>
                <a:schemeClr val="tx1"/>
              </a:solidFill>
            </a:endParaRPr>
          </a:p>
          <a:p>
            <a:pPr>
              <a:lnSpc>
                <a:spcPct val="170000"/>
              </a:lnSpc>
            </a:pPr>
            <a:r>
              <a:rPr lang="en-US" sz="2800" dirty="0">
                <a:solidFill>
                  <a:schemeClr val="tx1"/>
                </a:solidFill>
              </a:rPr>
              <a:t>Don’t like </a:t>
            </a:r>
            <a:r>
              <a:rPr lang="en-US" sz="2800" b="1" dirty="0">
                <a:solidFill>
                  <a:schemeClr val="tx1"/>
                </a:solidFill>
              </a:rPr>
              <a:t>shear </a:t>
            </a:r>
            <a:r>
              <a:rPr lang="en-US" sz="2800" dirty="0">
                <a:solidFill>
                  <a:schemeClr val="tx1"/>
                </a:solidFill>
              </a:rPr>
              <a:t>or </a:t>
            </a:r>
            <a:r>
              <a:rPr lang="en-US" sz="2800" b="1" dirty="0">
                <a:solidFill>
                  <a:schemeClr val="tx1"/>
                </a:solidFill>
              </a:rPr>
              <a:t>torsion</a:t>
            </a:r>
          </a:p>
          <a:p>
            <a:pPr>
              <a:lnSpc>
                <a:spcPct val="170000"/>
              </a:lnSpc>
            </a:pPr>
            <a:endParaRPr lang="en-US" sz="2000" dirty="0">
              <a:solidFill>
                <a:schemeClr val="tx1"/>
              </a:solidFill>
            </a:endParaRPr>
          </a:p>
          <a:p>
            <a:pPr marL="342891" lvl="1" indent="0">
              <a:lnSpc>
                <a:spcPct val="110000"/>
              </a:lnSpc>
              <a:buNone/>
            </a:pPr>
            <a:endParaRPr lang="en-US" sz="2100" dirty="0"/>
          </a:p>
          <a:p>
            <a:endParaRPr lang="en-US" dirty="0"/>
          </a:p>
        </p:txBody>
      </p:sp>
      <p:pic>
        <p:nvPicPr>
          <p:cNvPr id="5" name="Content Placeholder 3">
            <a:extLst>
              <a:ext uri="{FF2B5EF4-FFF2-40B4-BE49-F238E27FC236}">
                <a16:creationId xmlns:a16="http://schemas.microsoft.com/office/drawing/2014/main" id="{CF98DCEE-3EC6-F8E9-E84B-58BFBA12B1B0}"/>
              </a:ext>
            </a:extLst>
          </p:cNvPr>
          <p:cNvPicPr>
            <a:picLocks noChangeAspect="1"/>
          </p:cNvPicPr>
          <p:nvPr/>
        </p:nvPicPr>
        <p:blipFill>
          <a:blip r:embed="rId2"/>
          <a:stretch>
            <a:fillRect/>
          </a:stretch>
        </p:blipFill>
        <p:spPr>
          <a:xfrm flipV="1">
            <a:off x="7304241" y="1718333"/>
            <a:ext cx="3185103" cy="3896857"/>
          </a:xfrm>
          <a:prstGeom prst="rect">
            <a:avLst/>
          </a:prstGeom>
        </p:spPr>
      </p:pic>
      <p:sp>
        <p:nvSpPr>
          <p:cNvPr id="4" name="Title 1">
            <a:extLst>
              <a:ext uri="{FF2B5EF4-FFF2-40B4-BE49-F238E27FC236}">
                <a16:creationId xmlns:a16="http://schemas.microsoft.com/office/drawing/2014/main" id="{092060FD-D11C-B38F-8354-F6CB922D8E85}"/>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Disc Biomechanics.  </a:t>
            </a:r>
            <a:br>
              <a:rPr lang="en-US" dirty="0">
                <a:solidFill>
                  <a:prstClr val="white">
                    <a:lumMod val="75000"/>
                  </a:prstClr>
                </a:solidFill>
              </a:rPr>
            </a:br>
            <a:endParaRPr lang="en-US" dirty="0">
              <a:solidFill>
                <a:prstClr val="white">
                  <a:lumMod val="75000"/>
                </a:prstClr>
              </a:solidFill>
            </a:endParaRPr>
          </a:p>
        </p:txBody>
      </p:sp>
    </p:spTree>
    <p:extLst>
      <p:ext uri="{BB962C8B-B14F-4D97-AF65-F5344CB8AC3E}">
        <p14:creationId xmlns:p14="http://schemas.microsoft.com/office/powerpoint/2010/main" val="3936478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CB56A-431D-A871-05D6-1484C0EAE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FE078-9072-D345-2919-3F5A58FA10FA}"/>
              </a:ext>
            </a:extLst>
          </p:cNvPr>
          <p:cNvSpPr>
            <a:spLocks noGrp="1"/>
          </p:cNvSpPr>
          <p:nvPr>
            <p:ph type="title"/>
          </p:nvPr>
        </p:nvSpPr>
        <p:spPr>
          <a:xfrm>
            <a:off x="2895601" y="270456"/>
            <a:ext cx="6981825" cy="1004552"/>
          </a:xfrm>
        </p:spPr>
        <p:txBody>
          <a:bodyPr/>
          <a:lstStyle/>
          <a:p>
            <a:r>
              <a:rPr lang="en-US" dirty="0">
                <a:solidFill>
                  <a:schemeClr val="tx1"/>
                </a:solidFill>
              </a:rPr>
              <a:t>Aging Disc Anatomy </a:t>
            </a:r>
            <a:br>
              <a:rPr lang="en-US" dirty="0"/>
            </a:br>
            <a:endParaRPr lang="en-US" dirty="0"/>
          </a:p>
        </p:txBody>
      </p:sp>
      <p:sp>
        <p:nvSpPr>
          <p:cNvPr id="3" name="Content Placeholder 2">
            <a:extLst>
              <a:ext uri="{FF2B5EF4-FFF2-40B4-BE49-F238E27FC236}">
                <a16:creationId xmlns:a16="http://schemas.microsoft.com/office/drawing/2014/main" id="{95BA9742-1DC9-CB1A-9E35-DCAD6AA773A6}"/>
              </a:ext>
            </a:extLst>
          </p:cNvPr>
          <p:cNvSpPr>
            <a:spLocks noGrp="1"/>
          </p:cNvSpPr>
          <p:nvPr>
            <p:ph idx="1"/>
          </p:nvPr>
        </p:nvSpPr>
        <p:spPr>
          <a:xfrm>
            <a:off x="1920962" y="1275008"/>
            <a:ext cx="7886700" cy="5028256"/>
          </a:xfrm>
        </p:spPr>
        <p:txBody>
          <a:bodyPr>
            <a:normAutofit/>
          </a:bodyPr>
          <a:lstStyle/>
          <a:p>
            <a:pPr>
              <a:buFont typeface="+mj-lt"/>
              <a:buAutoNum type="arabicPeriod"/>
            </a:pPr>
            <a:endParaRPr lang="en-US" sz="1800" dirty="0">
              <a:solidFill>
                <a:schemeClr val="tx1"/>
              </a:solidFill>
            </a:endParaRPr>
          </a:p>
          <a:p>
            <a:pPr>
              <a:buAutoNum type="arabicPeriod"/>
            </a:pPr>
            <a:r>
              <a:rPr lang="en-US" sz="2000" dirty="0">
                <a:solidFill>
                  <a:schemeClr val="tx1"/>
                </a:solidFill>
              </a:rPr>
              <a:t>No blood supply </a:t>
            </a:r>
          </a:p>
          <a:p>
            <a:pPr marL="457189" indent="-457189">
              <a:buFont typeface="+mj-lt"/>
              <a:buAutoNum type="arabicPeriod"/>
            </a:pPr>
            <a:endParaRPr lang="en-US" sz="2000" dirty="0">
              <a:solidFill>
                <a:schemeClr val="tx1"/>
              </a:solidFill>
            </a:endParaRPr>
          </a:p>
          <a:p>
            <a:pPr>
              <a:buAutoNum type="arabicPeriod"/>
            </a:pPr>
            <a:r>
              <a:rPr lang="en-US" sz="2000" dirty="0">
                <a:solidFill>
                  <a:schemeClr val="tx1"/>
                </a:solidFill>
              </a:rPr>
              <a:t>Few cells present </a:t>
            </a:r>
          </a:p>
          <a:p>
            <a:pPr marL="457189" indent="-457189">
              <a:buFont typeface="+mj-lt"/>
              <a:buAutoNum type="arabicPeriod"/>
            </a:pPr>
            <a:endParaRPr lang="en-US" sz="2000" dirty="0">
              <a:solidFill>
                <a:schemeClr val="tx1"/>
              </a:solidFill>
            </a:endParaRPr>
          </a:p>
          <a:p>
            <a:pPr>
              <a:buAutoNum type="arabicPeriod"/>
            </a:pPr>
            <a:r>
              <a:rPr lang="en-US" sz="2000" dirty="0">
                <a:solidFill>
                  <a:schemeClr val="tx1"/>
                </a:solidFill>
              </a:rPr>
              <a:t>Very little ability to repair if damaged.</a:t>
            </a:r>
          </a:p>
          <a:p>
            <a:pPr>
              <a:buAutoNum type="arabicPeriod"/>
            </a:pPr>
            <a:endParaRPr lang="en-US" sz="2000" dirty="0">
              <a:solidFill>
                <a:schemeClr val="tx1"/>
              </a:solidFill>
            </a:endParaRPr>
          </a:p>
          <a:p>
            <a:pPr>
              <a:buAutoNum type="arabicPeriod"/>
            </a:pPr>
            <a:r>
              <a:rPr lang="en-US" sz="2000" dirty="0">
                <a:solidFill>
                  <a:schemeClr val="tx1"/>
                </a:solidFill>
              </a:rPr>
              <a:t>Disc become dehydrated and stiffer making them more vulnerable</a:t>
            </a:r>
          </a:p>
          <a:p>
            <a:pPr>
              <a:buAutoNum type="arabicPeriod"/>
            </a:pPr>
            <a:endParaRPr lang="en-US" sz="2000" dirty="0">
              <a:solidFill>
                <a:schemeClr val="tx1"/>
              </a:solidFill>
            </a:endParaRPr>
          </a:p>
          <a:p>
            <a:pPr>
              <a:buAutoNum type="arabicPeriod"/>
            </a:pPr>
            <a:r>
              <a:rPr lang="en-US" sz="2000" dirty="0">
                <a:solidFill>
                  <a:schemeClr val="tx1"/>
                </a:solidFill>
              </a:rPr>
              <a:t>BUT function similar to a young disc.</a:t>
            </a:r>
          </a:p>
          <a:p>
            <a:pPr>
              <a:buAutoNum type="arabicPeriod"/>
            </a:pPr>
            <a:endParaRPr lang="en-US" sz="2000" dirty="0">
              <a:solidFill>
                <a:schemeClr val="tx1"/>
              </a:solidFill>
            </a:endParaRPr>
          </a:p>
          <a:p>
            <a:pPr>
              <a:buAutoNum type="arabicPeriod"/>
            </a:pPr>
            <a:r>
              <a:rPr lang="en-US" sz="2000" dirty="0">
                <a:solidFill>
                  <a:schemeClr val="tx1"/>
                </a:solidFill>
              </a:rPr>
              <a:t>No ingrowth of blood vessels or nerves </a:t>
            </a:r>
          </a:p>
          <a:p>
            <a:pPr>
              <a:buAutoNum type="arabicPeriod"/>
            </a:pPr>
            <a:endParaRPr lang="en-US" sz="2000" dirty="0">
              <a:solidFill>
                <a:schemeClr val="tx1"/>
              </a:solidFill>
            </a:endParaRPr>
          </a:p>
          <a:p>
            <a:pPr>
              <a:buAutoNum type="arabicPeriod"/>
            </a:pPr>
            <a:endParaRPr lang="en-US" sz="2000" dirty="0">
              <a:solidFill>
                <a:schemeClr val="tx1"/>
              </a:solidFill>
            </a:endParaRPr>
          </a:p>
          <a:p>
            <a:pPr>
              <a:buAutoNum type="arabicPeriod"/>
            </a:pPr>
            <a:endParaRPr lang="en-US" sz="1800" dirty="0">
              <a:solidFill>
                <a:schemeClr val="tx1"/>
              </a:solidFill>
            </a:endParaRPr>
          </a:p>
        </p:txBody>
      </p:sp>
    </p:spTree>
    <p:extLst>
      <p:ext uri="{BB962C8B-B14F-4D97-AF65-F5344CB8AC3E}">
        <p14:creationId xmlns:p14="http://schemas.microsoft.com/office/powerpoint/2010/main" val="4073717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0AE7-7902-A97C-BF73-B5F032B89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AF4B2-65FD-85CA-C80E-0DB5051A74F1}"/>
              </a:ext>
            </a:extLst>
          </p:cNvPr>
          <p:cNvSpPr>
            <a:spLocks noGrp="1"/>
          </p:cNvSpPr>
          <p:nvPr>
            <p:ph type="title"/>
          </p:nvPr>
        </p:nvSpPr>
        <p:spPr>
          <a:xfrm>
            <a:off x="2895601" y="270456"/>
            <a:ext cx="6981825" cy="1004552"/>
          </a:xfrm>
        </p:spPr>
        <p:txBody>
          <a:bodyPr/>
          <a:lstStyle/>
          <a:p>
            <a:r>
              <a:rPr lang="en-US" dirty="0">
                <a:solidFill>
                  <a:schemeClr val="tx1"/>
                </a:solidFill>
              </a:rPr>
              <a:t>Degenerative Disc Anatomy </a:t>
            </a:r>
            <a:br>
              <a:rPr lang="en-US" dirty="0"/>
            </a:br>
            <a:endParaRPr lang="en-US" dirty="0"/>
          </a:p>
        </p:txBody>
      </p:sp>
      <p:sp>
        <p:nvSpPr>
          <p:cNvPr id="3" name="Content Placeholder 2">
            <a:extLst>
              <a:ext uri="{FF2B5EF4-FFF2-40B4-BE49-F238E27FC236}">
                <a16:creationId xmlns:a16="http://schemas.microsoft.com/office/drawing/2014/main" id="{86BF7D72-4DF0-5711-80F6-47889BC205E4}"/>
              </a:ext>
            </a:extLst>
          </p:cNvPr>
          <p:cNvSpPr>
            <a:spLocks noGrp="1"/>
          </p:cNvSpPr>
          <p:nvPr>
            <p:ph idx="1"/>
          </p:nvPr>
        </p:nvSpPr>
        <p:spPr>
          <a:xfrm>
            <a:off x="1920962" y="1275008"/>
            <a:ext cx="7886700" cy="5028256"/>
          </a:xfrm>
        </p:spPr>
        <p:txBody>
          <a:bodyPr>
            <a:normAutofit/>
          </a:bodyPr>
          <a:lstStyle/>
          <a:p>
            <a:pPr>
              <a:buFont typeface="+mj-lt"/>
              <a:buAutoNum type="arabicPeriod"/>
            </a:pPr>
            <a:endParaRPr lang="en-US" sz="1800" dirty="0">
              <a:solidFill>
                <a:schemeClr val="tx1"/>
              </a:solidFill>
            </a:endParaRPr>
          </a:p>
          <a:p>
            <a:pPr>
              <a:buAutoNum type="arabicPeriod"/>
            </a:pPr>
            <a:r>
              <a:rPr lang="en-US" sz="2000" dirty="0">
                <a:solidFill>
                  <a:schemeClr val="tx1"/>
                </a:solidFill>
              </a:rPr>
              <a:t>Approximately half of discs become degenerate </a:t>
            </a:r>
          </a:p>
          <a:p>
            <a:pPr>
              <a:buAutoNum type="arabicPeriod"/>
            </a:pPr>
            <a:endParaRPr lang="en-US" sz="2000" dirty="0">
              <a:solidFill>
                <a:schemeClr val="tx1"/>
              </a:solidFill>
            </a:endParaRPr>
          </a:p>
          <a:p>
            <a:pPr>
              <a:buAutoNum type="arabicPeriod"/>
            </a:pPr>
            <a:r>
              <a:rPr lang="en-US" sz="2000" dirty="0">
                <a:solidFill>
                  <a:schemeClr val="tx1"/>
                </a:solidFill>
              </a:rPr>
              <a:t>Tears in the annulus </a:t>
            </a:r>
          </a:p>
          <a:p>
            <a:pPr>
              <a:buAutoNum type="arabicPeriod"/>
            </a:pPr>
            <a:endParaRPr lang="en-US" sz="2000" dirty="0">
              <a:solidFill>
                <a:schemeClr val="tx1"/>
              </a:solidFill>
            </a:endParaRPr>
          </a:p>
          <a:p>
            <a:pPr>
              <a:buAutoNum type="arabicPeriod"/>
            </a:pPr>
            <a:r>
              <a:rPr lang="en-US" sz="2000" dirty="0">
                <a:solidFill>
                  <a:schemeClr val="tx1"/>
                </a:solidFill>
              </a:rPr>
              <a:t>Collapse of the disc </a:t>
            </a:r>
          </a:p>
          <a:p>
            <a:pPr>
              <a:buAutoNum type="arabicPeriod"/>
            </a:pPr>
            <a:endParaRPr lang="en-US" sz="2000" dirty="0">
              <a:solidFill>
                <a:schemeClr val="tx1"/>
              </a:solidFill>
            </a:endParaRPr>
          </a:p>
          <a:p>
            <a:pPr>
              <a:buAutoNum type="arabicPeriod"/>
            </a:pPr>
            <a:r>
              <a:rPr lang="en-US" sz="2000" dirty="0">
                <a:solidFill>
                  <a:schemeClr val="tx1"/>
                </a:solidFill>
              </a:rPr>
              <a:t>Blood vessels and nerves grow into the disc</a:t>
            </a:r>
          </a:p>
          <a:p>
            <a:pPr>
              <a:buAutoNum type="arabicPeriod"/>
            </a:pPr>
            <a:endParaRPr lang="en-US" sz="2000" dirty="0">
              <a:solidFill>
                <a:schemeClr val="tx1"/>
              </a:solidFill>
            </a:endParaRPr>
          </a:p>
          <a:p>
            <a:pPr>
              <a:buAutoNum type="arabicPeriod"/>
            </a:pP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chemeClr val="tx1"/>
              </a:solidFill>
            </a:endParaRPr>
          </a:p>
          <a:p>
            <a:pPr>
              <a:buAutoNum type="arabicPeriod"/>
            </a:pPr>
            <a:endParaRPr lang="en-US" sz="2000" dirty="0">
              <a:solidFill>
                <a:schemeClr val="tx1"/>
              </a:solidFill>
            </a:endParaRPr>
          </a:p>
          <a:p>
            <a:pPr>
              <a:buAutoNum type="arabicPeriod"/>
            </a:pPr>
            <a:endParaRPr lang="en-US" sz="2000" dirty="0">
              <a:solidFill>
                <a:schemeClr val="tx1"/>
              </a:solidFill>
            </a:endParaRPr>
          </a:p>
          <a:p>
            <a:pPr>
              <a:buAutoNum type="arabicPeriod"/>
            </a:pPr>
            <a:endParaRPr lang="en-US" sz="1800" dirty="0">
              <a:solidFill>
                <a:schemeClr val="tx1"/>
              </a:solidFill>
            </a:endParaRPr>
          </a:p>
        </p:txBody>
      </p:sp>
    </p:spTree>
    <p:extLst>
      <p:ext uri="{BB962C8B-B14F-4D97-AF65-F5344CB8AC3E}">
        <p14:creationId xmlns:p14="http://schemas.microsoft.com/office/powerpoint/2010/main" val="1510866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F119-768D-F243-93D4-47AF7F8B0474}"/>
              </a:ext>
            </a:extLst>
          </p:cNvPr>
          <p:cNvSpPr>
            <a:spLocks noGrp="1"/>
          </p:cNvSpPr>
          <p:nvPr>
            <p:ph type="title"/>
          </p:nvPr>
        </p:nvSpPr>
        <p:spPr>
          <a:xfrm>
            <a:off x="2765386" y="257577"/>
            <a:ext cx="7273965" cy="901523"/>
          </a:xfrm>
        </p:spPr>
        <p:txBody>
          <a:bodyPr>
            <a:normAutofit/>
          </a:bodyPr>
          <a:lstStyle/>
          <a:p>
            <a:r>
              <a:rPr lang="en-US" dirty="0">
                <a:solidFill>
                  <a:schemeClr val="tx1"/>
                </a:solidFill>
              </a:rPr>
              <a:t>Reasons for Disc Degeneration </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1DDCC0FD-EE75-BD42-9601-F1C444BFB4C7}"/>
              </a:ext>
            </a:extLst>
          </p:cNvPr>
          <p:cNvSpPr>
            <a:spLocks noGrp="1"/>
          </p:cNvSpPr>
          <p:nvPr>
            <p:ph idx="1"/>
          </p:nvPr>
        </p:nvSpPr>
        <p:spPr>
          <a:xfrm>
            <a:off x="2152651" y="1309512"/>
            <a:ext cx="7886700" cy="4180461"/>
          </a:xfrm>
        </p:spPr>
        <p:txBody>
          <a:bodyPr/>
          <a:lstStyle/>
          <a:p>
            <a:pPr marL="0" indent="0">
              <a:lnSpc>
                <a:spcPct val="150000"/>
              </a:lnSpc>
              <a:buNone/>
            </a:pPr>
            <a:endParaRPr lang="en-US" dirty="0">
              <a:solidFill>
                <a:schemeClr val="tx1"/>
              </a:solidFill>
            </a:endParaRPr>
          </a:p>
          <a:p>
            <a:pPr marL="385753" indent="-385753">
              <a:lnSpc>
                <a:spcPct val="150000"/>
              </a:lnSpc>
              <a:buAutoNum type="arabicPeriod"/>
            </a:pPr>
            <a:r>
              <a:rPr lang="en-US" sz="2400" dirty="0">
                <a:solidFill>
                  <a:schemeClr val="tx1"/>
                </a:solidFill>
              </a:rPr>
              <a:t>Nutrition.</a:t>
            </a:r>
          </a:p>
          <a:p>
            <a:pPr marL="385753" indent="-385753">
              <a:lnSpc>
                <a:spcPct val="150000"/>
              </a:lnSpc>
              <a:buAutoNum type="arabicPeriod"/>
            </a:pPr>
            <a:endParaRPr lang="en-US" sz="2400" dirty="0">
              <a:solidFill>
                <a:schemeClr val="tx1"/>
              </a:solidFill>
            </a:endParaRPr>
          </a:p>
          <a:p>
            <a:pPr marL="385753" indent="-385753">
              <a:lnSpc>
                <a:spcPct val="150000"/>
              </a:lnSpc>
              <a:buAutoNum type="arabicPeriod"/>
            </a:pPr>
            <a:r>
              <a:rPr lang="en-US" sz="2400" dirty="0">
                <a:solidFill>
                  <a:srgbClr val="FF0000"/>
                </a:solidFill>
              </a:rPr>
              <a:t>Genetic predisposition.</a:t>
            </a:r>
          </a:p>
          <a:p>
            <a:pPr marL="385753" indent="-385753">
              <a:lnSpc>
                <a:spcPct val="150000"/>
              </a:lnSpc>
              <a:buAutoNum type="arabicPeriod"/>
            </a:pPr>
            <a:endParaRPr lang="en-US" sz="2400" dirty="0">
              <a:solidFill>
                <a:srgbClr val="FF0000"/>
              </a:solidFill>
            </a:endParaRPr>
          </a:p>
          <a:p>
            <a:pPr marL="385753" indent="-385753">
              <a:lnSpc>
                <a:spcPct val="150000"/>
              </a:lnSpc>
              <a:buAutoNum type="arabicPeriod"/>
            </a:pPr>
            <a:r>
              <a:rPr lang="en-US" sz="2400" dirty="0">
                <a:solidFill>
                  <a:schemeClr val="tx1"/>
                </a:solidFill>
              </a:rPr>
              <a:t>Biochemical. </a:t>
            </a:r>
          </a:p>
        </p:txBody>
      </p:sp>
    </p:spTree>
    <p:extLst>
      <p:ext uri="{BB962C8B-B14F-4D97-AF65-F5344CB8AC3E}">
        <p14:creationId xmlns:p14="http://schemas.microsoft.com/office/powerpoint/2010/main" val="2424382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1EDF-787B-A044-9111-8ED375F93DFF}"/>
              </a:ext>
            </a:extLst>
          </p:cNvPr>
          <p:cNvSpPr>
            <a:spLocks noGrp="1"/>
          </p:cNvSpPr>
          <p:nvPr>
            <p:ph type="title"/>
          </p:nvPr>
        </p:nvSpPr>
        <p:spPr>
          <a:xfrm>
            <a:off x="2687257" y="1131095"/>
            <a:ext cx="7352095" cy="981300"/>
          </a:xfrm>
        </p:spPr>
        <p:txBody>
          <a:bodyPr/>
          <a:lstStyle/>
          <a:p>
            <a:r>
              <a:rPr lang="en-US" dirty="0">
                <a:solidFill>
                  <a:schemeClr val="tx1"/>
                </a:solidFill>
              </a:rPr>
              <a:t>1. Nutritional </a:t>
            </a:r>
            <a:br>
              <a:rPr lang="en-US" dirty="0">
                <a:solidFill>
                  <a:schemeClr val="tx1"/>
                </a:solidFill>
              </a:rPr>
            </a:br>
            <a:endParaRPr lang="en-US" dirty="0">
              <a:solidFill>
                <a:schemeClr val="tx1"/>
              </a:solidFill>
            </a:endParaRPr>
          </a:p>
        </p:txBody>
      </p:sp>
      <p:pic>
        <p:nvPicPr>
          <p:cNvPr id="9" name="Content Placeholder 8">
            <a:extLst>
              <a:ext uri="{FF2B5EF4-FFF2-40B4-BE49-F238E27FC236}">
                <a16:creationId xmlns:a16="http://schemas.microsoft.com/office/drawing/2014/main" id="{553FAD41-AEA0-0E4A-A53C-1DFE0DBF89A2}"/>
              </a:ext>
            </a:extLst>
          </p:cNvPr>
          <p:cNvPicPr>
            <a:picLocks noGrp="1" noChangeAspect="1"/>
          </p:cNvPicPr>
          <p:nvPr>
            <p:ph idx="1"/>
          </p:nvPr>
        </p:nvPicPr>
        <p:blipFill rotWithShape="1">
          <a:blip r:embed="rId2"/>
          <a:srcRect l="10176" r="54898"/>
          <a:stretch/>
        </p:blipFill>
        <p:spPr>
          <a:xfrm>
            <a:off x="7752717" y="2802633"/>
            <a:ext cx="2126849" cy="2889244"/>
          </a:xfrm>
          <a:prstGeom prst="rect">
            <a:avLst/>
          </a:prstGeom>
        </p:spPr>
      </p:pic>
      <p:sp>
        <p:nvSpPr>
          <p:cNvPr id="4" name="TextBox 3">
            <a:extLst>
              <a:ext uri="{FF2B5EF4-FFF2-40B4-BE49-F238E27FC236}">
                <a16:creationId xmlns:a16="http://schemas.microsoft.com/office/drawing/2014/main" id="{3A1D3626-7219-3646-9B94-DF8F04911C24}"/>
              </a:ext>
            </a:extLst>
          </p:cNvPr>
          <p:cNvSpPr txBox="1"/>
          <p:nvPr/>
        </p:nvSpPr>
        <p:spPr>
          <a:xfrm>
            <a:off x="2166397" y="2202808"/>
            <a:ext cx="546556" cy="300210"/>
          </a:xfrm>
          <a:prstGeom prst="rect">
            <a:avLst/>
          </a:prstGeom>
          <a:noFill/>
        </p:spPr>
        <p:txBody>
          <a:bodyPr wrap="square" rtlCol="0">
            <a:spAutoFit/>
          </a:bodyPr>
          <a:lstStyle/>
          <a:p>
            <a:pPr defTabSz="457189"/>
            <a:endParaRPr lang="en-US" sz="1351" dirty="0">
              <a:solidFill>
                <a:prstClr val="black"/>
              </a:solidFill>
              <a:latin typeface="Calibri"/>
            </a:endParaRPr>
          </a:p>
        </p:txBody>
      </p:sp>
      <p:sp>
        <p:nvSpPr>
          <p:cNvPr id="7" name="TextBox 6">
            <a:extLst>
              <a:ext uri="{FF2B5EF4-FFF2-40B4-BE49-F238E27FC236}">
                <a16:creationId xmlns:a16="http://schemas.microsoft.com/office/drawing/2014/main" id="{AC35A77E-7154-124A-BA0F-DCD496111ECF}"/>
              </a:ext>
            </a:extLst>
          </p:cNvPr>
          <p:cNvSpPr txBox="1"/>
          <p:nvPr/>
        </p:nvSpPr>
        <p:spPr>
          <a:xfrm>
            <a:off x="1981028" y="2576351"/>
            <a:ext cx="5360573" cy="1839093"/>
          </a:xfrm>
          <a:prstGeom prst="rect">
            <a:avLst/>
          </a:prstGeom>
          <a:noFill/>
        </p:spPr>
        <p:txBody>
          <a:bodyPr wrap="square" rtlCol="0">
            <a:spAutoFit/>
          </a:bodyPr>
          <a:lstStyle/>
          <a:p>
            <a:pPr marL="214308" indent="-214308" defTabSz="457189">
              <a:buFont typeface="Arial" panose="020B0604020202020204" pitchFamily="34" charset="0"/>
              <a:buChar char="•"/>
            </a:pPr>
            <a:r>
              <a:rPr lang="en-GB" sz="2000" dirty="0">
                <a:solidFill>
                  <a:prstClr val="black"/>
                </a:solidFill>
                <a:latin typeface="Calibri"/>
              </a:rPr>
              <a:t>Blood supply disappears during childhood</a:t>
            </a:r>
          </a:p>
          <a:p>
            <a:pPr defTabSz="457189"/>
            <a:endParaRPr lang="en-GB" sz="2000" dirty="0">
              <a:solidFill>
                <a:prstClr val="black"/>
              </a:solidFill>
              <a:latin typeface="Calibri"/>
            </a:endParaRPr>
          </a:p>
          <a:p>
            <a:pPr marL="214308" indent="-214308" defTabSz="457189">
              <a:buFont typeface="Arial" panose="020B0604020202020204" pitchFamily="34" charset="0"/>
              <a:buChar char="•"/>
            </a:pPr>
            <a:r>
              <a:rPr lang="en-GB" sz="2000" dirty="0">
                <a:solidFill>
                  <a:prstClr val="black"/>
                </a:solidFill>
                <a:latin typeface="Calibri"/>
              </a:rPr>
              <a:t>Diffusion thus only mechanism </a:t>
            </a:r>
          </a:p>
          <a:p>
            <a:pPr marL="214308" indent="-214308" defTabSz="457189">
              <a:buFont typeface="Arial" panose="020B0604020202020204" pitchFamily="34" charset="0"/>
              <a:buChar char="•"/>
            </a:pPr>
            <a:endParaRPr lang="en-GB" sz="2000" dirty="0">
              <a:solidFill>
                <a:prstClr val="black"/>
              </a:solidFill>
              <a:latin typeface="Calibri"/>
            </a:endParaRPr>
          </a:p>
          <a:p>
            <a:pPr marL="214308" indent="-214308" defTabSz="457189">
              <a:buFont typeface="Arial" panose="020B0604020202020204" pitchFamily="34" charset="0"/>
              <a:buChar char="•"/>
            </a:pPr>
            <a:r>
              <a:rPr lang="en-GB" sz="2000" dirty="0">
                <a:solidFill>
                  <a:prstClr val="black"/>
                </a:solidFill>
                <a:latin typeface="Calibri"/>
              </a:rPr>
              <a:t>Rate of degradation far outstrips repair</a:t>
            </a:r>
          </a:p>
          <a:p>
            <a:pPr marL="214308" indent="-214308" defTabSz="457189">
              <a:buFont typeface="Arial" panose="020B0604020202020204" pitchFamily="34" charset="0"/>
              <a:buChar char="•"/>
            </a:pPr>
            <a:endParaRPr lang="en-GB" sz="1351" dirty="0">
              <a:solidFill>
                <a:prstClr val="black"/>
              </a:solidFill>
              <a:latin typeface="Calibri"/>
            </a:endParaRPr>
          </a:p>
        </p:txBody>
      </p:sp>
    </p:spTree>
    <p:extLst>
      <p:ext uri="{BB962C8B-B14F-4D97-AF65-F5344CB8AC3E}">
        <p14:creationId xmlns:p14="http://schemas.microsoft.com/office/powerpoint/2010/main" val="958475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FBAD-4BC1-FC45-328C-5822637D83B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5F42622-D063-7BBE-DA7A-E11755AFD912}"/>
              </a:ext>
            </a:extLst>
          </p:cNvPr>
          <p:cNvPicPr>
            <a:picLocks noChangeAspect="1"/>
          </p:cNvPicPr>
          <p:nvPr/>
        </p:nvPicPr>
        <p:blipFill>
          <a:blip r:embed="rId2"/>
          <a:stretch>
            <a:fillRect/>
          </a:stretch>
        </p:blipFill>
        <p:spPr>
          <a:xfrm>
            <a:off x="1524001" y="1970467"/>
            <a:ext cx="9167867" cy="3102971"/>
          </a:xfrm>
          <a:prstGeom prst="rect">
            <a:avLst/>
          </a:prstGeom>
        </p:spPr>
      </p:pic>
      <p:sp>
        <p:nvSpPr>
          <p:cNvPr id="7" name="Title 1">
            <a:extLst>
              <a:ext uri="{FF2B5EF4-FFF2-40B4-BE49-F238E27FC236}">
                <a16:creationId xmlns:a16="http://schemas.microsoft.com/office/drawing/2014/main" id="{7CF47968-763A-1835-D687-D6BACD4BBCDC}"/>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1 Nutritional   </a:t>
            </a:r>
            <a:br>
              <a:rPr lang="en-US" dirty="0">
                <a:solidFill>
                  <a:prstClr val="white">
                    <a:lumMod val="75000"/>
                  </a:prstClr>
                </a:solidFill>
              </a:rPr>
            </a:br>
            <a:endParaRPr lang="en-US" dirty="0">
              <a:solidFill>
                <a:prstClr val="white">
                  <a:lumMod val="75000"/>
                </a:prstClr>
              </a:solidFill>
            </a:endParaRPr>
          </a:p>
        </p:txBody>
      </p:sp>
      <p:sp>
        <p:nvSpPr>
          <p:cNvPr id="11" name="TextBox 10">
            <a:extLst>
              <a:ext uri="{FF2B5EF4-FFF2-40B4-BE49-F238E27FC236}">
                <a16:creationId xmlns:a16="http://schemas.microsoft.com/office/drawing/2014/main" id="{2AB6FA84-9270-94FB-1ED1-91EEDC5A7A1E}"/>
              </a:ext>
            </a:extLst>
          </p:cNvPr>
          <p:cNvSpPr txBox="1"/>
          <p:nvPr/>
        </p:nvSpPr>
        <p:spPr>
          <a:xfrm>
            <a:off x="2232337" y="5073438"/>
            <a:ext cx="7469747" cy="880369"/>
          </a:xfrm>
          <a:prstGeom prst="rect">
            <a:avLst/>
          </a:prstGeom>
          <a:noFill/>
        </p:spPr>
        <p:txBody>
          <a:bodyPr wrap="square">
            <a:spAutoFit/>
          </a:bodyPr>
          <a:lstStyle/>
          <a:p>
            <a:pPr marL="457189" lvl="1" algn="just" defTabSz="457189">
              <a:lnSpc>
                <a:spcPct val="150000"/>
              </a:lnSpc>
              <a:buFont typeface="Arial" panose="020B0604020202020204" pitchFamily="34" charset="0"/>
              <a:buChar char="•"/>
            </a:pPr>
            <a:endParaRPr lang="en-GB" b="1" dirty="0">
              <a:solidFill>
                <a:prstClr val="black"/>
              </a:solidFill>
              <a:latin typeface="Calibri"/>
              <a:ea typeface="MS Mincho" panose="02020609040205080304" pitchFamily="49" charset="-128"/>
              <a:cs typeface="Times New Roman" panose="02020603050405020304" pitchFamily="18" charset="0"/>
            </a:endParaRPr>
          </a:p>
          <a:p>
            <a:pPr algn="just" defTabSz="457189">
              <a:lnSpc>
                <a:spcPct val="150000"/>
              </a:lnSpc>
              <a:buFont typeface="Arial" panose="020B0604020202020204" pitchFamily="34" charset="0"/>
              <a:buChar char="•"/>
            </a:pPr>
            <a:r>
              <a:rPr lang="en-GB" dirty="0">
                <a:solidFill>
                  <a:prstClr val="black"/>
                </a:solidFill>
                <a:latin typeface="Calibri"/>
                <a:ea typeface="MS Mincho" panose="02020609040205080304" pitchFamily="49" charset="-128"/>
                <a:cs typeface="Times New Roman" panose="02020603050405020304" pitchFamily="18" charset="0"/>
              </a:rPr>
              <a:t>The degeneration outstrips the repair.</a:t>
            </a:r>
          </a:p>
        </p:txBody>
      </p:sp>
    </p:spTree>
    <p:extLst>
      <p:ext uri="{BB962C8B-B14F-4D97-AF65-F5344CB8AC3E}">
        <p14:creationId xmlns:p14="http://schemas.microsoft.com/office/powerpoint/2010/main" val="2469312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5C54-4276-1D40-8E05-0C3D4D963027}"/>
              </a:ext>
            </a:extLst>
          </p:cNvPr>
          <p:cNvSpPr>
            <a:spLocks noGrp="1"/>
          </p:cNvSpPr>
          <p:nvPr>
            <p:ph type="title"/>
          </p:nvPr>
        </p:nvSpPr>
        <p:spPr>
          <a:xfrm>
            <a:off x="2575259" y="1131095"/>
            <a:ext cx="7464092" cy="994172"/>
          </a:xfrm>
        </p:spPr>
        <p:txBody>
          <a:bodyPr/>
          <a:lstStyle/>
          <a:p>
            <a:r>
              <a:rPr lang="en-US">
                <a:solidFill>
                  <a:schemeClr val="tx1"/>
                </a:solidFill>
              </a:rPr>
              <a:t>2. Genetics</a:t>
            </a:r>
            <a:br>
              <a:rPr lang="en-US">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A5BAF300-6AA7-A040-BC87-5F3909EADB95}"/>
              </a:ext>
            </a:extLst>
          </p:cNvPr>
          <p:cNvSpPr>
            <a:spLocks noGrp="1"/>
          </p:cNvSpPr>
          <p:nvPr>
            <p:ph idx="1"/>
          </p:nvPr>
        </p:nvSpPr>
        <p:spPr>
          <a:xfrm>
            <a:off x="1981200" y="2019300"/>
            <a:ext cx="8229600" cy="4648200"/>
          </a:xfrm>
        </p:spPr>
        <p:txBody>
          <a:bodyPr>
            <a:noAutofit/>
          </a:bodyPr>
          <a:lstStyle/>
          <a:p>
            <a:pPr marL="0" indent="0">
              <a:buNone/>
            </a:pPr>
            <a:r>
              <a:rPr lang="en-GB" sz="2000" dirty="0">
                <a:solidFill>
                  <a:schemeClr val="tx1"/>
                </a:solidFill>
              </a:rPr>
              <a:t>The Twin Spine Study – multi centre – started 1991 and review 2008 </a:t>
            </a:r>
          </a:p>
          <a:p>
            <a:pPr marL="0" indent="0">
              <a:buNone/>
            </a:pPr>
            <a:endParaRPr lang="en-GB" sz="2000" dirty="0">
              <a:solidFill>
                <a:schemeClr val="tx1"/>
              </a:solidFill>
            </a:endParaRPr>
          </a:p>
          <a:p>
            <a:r>
              <a:rPr lang="en-GB" sz="2000" dirty="0">
                <a:solidFill>
                  <a:schemeClr val="tx1"/>
                </a:solidFill>
              </a:rPr>
              <a:t>Physical factors / Smoking / Occupation etc</a:t>
            </a:r>
          </a:p>
          <a:p>
            <a:pPr marL="0" indent="0">
              <a:buNone/>
            </a:pPr>
            <a:endParaRPr lang="en-GB" sz="2000" dirty="0">
              <a:solidFill>
                <a:schemeClr val="tx1"/>
              </a:solidFill>
            </a:endParaRPr>
          </a:p>
          <a:p>
            <a:r>
              <a:rPr lang="en-GB" sz="2000" b="1" dirty="0">
                <a:solidFill>
                  <a:schemeClr val="tx1"/>
                </a:solidFill>
              </a:rPr>
              <a:t>Genetics by  greatest influence on presence of disc degeneration </a:t>
            </a:r>
          </a:p>
          <a:p>
            <a:pPr marL="0" indent="0">
              <a:buNone/>
            </a:pPr>
            <a:endParaRPr lang="en-GB" sz="2000" dirty="0">
              <a:solidFill>
                <a:schemeClr val="tx1"/>
              </a:solidFill>
            </a:endParaRPr>
          </a:p>
          <a:p>
            <a:r>
              <a:rPr lang="en-GB" sz="2000" dirty="0">
                <a:solidFill>
                  <a:schemeClr val="tx1"/>
                </a:solidFill>
              </a:rPr>
              <a:t>Multiple studies show same result</a:t>
            </a:r>
          </a:p>
          <a:p>
            <a:endParaRPr lang="en-GB" sz="2000" dirty="0">
              <a:solidFill>
                <a:schemeClr val="tx1"/>
              </a:solidFill>
            </a:endParaRPr>
          </a:p>
          <a:p>
            <a:r>
              <a:rPr lang="en-GB" sz="2000" dirty="0">
                <a:solidFill>
                  <a:schemeClr val="tx1"/>
                </a:solidFill>
              </a:rPr>
              <a:t>‘Back troubles in family’ influenced by </a:t>
            </a:r>
          </a:p>
          <a:p>
            <a:pPr lvl="1"/>
            <a:r>
              <a:rPr lang="en-GB" sz="2000" dirty="0">
                <a:solidFill>
                  <a:schemeClr val="tx1"/>
                </a:solidFill>
              </a:rPr>
              <a:t>Anatomy </a:t>
            </a:r>
          </a:p>
          <a:p>
            <a:pPr lvl="1"/>
            <a:r>
              <a:rPr lang="en-GB" sz="2000" dirty="0">
                <a:solidFill>
                  <a:schemeClr val="tx1"/>
                </a:solidFill>
              </a:rPr>
              <a:t>Collagen  </a:t>
            </a:r>
          </a:p>
          <a:p>
            <a:pPr lvl="1"/>
            <a:endParaRPr lang="en-GB" sz="2000" dirty="0">
              <a:solidFill>
                <a:schemeClr val="tx1"/>
              </a:solidFill>
            </a:endParaRPr>
          </a:p>
        </p:txBody>
      </p:sp>
    </p:spTree>
    <p:extLst>
      <p:ext uri="{BB962C8B-B14F-4D97-AF65-F5344CB8AC3E}">
        <p14:creationId xmlns:p14="http://schemas.microsoft.com/office/powerpoint/2010/main" val="131307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F3935A-6329-9524-17DE-9D5BA9B4D97D}"/>
              </a:ext>
            </a:extLst>
          </p:cNvPr>
          <p:cNvSpPr>
            <a:spLocks noGrp="1"/>
          </p:cNvSpPr>
          <p:nvPr>
            <p:ph sz="quarter" idx="11"/>
          </p:nvPr>
        </p:nvSpPr>
        <p:spPr>
          <a:xfrm>
            <a:off x="818791" y="599089"/>
            <a:ext cx="10797476" cy="458746"/>
          </a:xfrm>
        </p:spPr>
        <p:txBody>
          <a:bodyPr/>
          <a:lstStyle/>
          <a:p>
            <a:r>
              <a:rPr lang="en-US" dirty="0"/>
              <a:t>NG252: </a:t>
            </a:r>
            <a:r>
              <a:rPr lang="en-GB" sz="2800" dirty="0"/>
              <a:t>‘in a nutshell’</a:t>
            </a:r>
          </a:p>
          <a:p>
            <a:endParaRPr lang="en-US" dirty="0"/>
          </a:p>
        </p:txBody>
      </p:sp>
      <p:sp>
        <p:nvSpPr>
          <p:cNvPr id="3" name="Content Placeholder 2">
            <a:extLst>
              <a:ext uri="{FF2B5EF4-FFF2-40B4-BE49-F238E27FC236}">
                <a16:creationId xmlns:a16="http://schemas.microsoft.com/office/drawing/2014/main" id="{7F7067C5-BA23-E93D-4443-3B00725DE95F}"/>
              </a:ext>
            </a:extLst>
          </p:cNvPr>
          <p:cNvSpPr>
            <a:spLocks noGrp="1"/>
          </p:cNvSpPr>
          <p:nvPr>
            <p:ph sz="quarter" idx="10"/>
          </p:nvPr>
        </p:nvSpPr>
        <p:spPr>
          <a:xfrm>
            <a:off x="818791" y="1422400"/>
            <a:ext cx="9019273" cy="4364923"/>
          </a:xfrm>
        </p:spPr>
        <p:txBody>
          <a:bodyPr numCol="1"/>
          <a:lstStyle/>
          <a:p>
            <a:pPr>
              <a:lnSpc>
                <a:spcPct val="100000"/>
              </a:lnSpc>
            </a:pPr>
            <a:r>
              <a:rPr lang="en-GB" sz="2000" dirty="0"/>
              <a:t>Assessment → Rehabilitation → Participation → Community Living</a:t>
            </a:r>
          </a:p>
          <a:p>
            <a:pPr>
              <a:lnSpc>
                <a:spcPct val="100000"/>
              </a:lnSpc>
            </a:pPr>
            <a:endParaRPr lang="en-GB" sz="2000" dirty="0"/>
          </a:p>
          <a:p>
            <a:pPr>
              <a:lnSpc>
                <a:spcPct val="100000"/>
              </a:lnSpc>
            </a:pPr>
            <a:r>
              <a:rPr lang="en-GB" sz="2000" dirty="0"/>
              <a:t>NG252 provides </a:t>
            </a:r>
            <a:r>
              <a:rPr lang="en-GB" sz="2000" b="1" dirty="0"/>
              <a:t>evidence-based guidance </a:t>
            </a:r>
            <a:r>
              <a:rPr lang="en-GB" sz="2000" dirty="0"/>
              <a:t>on rehabilitation for </a:t>
            </a:r>
            <a:r>
              <a:rPr lang="en-GB" sz="2000" b="1" dirty="0"/>
              <a:t>children, young people &amp; adults</a:t>
            </a:r>
            <a:r>
              <a:rPr lang="en-GB" sz="2000" dirty="0"/>
              <a:t> with long-term neurological conditions (including </a:t>
            </a:r>
            <a:r>
              <a:rPr lang="en-GB" sz="2000" b="1" dirty="0"/>
              <a:t>ABI, FND, spinal </a:t>
            </a:r>
            <a:r>
              <a:rPr lang="en-GB" sz="2000" dirty="0"/>
              <a:t>progressive neurological conditions, peripheral nerve conditions.</a:t>
            </a:r>
          </a:p>
          <a:p>
            <a:pPr>
              <a:lnSpc>
                <a:spcPct val="100000"/>
              </a:lnSpc>
            </a:pPr>
            <a:endParaRPr lang="en-GB" sz="2000" dirty="0"/>
          </a:p>
          <a:p>
            <a:pPr>
              <a:lnSpc>
                <a:spcPct val="100000"/>
              </a:lnSpc>
            </a:pPr>
            <a:r>
              <a:rPr lang="en-GB" sz="2000" dirty="0"/>
              <a:t>Aims to guide people with the condition, their social networks, health and social care professionals, education, third sector, commissioners (and lawyers!) to understand what rehabilitation should be offered.</a:t>
            </a:r>
          </a:p>
          <a:p>
            <a:pPr>
              <a:lnSpc>
                <a:spcPct val="100000"/>
              </a:lnSpc>
            </a:pPr>
            <a:endParaRPr lang="en-US" sz="2000" dirty="0"/>
          </a:p>
          <a:p>
            <a:pPr>
              <a:lnSpc>
                <a:spcPct val="100000"/>
              </a:lnSpc>
            </a:pPr>
            <a:r>
              <a:rPr lang="en-US" sz="2000" dirty="0"/>
              <a:t>Core principle: Rehabilitation should be </a:t>
            </a:r>
            <a:r>
              <a:rPr lang="en-US" sz="2000" b="1" dirty="0" err="1"/>
              <a:t>personalised</a:t>
            </a:r>
            <a:r>
              <a:rPr lang="en-US" sz="2000" b="1" dirty="0"/>
              <a:t>, lifelong</a:t>
            </a:r>
            <a:r>
              <a:rPr lang="en-US" sz="2000" dirty="0"/>
              <a:t>, focused on </a:t>
            </a:r>
            <a:r>
              <a:rPr lang="en-US" sz="2000" b="1" dirty="0"/>
              <a:t>participation, </a:t>
            </a:r>
            <a:r>
              <a:rPr lang="en-US" sz="2000" dirty="0"/>
              <a:t>and delivered in the </a:t>
            </a:r>
            <a:r>
              <a:rPr lang="en-US" sz="2000" b="1" dirty="0"/>
              <a:t>least restrictive environment/s </a:t>
            </a:r>
            <a:r>
              <a:rPr lang="en-US" sz="2000" dirty="0"/>
              <a:t>possible</a:t>
            </a:r>
          </a:p>
        </p:txBody>
      </p:sp>
    </p:spTree>
    <p:extLst>
      <p:ext uri="{BB962C8B-B14F-4D97-AF65-F5344CB8AC3E}">
        <p14:creationId xmlns:p14="http://schemas.microsoft.com/office/powerpoint/2010/main" val="2101145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0F1F-2199-2246-9B49-88B7097CA99D}"/>
              </a:ext>
            </a:extLst>
          </p:cNvPr>
          <p:cNvSpPr>
            <a:spLocks noGrp="1"/>
          </p:cNvSpPr>
          <p:nvPr>
            <p:ph type="title"/>
          </p:nvPr>
        </p:nvSpPr>
        <p:spPr>
          <a:xfrm>
            <a:off x="2460886" y="1131095"/>
            <a:ext cx="7578465" cy="994172"/>
          </a:xfrm>
        </p:spPr>
        <p:txBody>
          <a:bodyPr/>
          <a:lstStyle/>
          <a:p>
            <a:r>
              <a:rPr lang="en-US" dirty="0">
                <a:solidFill>
                  <a:schemeClr val="tx1"/>
                </a:solidFill>
              </a:rPr>
              <a:t>3. Mechanical </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0D9F6FBC-D90D-924F-B712-753D37D61622}"/>
              </a:ext>
            </a:extLst>
          </p:cNvPr>
          <p:cNvSpPr>
            <a:spLocks noGrp="1"/>
          </p:cNvSpPr>
          <p:nvPr>
            <p:ph idx="1"/>
          </p:nvPr>
        </p:nvSpPr>
        <p:spPr>
          <a:xfrm>
            <a:off x="1981200" y="2600793"/>
            <a:ext cx="8229600" cy="3067120"/>
          </a:xfrm>
        </p:spPr>
        <p:txBody>
          <a:bodyPr>
            <a:normAutofit/>
          </a:bodyPr>
          <a:lstStyle/>
          <a:p>
            <a:pPr>
              <a:lnSpc>
                <a:spcPct val="150000"/>
              </a:lnSpc>
            </a:pPr>
            <a:r>
              <a:rPr lang="en-US" sz="2400" dirty="0">
                <a:solidFill>
                  <a:schemeClr val="tx1"/>
                </a:solidFill>
              </a:rPr>
              <a:t>Proven to be contributory on multiple twin studies </a:t>
            </a:r>
          </a:p>
          <a:p>
            <a:pPr>
              <a:lnSpc>
                <a:spcPct val="150000"/>
              </a:lnSpc>
            </a:pPr>
            <a:endParaRPr lang="en-US" sz="2400" dirty="0">
              <a:solidFill>
                <a:schemeClr val="tx1"/>
              </a:solidFill>
            </a:endParaRPr>
          </a:p>
          <a:p>
            <a:pPr>
              <a:lnSpc>
                <a:spcPct val="150000"/>
              </a:lnSpc>
            </a:pPr>
            <a:r>
              <a:rPr lang="en-US" sz="2400" dirty="0">
                <a:solidFill>
                  <a:schemeClr val="tx1"/>
                </a:solidFill>
              </a:rPr>
              <a:t>Sedentary jobs - lower lumbar  </a:t>
            </a:r>
          </a:p>
          <a:p>
            <a:pPr>
              <a:lnSpc>
                <a:spcPct val="150000"/>
              </a:lnSpc>
            </a:pPr>
            <a:endParaRPr lang="en-US" sz="2400" dirty="0">
              <a:solidFill>
                <a:schemeClr val="tx1"/>
              </a:solidFill>
            </a:endParaRPr>
          </a:p>
          <a:p>
            <a:pPr>
              <a:lnSpc>
                <a:spcPct val="150000"/>
              </a:lnSpc>
            </a:pPr>
            <a:r>
              <a:rPr lang="en-US" sz="2400" dirty="0">
                <a:solidFill>
                  <a:schemeClr val="tx1"/>
                </a:solidFill>
              </a:rPr>
              <a:t>Manual labour  - upper lumbar </a:t>
            </a:r>
          </a:p>
          <a:p>
            <a:pPr marL="457189" lvl="1" indent="0">
              <a:lnSpc>
                <a:spcPct val="150000"/>
              </a:lnSpc>
              <a:buNone/>
            </a:pPr>
            <a:endParaRPr lang="en-US" dirty="0"/>
          </a:p>
          <a:p>
            <a:endParaRPr lang="en-US" dirty="0"/>
          </a:p>
        </p:txBody>
      </p:sp>
    </p:spTree>
    <p:extLst>
      <p:ext uri="{BB962C8B-B14F-4D97-AF65-F5344CB8AC3E}">
        <p14:creationId xmlns:p14="http://schemas.microsoft.com/office/powerpoint/2010/main" val="1873465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F712FC3-5583-8D4B-B823-BDDC105E9D82}"/>
              </a:ext>
            </a:extLst>
          </p:cNvPr>
          <p:cNvPicPr>
            <a:picLocks noGrp="1" noChangeAspect="1"/>
          </p:cNvPicPr>
          <p:nvPr>
            <p:ph idx="1"/>
          </p:nvPr>
        </p:nvPicPr>
        <p:blipFill>
          <a:blip r:embed="rId2"/>
          <a:srcRect l="45704" t="25911" b="13737"/>
          <a:stretch/>
        </p:blipFill>
        <p:spPr>
          <a:xfrm>
            <a:off x="2101493" y="2398427"/>
            <a:ext cx="3819481" cy="3328480"/>
          </a:xfrm>
          <a:prstGeom prst="rect">
            <a:avLst/>
          </a:prstGeom>
        </p:spPr>
      </p:pic>
      <p:pic>
        <p:nvPicPr>
          <p:cNvPr id="5" name="Picture 4">
            <a:extLst>
              <a:ext uri="{FF2B5EF4-FFF2-40B4-BE49-F238E27FC236}">
                <a16:creationId xmlns:a16="http://schemas.microsoft.com/office/drawing/2014/main" id="{A039CC9A-E901-7B46-A64C-07C5D6211DD0}"/>
              </a:ext>
            </a:extLst>
          </p:cNvPr>
          <p:cNvPicPr>
            <a:picLocks noChangeAspect="1"/>
          </p:cNvPicPr>
          <p:nvPr/>
        </p:nvPicPr>
        <p:blipFill rotWithShape="1">
          <a:blip r:embed="rId3"/>
          <a:srcRect l="29396" t="47942" r="4694" b="16490"/>
          <a:stretch/>
        </p:blipFill>
        <p:spPr>
          <a:xfrm>
            <a:off x="6096000" y="2398426"/>
            <a:ext cx="4427896" cy="3321263"/>
          </a:xfrm>
          <a:prstGeom prst="rect">
            <a:avLst/>
          </a:prstGeom>
        </p:spPr>
      </p:pic>
      <p:sp>
        <p:nvSpPr>
          <p:cNvPr id="7" name="Title 1">
            <a:extLst>
              <a:ext uri="{FF2B5EF4-FFF2-40B4-BE49-F238E27FC236}">
                <a16:creationId xmlns:a16="http://schemas.microsoft.com/office/drawing/2014/main" id="{3AB06C39-A55C-4704-F85C-48A8B1CA91B6}"/>
              </a:ext>
            </a:extLst>
          </p:cNvPr>
          <p:cNvSpPr txBox="1">
            <a:spLocks/>
          </p:cNvSpPr>
          <p:nvPr/>
        </p:nvSpPr>
        <p:spPr>
          <a:xfrm>
            <a:off x="2895601" y="270456"/>
            <a:ext cx="6981825" cy="1004552"/>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Ageing Disc  </a:t>
            </a:r>
            <a:br>
              <a:rPr lang="en-US" dirty="0">
                <a:solidFill>
                  <a:prstClr val="white">
                    <a:lumMod val="75000"/>
                  </a:prstClr>
                </a:solidFill>
              </a:rPr>
            </a:br>
            <a:endParaRPr lang="en-US" dirty="0">
              <a:solidFill>
                <a:prstClr val="white">
                  <a:lumMod val="75000"/>
                </a:prstClr>
              </a:solidFill>
            </a:endParaRPr>
          </a:p>
        </p:txBody>
      </p:sp>
    </p:spTree>
    <p:extLst>
      <p:ext uri="{BB962C8B-B14F-4D97-AF65-F5344CB8AC3E}">
        <p14:creationId xmlns:p14="http://schemas.microsoft.com/office/powerpoint/2010/main" val="1249278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49DA-BFF5-7A40-9AA5-A773E9A5137E}"/>
              </a:ext>
            </a:extLst>
          </p:cNvPr>
          <p:cNvSpPr>
            <a:spLocks noGrp="1"/>
          </p:cNvSpPr>
          <p:nvPr>
            <p:ph type="title"/>
          </p:nvPr>
        </p:nvSpPr>
        <p:spPr>
          <a:xfrm>
            <a:off x="2798554" y="487149"/>
            <a:ext cx="7240797" cy="826497"/>
          </a:xfrm>
        </p:spPr>
        <p:txBody>
          <a:bodyPr>
            <a:normAutofit/>
          </a:bodyPr>
          <a:lstStyle/>
          <a:p>
            <a:r>
              <a:rPr lang="en-US" dirty="0">
                <a:solidFill>
                  <a:schemeClr val="tx1"/>
                </a:solidFill>
              </a:rPr>
              <a:t>Disc Pain</a:t>
            </a:r>
            <a:br>
              <a:rPr lang="en-US" dirty="0">
                <a:solidFill>
                  <a:schemeClr val="tx1"/>
                </a:solidFill>
              </a:rPr>
            </a:br>
            <a:endParaRPr lang="en-US" dirty="0">
              <a:solidFill>
                <a:schemeClr val="tx1"/>
              </a:solidFill>
            </a:endParaRPr>
          </a:p>
        </p:txBody>
      </p:sp>
      <p:pic>
        <p:nvPicPr>
          <p:cNvPr id="4" name="Content Placeholder 3">
            <a:extLst>
              <a:ext uri="{FF2B5EF4-FFF2-40B4-BE49-F238E27FC236}">
                <a16:creationId xmlns:a16="http://schemas.microsoft.com/office/drawing/2014/main" id="{039AC1A4-97BD-7347-B150-ECA93BF43BE4}"/>
              </a:ext>
            </a:extLst>
          </p:cNvPr>
          <p:cNvPicPr>
            <a:picLocks noGrp="1" noChangeAspect="1"/>
          </p:cNvPicPr>
          <p:nvPr>
            <p:ph idx="1"/>
          </p:nvPr>
        </p:nvPicPr>
        <p:blipFill rotWithShape="1">
          <a:blip r:embed="rId2"/>
          <a:srcRect l="1054" t="4038" r="31697" b="4967"/>
          <a:stretch/>
        </p:blipFill>
        <p:spPr>
          <a:xfrm>
            <a:off x="5861395" y="517253"/>
            <a:ext cx="3641271" cy="2911748"/>
          </a:xfrm>
          <a:prstGeom prst="rect">
            <a:avLst/>
          </a:prstGeom>
        </p:spPr>
      </p:pic>
      <p:sp>
        <p:nvSpPr>
          <p:cNvPr id="6" name="TextBox 5">
            <a:extLst>
              <a:ext uri="{FF2B5EF4-FFF2-40B4-BE49-F238E27FC236}">
                <a16:creationId xmlns:a16="http://schemas.microsoft.com/office/drawing/2014/main" id="{00F64D1B-8FE6-FD4D-A738-34D721210E79}"/>
              </a:ext>
            </a:extLst>
          </p:cNvPr>
          <p:cNvSpPr txBox="1"/>
          <p:nvPr/>
        </p:nvSpPr>
        <p:spPr>
          <a:xfrm>
            <a:off x="2380243" y="2573243"/>
            <a:ext cx="3840987" cy="3208699"/>
          </a:xfrm>
          <a:prstGeom prst="rect">
            <a:avLst/>
          </a:prstGeom>
          <a:noFill/>
        </p:spPr>
        <p:txBody>
          <a:bodyPr wrap="square" rtlCol="0">
            <a:spAutoFit/>
          </a:bodyPr>
          <a:lstStyle/>
          <a:p>
            <a:pPr defTabSz="457189">
              <a:lnSpc>
                <a:spcPct val="150000"/>
              </a:lnSpc>
            </a:pPr>
            <a:r>
              <a:rPr lang="en-US" sz="2100" dirty="0">
                <a:solidFill>
                  <a:prstClr val="black"/>
                </a:solidFill>
                <a:latin typeface="Calibri"/>
              </a:rPr>
              <a:t>Intervertebral disc  </a:t>
            </a:r>
          </a:p>
          <a:p>
            <a:pPr marL="342891" indent="-342891" defTabSz="457189">
              <a:lnSpc>
                <a:spcPct val="150000"/>
              </a:lnSpc>
              <a:buFont typeface="Arial" panose="020B0604020202020204" pitchFamily="34" charset="0"/>
              <a:buChar char="•"/>
            </a:pPr>
            <a:r>
              <a:rPr lang="en-US" sz="2100" dirty="0">
                <a:solidFill>
                  <a:prstClr val="black"/>
                </a:solidFill>
                <a:latin typeface="Calibri"/>
              </a:rPr>
              <a:t>Avascular</a:t>
            </a:r>
          </a:p>
          <a:p>
            <a:pPr marL="342891" indent="-342891" defTabSz="457189">
              <a:lnSpc>
                <a:spcPct val="150000"/>
              </a:lnSpc>
              <a:buFont typeface="Arial" panose="020B0604020202020204" pitchFamily="34" charset="0"/>
              <a:buChar char="•"/>
            </a:pPr>
            <a:r>
              <a:rPr lang="en-US" sz="2100" dirty="0" err="1">
                <a:solidFill>
                  <a:prstClr val="black"/>
                </a:solidFill>
                <a:latin typeface="Calibri"/>
              </a:rPr>
              <a:t>Alymphatic</a:t>
            </a:r>
            <a:r>
              <a:rPr lang="en-US" sz="2100" dirty="0">
                <a:solidFill>
                  <a:prstClr val="black"/>
                </a:solidFill>
                <a:latin typeface="Calibri"/>
              </a:rPr>
              <a:t> </a:t>
            </a:r>
          </a:p>
          <a:p>
            <a:pPr marL="342891" indent="-342891" defTabSz="457189">
              <a:lnSpc>
                <a:spcPct val="150000"/>
              </a:lnSpc>
              <a:buFont typeface="Arial" panose="020B0604020202020204" pitchFamily="34" charset="0"/>
              <a:buChar char="•"/>
            </a:pPr>
            <a:r>
              <a:rPr lang="en-US" sz="2100" dirty="0" err="1">
                <a:solidFill>
                  <a:prstClr val="black"/>
                </a:solidFill>
                <a:latin typeface="Calibri"/>
              </a:rPr>
              <a:t>Aneural</a:t>
            </a:r>
            <a:endParaRPr lang="en-US" sz="2100" dirty="0">
              <a:solidFill>
                <a:prstClr val="black"/>
              </a:solidFill>
              <a:latin typeface="Calibri"/>
            </a:endParaRPr>
          </a:p>
          <a:p>
            <a:pPr defTabSz="457189">
              <a:lnSpc>
                <a:spcPct val="150000"/>
              </a:lnSpc>
            </a:pPr>
            <a:endParaRPr lang="en-US" sz="2100" dirty="0">
              <a:solidFill>
                <a:prstClr val="black"/>
              </a:solidFill>
              <a:latin typeface="Calibri"/>
            </a:endParaRPr>
          </a:p>
          <a:p>
            <a:pPr defTabSz="457189">
              <a:lnSpc>
                <a:spcPct val="150000"/>
              </a:lnSpc>
            </a:pPr>
            <a:r>
              <a:rPr lang="en-US" sz="2100" dirty="0" err="1">
                <a:solidFill>
                  <a:prstClr val="black"/>
                </a:solidFill>
                <a:latin typeface="Calibri"/>
              </a:rPr>
              <a:t>Sinuvertebral</a:t>
            </a:r>
            <a:r>
              <a:rPr lang="en-US" sz="2100" dirty="0">
                <a:solidFill>
                  <a:prstClr val="black"/>
                </a:solidFill>
                <a:latin typeface="Calibri"/>
              </a:rPr>
              <a:t> nerve endings</a:t>
            </a:r>
          </a:p>
          <a:p>
            <a:pPr defTabSz="457189"/>
            <a:endParaRPr lang="en-US" sz="1351" dirty="0">
              <a:solidFill>
                <a:prstClr val="black"/>
              </a:solidFill>
              <a:latin typeface="Calibri"/>
            </a:endParaRPr>
          </a:p>
        </p:txBody>
      </p:sp>
      <p:pic>
        <p:nvPicPr>
          <p:cNvPr id="8" name="Picture 7">
            <a:extLst>
              <a:ext uri="{FF2B5EF4-FFF2-40B4-BE49-F238E27FC236}">
                <a16:creationId xmlns:a16="http://schemas.microsoft.com/office/drawing/2014/main" id="{F1CD4EFB-CB38-4741-852A-48A4A8F2EC9E}"/>
              </a:ext>
            </a:extLst>
          </p:cNvPr>
          <p:cNvPicPr>
            <a:picLocks noChangeAspect="1"/>
          </p:cNvPicPr>
          <p:nvPr/>
        </p:nvPicPr>
        <p:blipFill rotWithShape="1">
          <a:blip r:embed="rId3"/>
          <a:srcRect l="7510"/>
          <a:stretch/>
        </p:blipFill>
        <p:spPr>
          <a:xfrm>
            <a:off x="5967211" y="3588771"/>
            <a:ext cx="3641271" cy="2782083"/>
          </a:xfrm>
          <a:prstGeom prst="rect">
            <a:avLst/>
          </a:prstGeom>
        </p:spPr>
      </p:pic>
    </p:spTree>
    <p:extLst>
      <p:ext uri="{BB962C8B-B14F-4D97-AF65-F5344CB8AC3E}">
        <p14:creationId xmlns:p14="http://schemas.microsoft.com/office/powerpoint/2010/main" val="17106818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FA90-BA78-492D-1C8B-244BA5BFC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63F58-613F-90BC-B58B-74B4D8B6A59C}"/>
              </a:ext>
            </a:extLst>
          </p:cNvPr>
          <p:cNvSpPr>
            <a:spLocks noGrp="1"/>
          </p:cNvSpPr>
          <p:nvPr>
            <p:ph type="title"/>
          </p:nvPr>
        </p:nvSpPr>
        <p:spPr>
          <a:xfrm>
            <a:off x="2902039" y="257577"/>
            <a:ext cx="7137311" cy="988611"/>
          </a:xfrm>
        </p:spPr>
        <p:txBody>
          <a:bodyPr/>
          <a:lstStyle/>
          <a:p>
            <a:r>
              <a:rPr lang="en-US" dirty="0">
                <a:solidFill>
                  <a:schemeClr val="tx1"/>
                </a:solidFill>
              </a:rPr>
              <a:t>Facet Joint Degeneration </a:t>
            </a:r>
            <a:br>
              <a:rPr lang="en-US" dirty="0"/>
            </a:br>
            <a:r>
              <a:rPr lang="en-US" dirty="0"/>
              <a:t> </a:t>
            </a:r>
          </a:p>
        </p:txBody>
      </p:sp>
      <p:pic>
        <p:nvPicPr>
          <p:cNvPr id="7" name="Picture 6">
            <a:extLst>
              <a:ext uri="{FF2B5EF4-FFF2-40B4-BE49-F238E27FC236}">
                <a16:creationId xmlns:a16="http://schemas.microsoft.com/office/drawing/2014/main" id="{9D98650B-1497-E119-70B9-7582D4ECCE9E}"/>
              </a:ext>
            </a:extLst>
          </p:cNvPr>
          <p:cNvPicPr>
            <a:picLocks noChangeAspect="1"/>
          </p:cNvPicPr>
          <p:nvPr/>
        </p:nvPicPr>
        <p:blipFill>
          <a:blip r:embed="rId2"/>
          <a:stretch>
            <a:fillRect/>
          </a:stretch>
        </p:blipFill>
        <p:spPr>
          <a:xfrm>
            <a:off x="6096000" y="1636601"/>
            <a:ext cx="4318000" cy="4114800"/>
          </a:xfrm>
          <a:prstGeom prst="rect">
            <a:avLst/>
          </a:prstGeom>
        </p:spPr>
      </p:pic>
      <p:pic>
        <p:nvPicPr>
          <p:cNvPr id="8" name="Picture 7">
            <a:extLst>
              <a:ext uri="{FF2B5EF4-FFF2-40B4-BE49-F238E27FC236}">
                <a16:creationId xmlns:a16="http://schemas.microsoft.com/office/drawing/2014/main" id="{6E53A9D2-7490-EE78-871F-20F9C7D3A7A4}"/>
              </a:ext>
            </a:extLst>
          </p:cNvPr>
          <p:cNvPicPr>
            <a:picLocks noChangeAspect="1"/>
          </p:cNvPicPr>
          <p:nvPr/>
        </p:nvPicPr>
        <p:blipFill>
          <a:blip r:embed="rId3"/>
          <a:stretch>
            <a:fillRect/>
          </a:stretch>
        </p:blipFill>
        <p:spPr>
          <a:xfrm>
            <a:off x="1683197" y="1776302"/>
            <a:ext cx="4318000" cy="3975100"/>
          </a:xfrm>
          <a:prstGeom prst="rect">
            <a:avLst/>
          </a:prstGeom>
        </p:spPr>
      </p:pic>
    </p:spTree>
    <p:extLst>
      <p:ext uri="{BB962C8B-B14F-4D97-AF65-F5344CB8AC3E}">
        <p14:creationId xmlns:p14="http://schemas.microsoft.com/office/powerpoint/2010/main" val="1799493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C06C-E6F8-536A-AF80-0AF55C6A573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2D30889-5EE2-633E-96C7-1F3BDDD67263}"/>
              </a:ext>
            </a:extLst>
          </p:cNvPr>
          <p:cNvSpPr txBox="1">
            <a:spLocks/>
          </p:cNvSpPr>
          <p:nvPr/>
        </p:nvSpPr>
        <p:spPr>
          <a:xfrm>
            <a:off x="2773252" y="450762"/>
            <a:ext cx="7266099" cy="837127"/>
          </a:xfrm>
          <a:prstGeom prst="rect">
            <a:avLst/>
          </a:prstGeom>
        </p:spPr>
        <p:txBody>
          <a:bodyPr vert="horz" lIns="0" tIns="0" rIns="0" bIns="0" rtlCol="0" anchor="b" anchorCtr="0">
            <a:normAutofit/>
          </a:bodyPr>
          <a:lstStyle>
            <a:lvl1pPr algn="l" defTabSz="457200" rtl="0" eaLnBrk="1" latinLnBrk="0" hangingPunct="1">
              <a:lnSpc>
                <a:spcPts val="3300"/>
              </a:lnSpc>
              <a:spcBef>
                <a:spcPct val="0"/>
              </a:spcBef>
              <a:buNone/>
              <a:defRPr sz="2500" kern="1200" baseline="0">
                <a:solidFill>
                  <a:schemeClr val="bg1">
                    <a:lumMod val="75000"/>
                  </a:schemeClr>
                </a:solidFill>
                <a:latin typeface="TheSans Spire"/>
                <a:ea typeface="+mj-ea"/>
                <a:cs typeface="Cardo"/>
              </a:defRPr>
            </a:lvl1pPr>
          </a:lstStyle>
          <a:p>
            <a:pPr defTabSz="457189"/>
            <a:r>
              <a:rPr lang="en-US" dirty="0">
                <a:solidFill>
                  <a:prstClr val="black"/>
                </a:solidFill>
              </a:rPr>
              <a:t>Other Changes </a:t>
            </a:r>
            <a:br>
              <a:rPr lang="en-US" dirty="0">
                <a:solidFill>
                  <a:prstClr val="white">
                    <a:lumMod val="75000"/>
                  </a:prstClr>
                </a:solidFill>
              </a:rPr>
            </a:br>
            <a:r>
              <a:rPr lang="en-US" dirty="0">
                <a:solidFill>
                  <a:prstClr val="white">
                    <a:lumMod val="75000"/>
                  </a:prstClr>
                </a:solidFill>
              </a:rPr>
              <a:t> </a:t>
            </a:r>
          </a:p>
        </p:txBody>
      </p:sp>
      <p:pic>
        <p:nvPicPr>
          <p:cNvPr id="3" name="Picture 2" descr="A close-up of a facet joint&#10;&#10;Description automatically generated">
            <a:extLst>
              <a:ext uri="{FF2B5EF4-FFF2-40B4-BE49-F238E27FC236}">
                <a16:creationId xmlns:a16="http://schemas.microsoft.com/office/drawing/2014/main" id="{91C892B4-10C6-1BE9-1E9D-C843A31AD648}"/>
              </a:ext>
            </a:extLst>
          </p:cNvPr>
          <p:cNvPicPr>
            <a:picLocks noChangeAspect="1"/>
          </p:cNvPicPr>
          <p:nvPr/>
        </p:nvPicPr>
        <p:blipFill>
          <a:blip r:embed="rId2"/>
          <a:stretch>
            <a:fillRect/>
          </a:stretch>
        </p:blipFill>
        <p:spPr>
          <a:xfrm>
            <a:off x="2152651" y="2326355"/>
            <a:ext cx="7772400" cy="3058864"/>
          </a:xfrm>
          <a:prstGeom prst="rect">
            <a:avLst/>
          </a:prstGeom>
        </p:spPr>
      </p:pic>
    </p:spTree>
    <p:extLst>
      <p:ext uri="{BB962C8B-B14F-4D97-AF65-F5344CB8AC3E}">
        <p14:creationId xmlns:p14="http://schemas.microsoft.com/office/powerpoint/2010/main" val="1000551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85C5-880E-B647-892F-6E7A92B6B4D2}"/>
              </a:ext>
            </a:extLst>
          </p:cNvPr>
          <p:cNvSpPr>
            <a:spLocks noGrp="1"/>
          </p:cNvSpPr>
          <p:nvPr>
            <p:ph type="title"/>
          </p:nvPr>
        </p:nvSpPr>
        <p:spPr>
          <a:xfrm>
            <a:off x="3025346" y="360609"/>
            <a:ext cx="6339017" cy="888643"/>
          </a:xfrm>
        </p:spPr>
        <p:txBody>
          <a:bodyPr/>
          <a:lstStyle/>
          <a:p>
            <a:r>
              <a:rPr lang="en-US" dirty="0">
                <a:solidFill>
                  <a:schemeClr val="tx1"/>
                </a:solidFill>
              </a:rPr>
              <a:t>Pressure on nerves both sides </a:t>
            </a:r>
            <a:br>
              <a:rPr lang="en-US" dirty="0">
                <a:solidFill>
                  <a:schemeClr val="tx1"/>
                </a:solidFill>
              </a:rPr>
            </a:br>
            <a:endParaRPr lang="en-US" dirty="0">
              <a:solidFill>
                <a:schemeClr val="tx1"/>
              </a:solidFill>
            </a:endParaRPr>
          </a:p>
        </p:txBody>
      </p:sp>
      <p:pic>
        <p:nvPicPr>
          <p:cNvPr id="5" name="Content Placeholder 4">
            <a:extLst>
              <a:ext uri="{FF2B5EF4-FFF2-40B4-BE49-F238E27FC236}">
                <a16:creationId xmlns:a16="http://schemas.microsoft.com/office/drawing/2014/main" id="{B1C5DDD1-61C5-0E4E-8496-C0FACD9F790C}"/>
              </a:ext>
            </a:extLst>
          </p:cNvPr>
          <p:cNvPicPr>
            <a:picLocks noGrp="1" noChangeAspect="1"/>
          </p:cNvPicPr>
          <p:nvPr>
            <p:ph idx="1"/>
          </p:nvPr>
        </p:nvPicPr>
        <p:blipFill>
          <a:blip r:embed="rId2"/>
          <a:stretch>
            <a:fillRect/>
          </a:stretch>
        </p:blipFill>
        <p:spPr>
          <a:xfrm>
            <a:off x="3025346" y="1524587"/>
            <a:ext cx="5734009" cy="4775160"/>
          </a:xfrm>
        </p:spPr>
      </p:pic>
    </p:spTree>
    <p:extLst>
      <p:ext uri="{BB962C8B-B14F-4D97-AF65-F5344CB8AC3E}">
        <p14:creationId xmlns:p14="http://schemas.microsoft.com/office/powerpoint/2010/main" val="2987283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5195-4F69-7FC5-1613-BDCFF244D472}"/>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917DCA3-35E9-4526-0BC4-BCFD6A0A0FAC}"/>
              </a:ext>
            </a:extLst>
          </p:cNvPr>
          <p:cNvSpPr>
            <a:spLocks noGrp="1"/>
          </p:cNvSpPr>
          <p:nvPr>
            <p:ph idx="1"/>
          </p:nvPr>
        </p:nvSpPr>
        <p:spPr>
          <a:xfrm>
            <a:off x="1968759" y="2627356"/>
            <a:ext cx="4485589" cy="2989616"/>
          </a:xfrm>
        </p:spPr>
        <p:txBody>
          <a:bodyPr>
            <a:normAutofit/>
          </a:bodyPr>
          <a:lstStyle/>
          <a:p>
            <a:pPr marL="0" indent="0">
              <a:buNone/>
            </a:pPr>
            <a:endParaRPr lang="en-US" sz="1800" dirty="0"/>
          </a:p>
          <a:p>
            <a:pPr marL="0" indent="0">
              <a:buNone/>
            </a:pPr>
            <a:endParaRPr lang="en-US" sz="1800" dirty="0"/>
          </a:p>
        </p:txBody>
      </p:sp>
      <p:sp>
        <p:nvSpPr>
          <p:cNvPr id="5" name="Title 1">
            <a:extLst>
              <a:ext uri="{FF2B5EF4-FFF2-40B4-BE49-F238E27FC236}">
                <a16:creationId xmlns:a16="http://schemas.microsoft.com/office/drawing/2014/main" id="{20203FB3-8096-8CE7-C569-49B65BAE4B27}"/>
              </a:ext>
            </a:extLst>
          </p:cNvPr>
          <p:cNvSpPr>
            <a:spLocks noGrp="1"/>
          </p:cNvSpPr>
          <p:nvPr>
            <p:ph type="title"/>
          </p:nvPr>
        </p:nvSpPr>
        <p:spPr>
          <a:xfrm>
            <a:off x="2877312" y="256351"/>
            <a:ext cx="5136389" cy="838355"/>
          </a:xfrm>
        </p:spPr>
        <p:txBody>
          <a:bodyPr/>
          <a:lstStyle/>
          <a:p>
            <a:r>
              <a:rPr lang="en-US" dirty="0">
                <a:solidFill>
                  <a:schemeClr val="tx1"/>
                </a:solidFill>
              </a:rPr>
              <a:t>Degeneration Causing Compression.</a:t>
            </a:r>
            <a:br>
              <a:rPr lang="en-US" dirty="0"/>
            </a:br>
            <a:endParaRPr lang="en-US" dirty="0"/>
          </a:p>
        </p:txBody>
      </p:sp>
      <p:pic>
        <p:nvPicPr>
          <p:cNvPr id="3" name="Picture 2" descr="A diagram of a spine with text&#10;&#10;AI-generated content may be incorrect.">
            <a:extLst>
              <a:ext uri="{FF2B5EF4-FFF2-40B4-BE49-F238E27FC236}">
                <a16:creationId xmlns:a16="http://schemas.microsoft.com/office/drawing/2014/main" id="{4C40B190-5C44-DDE0-5C12-5687EF00281C}"/>
              </a:ext>
            </a:extLst>
          </p:cNvPr>
          <p:cNvPicPr>
            <a:picLocks noChangeAspect="1"/>
          </p:cNvPicPr>
          <p:nvPr/>
        </p:nvPicPr>
        <p:blipFill>
          <a:blip r:embed="rId3"/>
          <a:stretch>
            <a:fillRect/>
          </a:stretch>
        </p:blipFill>
        <p:spPr>
          <a:xfrm>
            <a:off x="3211133" y="1609861"/>
            <a:ext cx="4704009" cy="4704009"/>
          </a:xfrm>
          <a:prstGeom prst="rect">
            <a:avLst/>
          </a:prstGeom>
        </p:spPr>
      </p:pic>
    </p:spTree>
    <p:extLst>
      <p:ext uri="{BB962C8B-B14F-4D97-AF65-F5344CB8AC3E}">
        <p14:creationId xmlns:p14="http://schemas.microsoft.com/office/powerpoint/2010/main" val="2645445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11AF0-1894-354E-6ECF-5F0D19190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E6AA5-83B9-EBC7-57EF-00BDB9F1681C}"/>
              </a:ext>
            </a:extLst>
          </p:cNvPr>
          <p:cNvSpPr>
            <a:spLocks noGrp="1"/>
          </p:cNvSpPr>
          <p:nvPr>
            <p:ph type="title"/>
          </p:nvPr>
        </p:nvSpPr>
        <p:spPr>
          <a:xfrm>
            <a:off x="2765386" y="180305"/>
            <a:ext cx="7273965" cy="1030311"/>
          </a:xfrm>
        </p:spPr>
        <p:txBody>
          <a:bodyPr/>
          <a:lstStyle/>
          <a:p>
            <a:r>
              <a:rPr lang="en-US" dirty="0">
                <a:solidFill>
                  <a:schemeClr val="tx1"/>
                </a:solidFill>
              </a:rPr>
              <a:t>Biomechanics of Herniation </a:t>
            </a:r>
            <a:br>
              <a:rPr lang="en-US" dirty="0">
                <a:solidFill>
                  <a:schemeClr val="tx1"/>
                </a:solidFill>
              </a:rPr>
            </a:br>
            <a:endParaRPr lang="en-US" dirty="0">
              <a:solidFill>
                <a:schemeClr val="tx1"/>
              </a:solidFill>
            </a:endParaRPr>
          </a:p>
        </p:txBody>
      </p:sp>
      <p:sp>
        <p:nvSpPr>
          <p:cNvPr id="3" name="Content Placeholder 2">
            <a:extLst>
              <a:ext uri="{FF2B5EF4-FFF2-40B4-BE49-F238E27FC236}">
                <a16:creationId xmlns:a16="http://schemas.microsoft.com/office/drawing/2014/main" id="{A8EFD445-19E3-FCCD-0239-254BB67FED7D}"/>
              </a:ext>
            </a:extLst>
          </p:cNvPr>
          <p:cNvSpPr>
            <a:spLocks noGrp="1"/>
          </p:cNvSpPr>
          <p:nvPr>
            <p:ph idx="1"/>
          </p:nvPr>
        </p:nvSpPr>
        <p:spPr>
          <a:xfrm>
            <a:off x="2152651" y="2506641"/>
            <a:ext cx="7886700" cy="2983331"/>
          </a:xfrm>
        </p:spPr>
        <p:txBody>
          <a:bodyPr>
            <a:normAutofit/>
          </a:bodyPr>
          <a:lstStyle/>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r>
              <a:rPr lang="en-US" dirty="0"/>
              <a:t>								</a:t>
            </a:r>
          </a:p>
        </p:txBody>
      </p:sp>
      <p:sp>
        <p:nvSpPr>
          <p:cNvPr id="7" name="TextBox 6">
            <a:extLst>
              <a:ext uri="{FF2B5EF4-FFF2-40B4-BE49-F238E27FC236}">
                <a16:creationId xmlns:a16="http://schemas.microsoft.com/office/drawing/2014/main" id="{3081DAA4-5257-F738-6FD4-D9437EB005A0}"/>
              </a:ext>
            </a:extLst>
          </p:cNvPr>
          <p:cNvSpPr txBox="1"/>
          <p:nvPr/>
        </p:nvSpPr>
        <p:spPr>
          <a:xfrm>
            <a:off x="8651697" y="5594348"/>
            <a:ext cx="1877603" cy="300210"/>
          </a:xfrm>
          <a:prstGeom prst="rect">
            <a:avLst/>
          </a:prstGeom>
          <a:noFill/>
        </p:spPr>
        <p:txBody>
          <a:bodyPr wrap="square" rtlCol="0">
            <a:spAutoFit/>
          </a:bodyPr>
          <a:lstStyle/>
          <a:p>
            <a:pPr defTabSz="457189"/>
            <a:r>
              <a:rPr lang="en-US" sz="1351" dirty="0">
                <a:solidFill>
                  <a:prstClr val="black"/>
                </a:solidFill>
                <a:latin typeface="Calibri"/>
              </a:rPr>
              <a:t>(Adams &amp; Hutton 1982)</a:t>
            </a:r>
          </a:p>
        </p:txBody>
      </p:sp>
      <p:pic>
        <p:nvPicPr>
          <p:cNvPr id="9" name="Picture 8">
            <a:extLst>
              <a:ext uri="{FF2B5EF4-FFF2-40B4-BE49-F238E27FC236}">
                <a16:creationId xmlns:a16="http://schemas.microsoft.com/office/drawing/2014/main" id="{4A8B261E-20E3-3D35-31E3-B87D02671C6A}"/>
              </a:ext>
            </a:extLst>
          </p:cNvPr>
          <p:cNvPicPr>
            <a:picLocks noChangeAspect="1"/>
          </p:cNvPicPr>
          <p:nvPr/>
        </p:nvPicPr>
        <p:blipFill>
          <a:blip r:embed="rId2">
            <a:extLst>
              <a:ext uri="{BEBA8EAE-BF5A-486C-A8C5-ECC9F3942E4B}">
                <a14:imgProps xmlns:a14="http://schemas.microsoft.com/office/drawing/2010/main">
                  <a14:imgLayer>
                    <a14:imgEffect>
                      <a14:brightnessContrast bright="75000" contrast="-19000"/>
                    </a14:imgEffect>
                  </a14:imgLayer>
                </a14:imgProps>
              </a:ext>
            </a:extLst>
          </a:blip>
          <a:stretch>
            <a:fillRect/>
          </a:stretch>
        </p:blipFill>
        <p:spPr>
          <a:xfrm>
            <a:off x="5952552" y="2307527"/>
            <a:ext cx="2815008" cy="2867396"/>
          </a:xfrm>
          <a:prstGeom prst="rect">
            <a:avLst/>
          </a:prstGeom>
        </p:spPr>
      </p:pic>
      <p:pic>
        <p:nvPicPr>
          <p:cNvPr id="11" name="Picture 10">
            <a:extLst>
              <a:ext uri="{FF2B5EF4-FFF2-40B4-BE49-F238E27FC236}">
                <a16:creationId xmlns:a16="http://schemas.microsoft.com/office/drawing/2014/main" id="{5F26BAAF-A4DB-8C70-69C5-9E35F2186EC7}"/>
              </a:ext>
            </a:extLst>
          </p:cNvPr>
          <p:cNvPicPr>
            <a:picLocks noChangeAspect="1"/>
          </p:cNvPicPr>
          <p:nvPr/>
        </p:nvPicPr>
        <p:blipFill>
          <a:blip r:embed="rId3">
            <a:extLst>
              <a:ext uri="{BEBA8EAE-BF5A-486C-A8C5-ECC9F3942E4B}">
                <a14:imgProps xmlns:a14="http://schemas.microsoft.com/office/drawing/2010/main">
                  <a14:imgLayer>
                    <a14:imgEffect>
                      <a14:sharpenSoften amount="36000"/>
                    </a14:imgEffect>
                    <a14:imgEffect>
                      <a14:brightnessContrast bright="64000"/>
                    </a14:imgEffect>
                  </a14:imgLayer>
                </a14:imgProps>
              </a:ext>
            </a:extLst>
          </a:blip>
          <a:stretch>
            <a:fillRect/>
          </a:stretch>
        </p:blipFill>
        <p:spPr>
          <a:xfrm>
            <a:off x="3406605" y="2124310"/>
            <a:ext cx="1981784" cy="3365663"/>
          </a:xfrm>
          <a:prstGeom prst="rect">
            <a:avLst/>
          </a:prstGeom>
        </p:spPr>
      </p:pic>
      <p:pic>
        <p:nvPicPr>
          <p:cNvPr id="5" name="Picture 4" descr="Diagram of a diagram of a disc&#10;&#10;AI-generated content may be incorrect.">
            <a:extLst>
              <a:ext uri="{FF2B5EF4-FFF2-40B4-BE49-F238E27FC236}">
                <a16:creationId xmlns:a16="http://schemas.microsoft.com/office/drawing/2014/main" id="{EE1E7B45-A337-1648-78A3-F74906B33863}"/>
              </a:ext>
            </a:extLst>
          </p:cNvPr>
          <p:cNvPicPr>
            <a:picLocks noChangeAspect="1"/>
          </p:cNvPicPr>
          <p:nvPr/>
        </p:nvPicPr>
        <p:blipFill>
          <a:blip r:embed="rId4"/>
          <a:srcRect l="-381" t="233" r="-4389" b="36436"/>
          <a:stretch>
            <a:fillRect/>
          </a:stretch>
        </p:blipFill>
        <p:spPr>
          <a:xfrm>
            <a:off x="2658355" y="1604870"/>
            <a:ext cx="8038635" cy="4404543"/>
          </a:xfrm>
          <a:prstGeom prst="rect">
            <a:avLst/>
          </a:prstGeom>
        </p:spPr>
      </p:pic>
    </p:spTree>
    <p:extLst>
      <p:ext uri="{BB962C8B-B14F-4D97-AF65-F5344CB8AC3E}">
        <p14:creationId xmlns:p14="http://schemas.microsoft.com/office/powerpoint/2010/main" val="139105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0546-0EE1-FD75-CB67-5DDD15FC673B}"/>
            </a:ext>
          </a:extLst>
        </p:cNvPr>
        <p:cNvGrpSpPr/>
        <p:nvPr/>
      </p:nvGrpSpPr>
      <p:grpSpPr>
        <a:xfrm>
          <a:off x="0" y="0"/>
          <a:ext cx="0" cy="0"/>
          <a:chOff x="0" y="0"/>
          <a:chExt cx="0" cy="0"/>
        </a:xfrm>
      </p:grpSpPr>
      <p:pic>
        <p:nvPicPr>
          <p:cNvPr id="61442" name="Picture 3" descr="image001">
            <a:extLst>
              <a:ext uri="{FF2B5EF4-FFF2-40B4-BE49-F238E27FC236}">
                <a16:creationId xmlns:a16="http://schemas.microsoft.com/office/drawing/2014/main" id="{B46841C2-EB4B-E56E-C687-DCC9B223B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050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0" name="Rectangle 4">
            <a:extLst>
              <a:ext uri="{FF2B5EF4-FFF2-40B4-BE49-F238E27FC236}">
                <a16:creationId xmlns:a16="http://schemas.microsoft.com/office/drawing/2014/main" id="{FCC5012E-1622-B35D-B9D0-ED78AC639DCB}"/>
              </a:ext>
            </a:extLst>
          </p:cNvPr>
          <p:cNvSpPr>
            <a:spLocks noChangeArrowheads="1"/>
          </p:cNvSpPr>
          <p:nvPr/>
        </p:nvSpPr>
        <p:spPr bwMode="auto">
          <a:xfrm>
            <a:off x="6096000" y="1828800"/>
            <a:ext cx="1981200" cy="914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189">
              <a:defRPr/>
            </a:pPr>
            <a:endParaRPr lang="en-US">
              <a:solidFill>
                <a:prstClr val="black"/>
              </a:solidFill>
              <a:latin typeface="Arial" charset="0"/>
              <a:ea typeface="ＭＳ Ｐゴシック" charset="0"/>
            </a:endParaRPr>
          </a:p>
        </p:txBody>
      </p:sp>
      <p:pic>
        <p:nvPicPr>
          <p:cNvPr id="61444" name="Picture 5" descr="lumbar_stenosis_cause03">
            <a:extLst>
              <a:ext uri="{FF2B5EF4-FFF2-40B4-BE49-F238E27FC236}">
                <a16:creationId xmlns:a16="http://schemas.microsoft.com/office/drawing/2014/main" id="{818DEC31-3603-508F-8117-3D23D9747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546" y="3500567"/>
            <a:ext cx="3283655" cy="328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2" name="Rectangle 6">
            <a:extLst>
              <a:ext uri="{FF2B5EF4-FFF2-40B4-BE49-F238E27FC236}">
                <a16:creationId xmlns:a16="http://schemas.microsoft.com/office/drawing/2014/main" id="{23D7263A-6B10-9A46-3930-5DB4AF1D44EE}"/>
              </a:ext>
            </a:extLst>
          </p:cNvPr>
          <p:cNvSpPr>
            <a:spLocks noChangeArrowheads="1"/>
          </p:cNvSpPr>
          <p:nvPr/>
        </p:nvSpPr>
        <p:spPr bwMode="auto">
          <a:xfrm>
            <a:off x="4495800" y="3200400"/>
            <a:ext cx="1295400" cy="381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189">
              <a:defRPr/>
            </a:pPr>
            <a:endParaRPr lang="en-US">
              <a:solidFill>
                <a:prstClr val="black"/>
              </a:solidFill>
              <a:latin typeface="Arial" charset="0"/>
              <a:ea typeface="ＭＳ Ｐゴシック" charset="0"/>
            </a:endParaRPr>
          </a:p>
        </p:txBody>
      </p:sp>
      <p:sp>
        <p:nvSpPr>
          <p:cNvPr id="562183" name="Rectangle 7">
            <a:extLst>
              <a:ext uri="{FF2B5EF4-FFF2-40B4-BE49-F238E27FC236}">
                <a16:creationId xmlns:a16="http://schemas.microsoft.com/office/drawing/2014/main" id="{F3A8364D-5A8F-EC93-6B99-B963DBBBB69F}"/>
              </a:ext>
            </a:extLst>
          </p:cNvPr>
          <p:cNvSpPr>
            <a:spLocks noChangeArrowheads="1"/>
          </p:cNvSpPr>
          <p:nvPr/>
        </p:nvSpPr>
        <p:spPr bwMode="auto">
          <a:xfrm>
            <a:off x="5029200" y="5334000"/>
            <a:ext cx="1981200" cy="914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189">
              <a:defRPr/>
            </a:pPr>
            <a:endParaRPr lang="en-US">
              <a:solidFill>
                <a:prstClr val="black"/>
              </a:solidFill>
              <a:latin typeface="Arial" charset="0"/>
              <a:ea typeface="ＭＳ Ｐゴシック" charset="0"/>
            </a:endParaRPr>
          </a:p>
        </p:txBody>
      </p:sp>
      <p:sp>
        <p:nvSpPr>
          <p:cNvPr id="562184" name="Rectangle 8">
            <a:extLst>
              <a:ext uri="{FF2B5EF4-FFF2-40B4-BE49-F238E27FC236}">
                <a16:creationId xmlns:a16="http://schemas.microsoft.com/office/drawing/2014/main" id="{1E20EEE4-912B-12BF-230C-A243CA1308B5}"/>
              </a:ext>
            </a:extLst>
          </p:cNvPr>
          <p:cNvSpPr>
            <a:spLocks noChangeArrowheads="1"/>
          </p:cNvSpPr>
          <p:nvPr/>
        </p:nvSpPr>
        <p:spPr bwMode="auto">
          <a:xfrm>
            <a:off x="8915400" y="5486400"/>
            <a:ext cx="1143000" cy="609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189">
              <a:defRPr/>
            </a:pPr>
            <a:endParaRPr lang="en-US">
              <a:solidFill>
                <a:prstClr val="black"/>
              </a:solidFill>
              <a:latin typeface="Arial" charset="0"/>
              <a:ea typeface="ＭＳ Ｐゴシック" charset="0"/>
            </a:endParaRPr>
          </a:p>
        </p:txBody>
      </p:sp>
      <p:sp>
        <p:nvSpPr>
          <p:cNvPr id="4" name="Title 1">
            <a:extLst>
              <a:ext uri="{FF2B5EF4-FFF2-40B4-BE49-F238E27FC236}">
                <a16:creationId xmlns:a16="http://schemas.microsoft.com/office/drawing/2014/main" id="{33C2658C-1F98-5393-A479-33221CAA5483}"/>
              </a:ext>
            </a:extLst>
          </p:cNvPr>
          <p:cNvSpPr>
            <a:spLocks noGrp="1"/>
          </p:cNvSpPr>
          <p:nvPr>
            <p:ph type="title"/>
          </p:nvPr>
        </p:nvSpPr>
        <p:spPr>
          <a:xfrm>
            <a:off x="2765386" y="180305"/>
            <a:ext cx="7273965" cy="1030311"/>
          </a:xfrm>
        </p:spPr>
        <p:txBody>
          <a:bodyPr/>
          <a:lstStyle/>
          <a:p>
            <a:r>
              <a:rPr lang="en-US" dirty="0">
                <a:solidFill>
                  <a:schemeClr val="tx1"/>
                </a:solidFill>
              </a:rPr>
              <a:t>Patho-physiology  </a:t>
            </a:r>
            <a:br>
              <a:rPr lang="en-US" dirty="0">
                <a:solidFill>
                  <a:schemeClr val="tx1"/>
                </a:solidFill>
              </a:rPr>
            </a:br>
            <a:endParaRPr lang="en-US" dirty="0">
              <a:solidFill>
                <a:schemeClr val="tx1"/>
              </a:solidFill>
            </a:endParaRPr>
          </a:p>
        </p:txBody>
      </p:sp>
      <p:sp>
        <p:nvSpPr>
          <p:cNvPr id="2" name="Content Placeholder 2">
            <a:extLst>
              <a:ext uri="{FF2B5EF4-FFF2-40B4-BE49-F238E27FC236}">
                <a16:creationId xmlns:a16="http://schemas.microsoft.com/office/drawing/2014/main" id="{CA7A4E64-2908-F5DA-E3A4-995F93C4B75B}"/>
              </a:ext>
            </a:extLst>
          </p:cNvPr>
          <p:cNvSpPr txBox="1">
            <a:spLocks/>
          </p:cNvSpPr>
          <p:nvPr/>
        </p:nvSpPr>
        <p:spPr>
          <a:xfrm>
            <a:off x="1981200" y="1648179"/>
            <a:ext cx="8229600" cy="4019735"/>
          </a:xfrm>
          <a:prstGeom prst="rect">
            <a:avLst/>
          </a:prstGeom>
        </p:spPr>
        <p:txBody>
          <a:bodyPr vert="horz" lIns="0" tIns="0" rIns="91440" bIns="0" rtlCol="0">
            <a:normAutofit/>
          </a:bodyPr>
          <a:lstStyle>
            <a:lvl1pPr marL="342900" indent="-342900" algn="l" defTabSz="457200"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1pPr>
            <a:lvl2pPr marL="742950" indent="-285750" algn="l" defTabSz="457200"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2pPr>
            <a:lvl3pPr marL="1143000" indent="-228600" algn="l" defTabSz="457200"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3pPr>
            <a:lvl4pPr marL="1600200" indent="-228600" algn="l" defTabSz="457200"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4pPr>
            <a:lvl5pPr marL="2057400" indent="-228600" algn="l" defTabSz="457200" rtl="0" eaLnBrk="1" latinLnBrk="0" hangingPunct="1">
              <a:spcBef>
                <a:spcPct val="20000"/>
              </a:spcBef>
              <a:buClr>
                <a:schemeClr val="tx2"/>
              </a:buClr>
              <a:buSzPct val="100000"/>
              <a:buFont typeface="Arial"/>
              <a:buChar char="•"/>
              <a:defRPr sz="1400" kern="1200">
                <a:solidFill>
                  <a:srgbClr val="505150"/>
                </a:solidFill>
                <a:latin typeface="TheSans Spir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189">
              <a:buClr>
                <a:srgbClr val="455F51"/>
              </a:buClr>
              <a:buNone/>
            </a:pPr>
            <a:r>
              <a:rPr lang="en-US" sz="1800">
                <a:solidFill>
                  <a:prstClr val="black"/>
                </a:solidFill>
                <a:latin typeface="Calibri"/>
              </a:rPr>
              <a:t>Lumbar disc prolapse causes variable amounts of :-</a:t>
            </a:r>
          </a:p>
          <a:p>
            <a:pPr marL="0" indent="0" defTabSz="457189">
              <a:buClr>
                <a:srgbClr val="455F51"/>
              </a:buClr>
              <a:buNone/>
            </a:pPr>
            <a:endParaRPr lang="en-US" sz="1800">
              <a:solidFill>
                <a:prstClr val="black"/>
              </a:solidFill>
              <a:latin typeface="Calibri"/>
            </a:endParaRPr>
          </a:p>
          <a:p>
            <a:pPr marL="385753" indent="-385753" defTabSz="457189">
              <a:buClr>
                <a:srgbClr val="455F51"/>
              </a:buClr>
              <a:buFont typeface="Arial"/>
              <a:buAutoNum type="arabicPeriod"/>
            </a:pPr>
            <a:r>
              <a:rPr lang="en-US" sz="1800">
                <a:solidFill>
                  <a:prstClr val="black"/>
                </a:solidFill>
                <a:latin typeface="Calibri"/>
              </a:rPr>
              <a:t>Mechanical compression </a:t>
            </a:r>
          </a:p>
          <a:p>
            <a:pPr marL="342891" lvl="1" indent="0" defTabSz="457189">
              <a:buClr>
                <a:srgbClr val="455F51"/>
              </a:buClr>
              <a:buNone/>
            </a:pPr>
            <a:endParaRPr lang="en-US" sz="1800">
              <a:solidFill>
                <a:prstClr val="black"/>
              </a:solidFill>
              <a:latin typeface="Calibri"/>
            </a:endParaRPr>
          </a:p>
          <a:p>
            <a:pPr marL="385753" indent="-385753" defTabSz="457189">
              <a:buClr>
                <a:srgbClr val="455F51"/>
              </a:buClr>
              <a:buFont typeface="Arial"/>
              <a:buAutoNum type="arabicPeriod"/>
            </a:pPr>
            <a:r>
              <a:rPr lang="en-US" sz="1800">
                <a:solidFill>
                  <a:prstClr val="black"/>
                </a:solidFill>
                <a:latin typeface="Calibri"/>
              </a:rPr>
              <a:t>Chemical irritation (disc and annular tear)</a:t>
            </a:r>
          </a:p>
          <a:p>
            <a:pPr marL="0" indent="0" defTabSz="457189">
              <a:buClr>
                <a:srgbClr val="455F51"/>
              </a:buClr>
              <a:buNone/>
            </a:pPr>
            <a:endParaRPr lang="en-US"/>
          </a:p>
          <a:p>
            <a:pPr marL="0" indent="0" defTabSz="457189">
              <a:buClr>
                <a:srgbClr val="455F51"/>
              </a:buClr>
              <a:buNone/>
            </a:pPr>
            <a:endParaRPr lang="en-US" dirty="0"/>
          </a:p>
        </p:txBody>
      </p:sp>
    </p:spTree>
    <p:extLst>
      <p:ext uri="{BB962C8B-B14F-4D97-AF65-F5344CB8AC3E}">
        <p14:creationId xmlns:p14="http://schemas.microsoft.com/office/powerpoint/2010/main" val="3468791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774B0-36CD-9C42-A1F9-5272D6B36DF6}"/>
              </a:ext>
            </a:extLst>
          </p:cNvPr>
          <p:cNvSpPr>
            <a:spLocks noGrp="1"/>
          </p:cNvSpPr>
          <p:nvPr>
            <p:ph idx="1"/>
          </p:nvPr>
        </p:nvSpPr>
        <p:spPr>
          <a:xfrm>
            <a:off x="1981200" y="2383436"/>
            <a:ext cx="8229600" cy="3284477"/>
          </a:xfrm>
        </p:spPr>
        <p:txBody>
          <a:bodyPr>
            <a:normAutofit lnSpcReduction="10000"/>
          </a:bodyPr>
          <a:lstStyle/>
          <a:p>
            <a:pPr marL="0" indent="0">
              <a:lnSpc>
                <a:spcPct val="150000"/>
              </a:lnSpc>
              <a:buNone/>
            </a:pPr>
            <a:r>
              <a:rPr lang="en-GB" sz="1800" i="1" dirty="0">
                <a:solidFill>
                  <a:schemeClr val="tx1"/>
                </a:solidFill>
              </a:rPr>
              <a:t>‘The prevalence of disc degeneration in asymptomatic individuals increased from 37% of 20-year-old individuals to 96% of 80-year-old individuals’.</a:t>
            </a:r>
          </a:p>
          <a:p>
            <a:pPr>
              <a:lnSpc>
                <a:spcPct val="150000"/>
              </a:lnSpc>
            </a:pPr>
            <a:endParaRPr lang="en-GB" dirty="0"/>
          </a:p>
          <a:p>
            <a:pPr>
              <a:lnSpc>
                <a:spcPct val="150000"/>
              </a:lnSpc>
            </a:pPr>
            <a:r>
              <a:rPr lang="en-GB" sz="1800" dirty="0">
                <a:solidFill>
                  <a:schemeClr val="tx1"/>
                </a:solidFill>
              </a:rPr>
              <a:t>Consider 10% per decade of life.</a:t>
            </a:r>
          </a:p>
          <a:p>
            <a:pPr>
              <a:lnSpc>
                <a:spcPct val="150000"/>
              </a:lnSpc>
            </a:pPr>
            <a:endParaRPr lang="en-GB" sz="1800" dirty="0">
              <a:solidFill>
                <a:schemeClr val="tx1"/>
              </a:solidFill>
            </a:endParaRPr>
          </a:p>
          <a:p>
            <a:pPr>
              <a:lnSpc>
                <a:spcPct val="150000"/>
              </a:lnSpc>
            </a:pPr>
            <a:r>
              <a:rPr lang="en-GB" sz="1800" dirty="0">
                <a:solidFill>
                  <a:schemeClr val="tx1"/>
                </a:solidFill>
              </a:rPr>
              <a:t>Significant degenerative changes may be asymptomatic.</a:t>
            </a:r>
          </a:p>
          <a:p>
            <a:pPr>
              <a:lnSpc>
                <a:spcPct val="150000"/>
              </a:lnSpc>
            </a:pPr>
            <a:endParaRPr lang="en-US" sz="1800" dirty="0">
              <a:solidFill>
                <a:srgbClr val="FF0000"/>
              </a:solidFill>
            </a:endParaRPr>
          </a:p>
          <a:p>
            <a:pPr>
              <a:lnSpc>
                <a:spcPct val="150000"/>
              </a:lnSpc>
            </a:pPr>
            <a:r>
              <a:rPr lang="en-US" sz="1800" dirty="0">
                <a:solidFill>
                  <a:srgbClr val="FF0000"/>
                </a:solidFill>
              </a:rPr>
              <a:t>Poor correlation between scan and symptoms.</a:t>
            </a:r>
            <a:endParaRPr lang="en-US" sz="1800" dirty="0"/>
          </a:p>
        </p:txBody>
      </p:sp>
      <p:sp>
        <p:nvSpPr>
          <p:cNvPr id="5" name="Title 1">
            <a:extLst>
              <a:ext uri="{FF2B5EF4-FFF2-40B4-BE49-F238E27FC236}">
                <a16:creationId xmlns:a16="http://schemas.microsoft.com/office/drawing/2014/main" id="{6467BA12-F886-1C44-BEA8-F0EDA94F8EE0}"/>
              </a:ext>
            </a:extLst>
          </p:cNvPr>
          <p:cNvSpPr>
            <a:spLocks noGrp="1"/>
          </p:cNvSpPr>
          <p:nvPr>
            <p:ph type="title"/>
          </p:nvPr>
        </p:nvSpPr>
        <p:spPr>
          <a:xfrm>
            <a:off x="2556317" y="115912"/>
            <a:ext cx="8229600" cy="1074177"/>
          </a:xfrm>
        </p:spPr>
        <p:txBody>
          <a:bodyPr/>
          <a:lstStyle/>
          <a:p>
            <a:r>
              <a:rPr lang="en-US" dirty="0">
                <a:solidFill>
                  <a:schemeClr val="tx1"/>
                </a:solidFill>
              </a:rPr>
              <a:t>Disc Degeneration Epidemiology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40501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4C74B8-8FE1-77D0-4FFD-84D012F9FF32}"/>
              </a:ext>
            </a:extLst>
          </p:cNvPr>
          <p:cNvSpPr>
            <a:spLocks noGrp="1"/>
          </p:cNvSpPr>
          <p:nvPr>
            <p:ph sz="quarter" idx="11"/>
          </p:nvPr>
        </p:nvSpPr>
        <p:spPr/>
        <p:txBody>
          <a:bodyPr/>
          <a:lstStyle/>
          <a:p>
            <a:r>
              <a:rPr lang="en-US" dirty="0"/>
              <a:t>NG252: ‘in a nutshell’</a:t>
            </a:r>
          </a:p>
        </p:txBody>
      </p:sp>
      <p:sp>
        <p:nvSpPr>
          <p:cNvPr id="4" name="Content Placeholder 3">
            <a:extLst>
              <a:ext uri="{FF2B5EF4-FFF2-40B4-BE49-F238E27FC236}">
                <a16:creationId xmlns:a16="http://schemas.microsoft.com/office/drawing/2014/main" id="{E70C72CD-9B78-9A14-3E5E-61279588C2D5}"/>
              </a:ext>
            </a:extLst>
          </p:cNvPr>
          <p:cNvSpPr>
            <a:spLocks noGrp="1"/>
          </p:cNvSpPr>
          <p:nvPr>
            <p:ph sz="quarter" idx="10"/>
          </p:nvPr>
        </p:nvSpPr>
        <p:spPr/>
        <p:txBody>
          <a:bodyPr/>
          <a:lstStyle/>
          <a:p>
            <a:r>
              <a:rPr lang="en-US" sz="2000" dirty="0"/>
              <a:t>Principles of Rehabilitation </a:t>
            </a:r>
            <a:r>
              <a:rPr lang="en-US" sz="2000" i="1" dirty="0"/>
              <a:t>(person-</a:t>
            </a:r>
            <a:r>
              <a:rPr lang="en-US" sz="2000" i="1" dirty="0" err="1"/>
              <a:t>centred</a:t>
            </a:r>
            <a:r>
              <a:rPr lang="en-US" sz="2000" i="1" dirty="0"/>
              <a:t>, lifelong, accessible)</a:t>
            </a:r>
          </a:p>
          <a:p>
            <a:r>
              <a:rPr lang="en-US" sz="2000" dirty="0"/>
              <a:t>Designing &amp; Commissioning Services </a:t>
            </a:r>
            <a:r>
              <a:rPr lang="en-US" sz="2000" i="1" dirty="0"/>
              <a:t>(case management, transition)</a:t>
            </a:r>
          </a:p>
          <a:p>
            <a:r>
              <a:rPr lang="en-US" sz="2000" dirty="0"/>
              <a:t>Assessment, Treatment Planning &amp; Goals</a:t>
            </a:r>
            <a:r>
              <a:rPr lang="en-US" sz="2000" dirty="0">
                <a:sym typeface="Wingdings" pitchFamily="2" charset="2"/>
              </a:rPr>
              <a:t> </a:t>
            </a:r>
            <a:r>
              <a:rPr lang="en-US" sz="2000" i="1" dirty="0">
                <a:sym typeface="Wingdings" pitchFamily="2" charset="2"/>
              </a:rPr>
              <a:t>(holistic, functional, collaborative goals)</a:t>
            </a:r>
          </a:p>
          <a:p>
            <a:r>
              <a:rPr lang="en-US" sz="2000" dirty="0">
                <a:sym typeface="Wingdings" pitchFamily="2" charset="2"/>
              </a:rPr>
              <a:t>Rehabilitation of Function </a:t>
            </a:r>
            <a:r>
              <a:rPr lang="en-US" sz="2000" i="1" dirty="0">
                <a:sym typeface="Wingdings" pitchFamily="2" charset="2"/>
              </a:rPr>
              <a:t>(physical, cognitive, communication, psychological &amp; </a:t>
            </a:r>
            <a:r>
              <a:rPr lang="en-US" sz="2000" i="1" dirty="0" err="1">
                <a:sym typeface="Wingdings" pitchFamily="2" charset="2"/>
              </a:rPr>
              <a:t>behavioural</a:t>
            </a:r>
            <a:r>
              <a:rPr lang="en-US" sz="2000" i="1" dirty="0">
                <a:sym typeface="Wingdings" pitchFamily="2" charset="2"/>
              </a:rPr>
              <a:t>)</a:t>
            </a:r>
          </a:p>
          <a:p>
            <a:r>
              <a:rPr lang="en-US" sz="2000" dirty="0">
                <a:sym typeface="Wingdings" pitchFamily="2" charset="2"/>
              </a:rPr>
              <a:t>Rehabilitation for Participation &amp; Community Integration</a:t>
            </a:r>
            <a:r>
              <a:rPr lang="en-US" sz="2000" i="1" dirty="0">
                <a:sym typeface="Wingdings" pitchFamily="2" charset="2"/>
              </a:rPr>
              <a:t> (independent living, sex &amp; relationships, leisure, education, employment &amp; vocational rehab)</a:t>
            </a:r>
          </a:p>
          <a:p>
            <a:r>
              <a:rPr lang="en-US" sz="2000" dirty="0">
                <a:sym typeface="Wingdings" pitchFamily="2" charset="2"/>
              </a:rPr>
              <a:t>Woven throughout is an emphasis on EDI, and supporting autonomy whilst managing risk</a:t>
            </a:r>
          </a:p>
          <a:p>
            <a:endParaRPr lang="en-US" dirty="0"/>
          </a:p>
        </p:txBody>
      </p:sp>
    </p:spTree>
    <p:extLst>
      <p:ext uri="{BB962C8B-B14F-4D97-AF65-F5344CB8AC3E}">
        <p14:creationId xmlns:p14="http://schemas.microsoft.com/office/powerpoint/2010/main" val="42306334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2B35F-542F-BF30-B878-5351CFDBA1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007C9-3C57-DDA5-81CB-B5F877622C8E}"/>
              </a:ext>
            </a:extLst>
          </p:cNvPr>
          <p:cNvSpPr>
            <a:spLocks noGrp="1"/>
          </p:cNvSpPr>
          <p:nvPr>
            <p:ph idx="1"/>
          </p:nvPr>
        </p:nvSpPr>
        <p:spPr>
          <a:xfrm>
            <a:off x="1981200" y="1409700"/>
            <a:ext cx="8229600" cy="4258213"/>
          </a:xfrm>
        </p:spPr>
        <p:txBody>
          <a:bodyPr>
            <a:normAutofit lnSpcReduction="10000"/>
          </a:bodyPr>
          <a:lstStyle/>
          <a:p>
            <a:pPr>
              <a:lnSpc>
                <a:spcPct val="150000"/>
              </a:lnSpc>
              <a:buFont typeface="+mj-lt"/>
              <a:buAutoNum type="arabicPeriod"/>
            </a:pPr>
            <a:r>
              <a:rPr lang="en-GB" sz="1800" i="1" dirty="0">
                <a:solidFill>
                  <a:schemeClr val="tx1"/>
                </a:solidFill>
              </a:rPr>
              <a:t>Not a medical concept </a:t>
            </a:r>
          </a:p>
          <a:p>
            <a:pPr>
              <a:lnSpc>
                <a:spcPct val="150000"/>
              </a:lnSpc>
              <a:buFont typeface="+mj-lt"/>
              <a:buAutoNum type="arabicPeriod"/>
            </a:pPr>
            <a:endParaRPr lang="en-GB" sz="1800" i="1" dirty="0">
              <a:solidFill>
                <a:schemeClr val="tx1"/>
              </a:solidFill>
            </a:endParaRPr>
          </a:p>
          <a:p>
            <a:pPr>
              <a:lnSpc>
                <a:spcPct val="150000"/>
              </a:lnSpc>
              <a:buFont typeface="+mj-lt"/>
              <a:buAutoNum type="arabicPeriod"/>
            </a:pPr>
            <a:r>
              <a:rPr lang="en-GB" sz="1800" i="1" dirty="0">
                <a:solidFill>
                  <a:schemeClr val="tx1"/>
                </a:solidFill>
              </a:rPr>
              <a:t>Acceleration period, an attempt to quantify the effect of the injury on the progression of clinical symptoms.</a:t>
            </a:r>
          </a:p>
          <a:p>
            <a:pPr>
              <a:lnSpc>
                <a:spcPct val="150000"/>
              </a:lnSpc>
              <a:buFont typeface="+mj-lt"/>
              <a:buAutoNum type="arabicPeriod"/>
            </a:pPr>
            <a:endParaRPr lang="en-GB" sz="1800" i="1" dirty="0">
              <a:solidFill>
                <a:schemeClr val="tx1"/>
              </a:solidFill>
            </a:endParaRPr>
          </a:p>
          <a:p>
            <a:pPr>
              <a:lnSpc>
                <a:spcPct val="150000"/>
              </a:lnSpc>
              <a:buFont typeface="+mj-lt"/>
              <a:buAutoNum type="arabicPeriod"/>
            </a:pPr>
            <a:r>
              <a:rPr lang="en-GB" sz="1800" i="1" dirty="0">
                <a:solidFill>
                  <a:schemeClr val="tx1"/>
                </a:solidFill>
              </a:rPr>
              <a:t>Relative contribution from the preexisting condition and the “injury” that the spine was subjected to. </a:t>
            </a:r>
          </a:p>
          <a:p>
            <a:pPr>
              <a:lnSpc>
                <a:spcPct val="150000"/>
              </a:lnSpc>
              <a:buFont typeface="+mj-lt"/>
              <a:buAutoNum type="arabicPeriod"/>
            </a:pPr>
            <a:endParaRPr lang="en-GB" sz="1800" i="1" dirty="0">
              <a:solidFill>
                <a:schemeClr val="tx1"/>
              </a:solidFill>
            </a:endParaRPr>
          </a:p>
          <a:p>
            <a:pPr>
              <a:lnSpc>
                <a:spcPct val="150000"/>
              </a:lnSpc>
              <a:buFont typeface="+mj-lt"/>
              <a:buAutoNum type="arabicPeriod"/>
            </a:pPr>
            <a:r>
              <a:rPr lang="en-GB" sz="1800" i="1" dirty="0">
                <a:solidFill>
                  <a:schemeClr val="tx1"/>
                </a:solidFill>
              </a:rPr>
              <a:t>Differentiate </a:t>
            </a:r>
            <a:r>
              <a:rPr lang="en-GB" sz="1800" b="1" i="1" dirty="0">
                <a:solidFill>
                  <a:schemeClr val="tx1"/>
                </a:solidFill>
              </a:rPr>
              <a:t>“acceleration  of symptoms</a:t>
            </a:r>
            <a:r>
              <a:rPr lang="en-GB" sz="1800" i="1" dirty="0">
                <a:solidFill>
                  <a:schemeClr val="tx1"/>
                </a:solidFill>
              </a:rPr>
              <a:t>” and  </a:t>
            </a:r>
            <a:r>
              <a:rPr lang="en-GB" sz="1800" b="1" i="1" dirty="0">
                <a:solidFill>
                  <a:schemeClr val="tx1"/>
                </a:solidFill>
              </a:rPr>
              <a:t>”acceleration of degenerative changes”</a:t>
            </a:r>
          </a:p>
          <a:p>
            <a:pPr>
              <a:lnSpc>
                <a:spcPct val="150000"/>
              </a:lnSpc>
              <a:buFont typeface="+mj-lt"/>
              <a:buAutoNum type="arabicPeriod"/>
            </a:pPr>
            <a:endParaRPr lang="en-GB" sz="1800" i="1" dirty="0">
              <a:solidFill>
                <a:schemeClr val="tx1"/>
              </a:solidFill>
            </a:endParaRPr>
          </a:p>
          <a:p>
            <a:pPr marL="0" indent="0">
              <a:lnSpc>
                <a:spcPct val="150000"/>
              </a:lnSpc>
              <a:buNone/>
            </a:pPr>
            <a:endParaRPr lang="en-US" sz="1800" dirty="0"/>
          </a:p>
        </p:txBody>
      </p:sp>
      <p:sp>
        <p:nvSpPr>
          <p:cNvPr id="5" name="Title 1">
            <a:extLst>
              <a:ext uri="{FF2B5EF4-FFF2-40B4-BE49-F238E27FC236}">
                <a16:creationId xmlns:a16="http://schemas.microsoft.com/office/drawing/2014/main" id="{D4D5656C-460A-55FB-128A-91698EA169B2}"/>
              </a:ext>
            </a:extLst>
          </p:cNvPr>
          <p:cNvSpPr>
            <a:spLocks noGrp="1"/>
          </p:cNvSpPr>
          <p:nvPr>
            <p:ph type="title"/>
          </p:nvPr>
        </p:nvSpPr>
        <p:spPr>
          <a:xfrm>
            <a:off x="2556317" y="115912"/>
            <a:ext cx="8229600" cy="1074177"/>
          </a:xfrm>
        </p:spPr>
        <p:txBody>
          <a:bodyPr/>
          <a:lstStyle/>
          <a:p>
            <a:r>
              <a:rPr lang="en-US" dirty="0">
                <a:solidFill>
                  <a:schemeClr val="tx1"/>
                </a:solidFill>
              </a:rPr>
              <a:t>Acceleration Period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9828541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A3D4-47F4-73A6-6DFF-F794FC602A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1F06E-D0D6-40AA-5F85-BF6112C4166E}"/>
              </a:ext>
            </a:extLst>
          </p:cNvPr>
          <p:cNvSpPr>
            <a:spLocks noGrp="1"/>
          </p:cNvSpPr>
          <p:nvPr>
            <p:ph idx="1"/>
          </p:nvPr>
        </p:nvSpPr>
        <p:spPr>
          <a:xfrm>
            <a:off x="1981200" y="1190088"/>
            <a:ext cx="8229600" cy="4477827"/>
          </a:xfrm>
        </p:spPr>
        <p:txBody>
          <a:bodyPr>
            <a:normAutofit/>
          </a:bodyPr>
          <a:lstStyle/>
          <a:p>
            <a:pPr>
              <a:lnSpc>
                <a:spcPct val="150000"/>
              </a:lnSpc>
              <a:buFont typeface="+mj-lt"/>
              <a:buAutoNum type="arabicPeriod"/>
            </a:pPr>
            <a:r>
              <a:rPr lang="en-US" sz="1800" dirty="0"/>
              <a:t>Lab studies have shown that excessive axial loading can reproduce degeneration.</a:t>
            </a:r>
          </a:p>
          <a:p>
            <a:pPr>
              <a:lnSpc>
                <a:spcPct val="150000"/>
              </a:lnSpc>
              <a:buFont typeface="+mj-lt"/>
              <a:buAutoNum type="arabicPeriod"/>
            </a:pPr>
            <a:endParaRPr lang="en-US" sz="1800" dirty="0"/>
          </a:p>
          <a:p>
            <a:pPr>
              <a:lnSpc>
                <a:spcPct val="150000"/>
              </a:lnSpc>
              <a:buFont typeface="+mj-lt"/>
              <a:buAutoNum type="arabicPeriod"/>
            </a:pPr>
            <a:r>
              <a:rPr lang="en-US" sz="1800" dirty="0"/>
              <a:t>“Injury” to the disc may occur in the absence of a high degree of  trauma.</a:t>
            </a:r>
          </a:p>
          <a:p>
            <a:pPr>
              <a:lnSpc>
                <a:spcPct val="150000"/>
              </a:lnSpc>
              <a:buFont typeface="+mj-lt"/>
              <a:buAutoNum type="arabicPeriod"/>
            </a:pPr>
            <a:endParaRPr lang="en-US" sz="1800" dirty="0"/>
          </a:p>
          <a:p>
            <a:pPr>
              <a:lnSpc>
                <a:spcPct val="150000"/>
              </a:lnSpc>
              <a:buFont typeface="+mj-lt"/>
              <a:buAutoNum type="arabicPeriod"/>
            </a:pPr>
            <a:r>
              <a:rPr lang="en-US" sz="1800" dirty="0"/>
              <a:t>The load needs to exceed tissue strength.</a:t>
            </a:r>
          </a:p>
          <a:p>
            <a:pPr>
              <a:lnSpc>
                <a:spcPct val="150000"/>
              </a:lnSpc>
              <a:buFont typeface="+mj-lt"/>
              <a:buAutoNum type="arabicPeriod"/>
            </a:pPr>
            <a:endParaRPr lang="en-US" sz="1800" dirty="0"/>
          </a:p>
          <a:p>
            <a:pPr>
              <a:lnSpc>
                <a:spcPct val="150000"/>
              </a:lnSpc>
              <a:buFont typeface="+mj-lt"/>
              <a:buAutoNum type="arabicPeriod"/>
            </a:pPr>
            <a:r>
              <a:rPr lang="en-US" sz="1800" dirty="0"/>
              <a:t>There is poor blood supply to the disc, which limits repair.</a:t>
            </a:r>
          </a:p>
          <a:p>
            <a:pPr>
              <a:lnSpc>
                <a:spcPct val="150000"/>
              </a:lnSpc>
              <a:buFont typeface="+mj-lt"/>
              <a:buAutoNum type="arabicPeriod"/>
            </a:pPr>
            <a:endParaRPr lang="en-US" sz="1800" dirty="0"/>
          </a:p>
          <a:p>
            <a:pPr>
              <a:lnSpc>
                <a:spcPct val="150000"/>
              </a:lnSpc>
              <a:buFont typeface="+mj-lt"/>
              <a:buAutoNum type="arabicPeriod"/>
            </a:pPr>
            <a:r>
              <a:rPr lang="en-US" sz="1800" dirty="0"/>
              <a:t>MRI may not show an injury to the disc in contrast to a fracture being visible.</a:t>
            </a:r>
          </a:p>
          <a:p>
            <a:pPr>
              <a:lnSpc>
                <a:spcPct val="150000"/>
              </a:lnSpc>
              <a:buFont typeface="+mj-lt"/>
              <a:buAutoNum type="arabicPeriod"/>
            </a:pPr>
            <a:endParaRPr lang="en-US" sz="1800" dirty="0"/>
          </a:p>
          <a:p>
            <a:pPr>
              <a:lnSpc>
                <a:spcPct val="150000"/>
              </a:lnSpc>
              <a:buFont typeface="+mj-lt"/>
              <a:buAutoNum type="arabicPeriod"/>
            </a:pPr>
            <a:endParaRPr lang="en-US" sz="1800" dirty="0"/>
          </a:p>
          <a:p>
            <a:pPr>
              <a:lnSpc>
                <a:spcPct val="150000"/>
              </a:lnSpc>
              <a:buFont typeface="+mj-lt"/>
              <a:buAutoNum type="arabicPeriod"/>
            </a:pPr>
            <a:endParaRPr lang="en-US" sz="1800" dirty="0"/>
          </a:p>
          <a:p>
            <a:pPr>
              <a:lnSpc>
                <a:spcPct val="150000"/>
              </a:lnSpc>
              <a:buFont typeface="+mj-lt"/>
              <a:buAutoNum type="arabi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2A372F6A-CAB0-13D3-6F22-DF57E16DF95F}"/>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27100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66B0-E5EC-B351-7DFF-71E1B2EB0D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5814B-2159-70F6-B21C-9C6566D6966D}"/>
              </a:ext>
            </a:extLst>
          </p:cNvPr>
          <p:cNvSpPr>
            <a:spLocks noGrp="1"/>
          </p:cNvSpPr>
          <p:nvPr>
            <p:ph idx="1"/>
          </p:nvPr>
        </p:nvSpPr>
        <p:spPr>
          <a:xfrm>
            <a:off x="1821181" y="1397001"/>
            <a:ext cx="8389620" cy="4270913"/>
          </a:xfrm>
        </p:spPr>
        <p:txBody>
          <a:bodyPr>
            <a:normAutofit/>
          </a:bodyPr>
          <a:lstStyle/>
          <a:p>
            <a:pPr>
              <a:lnSpc>
                <a:spcPct val="150000"/>
              </a:lnSpc>
              <a:buFont typeface="+mj-lt"/>
              <a:buAutoNum type="arabicPeriod"/>
            </a:pPr>
            <a:r>
              <a:rPr lang="en-US" sz="1800" dirty="0"/>
              <a:t>Is the cause of the pain due to;</a:t>
            </a:r>
          </a:p>
          <a:p>
            <a:pPr>
              <a:lnSpc>
                <a:spcPct val="150000"/>
              </a:lnSpc>
              <a:buFont typeface="+mj-lt"/>
              <a:buAutoNum type="arabicPeriod"/>
            </a:pPr>
            <a:endParaRPr lang="en-US" sz="1800" dirty="0"/>
          </a:p>
          <a:p>
            <a:pPr marL="857229" lvl="1" indent="-400041">
              <a:lnSpc>
                <a:spcPct val="150000"/>
              </a:lnSpc>
              <a:buFont typeface="+mj-lt"/>
              <a:buAutoNum type="romanUcPeriod"/>
            </a:pPr>
            <a:r>
              <a:rPr lang="en-US" sz="1800" dirty="0"/>
              <a:t>Preexisting degeneration changes influenced by  genetic inheritance and aging.</a:t>
            </a:r>
          </a:p>
          <a:p>
            <a:pPr marL="857229" lvl="1" indent="-400041">
              <a:lnSpc>
                <a:spcPct val="150000"/>
              </a:lnSpc>
              <a:buFont typeface="+mj-lt"/>
              <a:buAutoNum type="romanUcPeriod"/>
            </a:pPr>
            <a:endParaRPr lang="en-US" sz="1800" dirty="0"/>
          </a:p>
          <a:p>
            <a:pPr marL="857229" lvl="1" indent="-400041">
              <a:lnSpc>
                <a:spcPct val="150000"/>
              </a:lnSpc>
              <a:buFont typeface="+mj-lt"/>
              <a:buAutoNum type="romanUcPeriod"/>
            </a:pPr>
            <a:r>
              <a:rPr lang="en-US" sz="1800" dirty="0"/>
              <a:t>Due to the injury / excessive mechanical stresses that the spine is subjected to. </a:t>
            </a:r>
          </a:p>
          <a:p>
            <a:pPr marL="400041" indent="-400041">
              <a:lnSpc>
                <a:spcPct val="150000"/>
              </a:lnSpc>
              <a:buFont typeface="+mj-lt"/>
              <a:buAutoNum type="arabicPeriod"/>
            </a:pPr>
            <a:endParaRPr lang="en-US" sz="1800" dirty="0"/>
          </a:p>
          <a:p>
            <a:pPr>
              <a:lnSpc>
                <a:spcPct val="150000"/>
              </a:lnSpc>
              <a:buFont typeface="+mj-lt"/>
              <a:buAutoNum type="arabicPeriod"/>
            </a:pPr>
            <a:r>
              <a:rPr lang="en-US" sz="1800" dirty="0"/>
              <a:t>Relative importance of these two factors determines the relative contribution  that can be attributed to the continuing symptoms.</a:t>
            </a:r>
          </a:p>
          <a:p>
            <a:pPr marL="0" indent="0">
              <a:lnSpc>
                <a:spcPct val="150000"/>
              </a:lnSpc>
              <a:buNone/>
            </a:pPr>
            <a:endParaRPr lang="en-US" sz="1800" dirty="0"/>
          </a:p>
          <a:p>
            <a:pPr marL="0" indent="0">
              <a:lnSpc>
                <a:spcPct val="150000"/>
              </a:lnSpc>
              <a:buNone/>
            </a:pPr>
            <a:endParaRPr lang="en-US" sz="1800" dirty="0"/>
          </a:p>
        </p:txBody>
      </p:sp>
      <p:sp>
        <p:nvSpPr>
          <p:cNvPr id="5" name="Title 1">
            <a:extLst>
              <a:ext uri="{FF2B5EF4-FFF2-40B4-BE49-F238E27FC236}">
                <a16:creationId xmlns:a16="http://schemas.microsoft.com/office/drawing/2014/main" id="{56AD372E-F7FD-CD7C-9104-1DF074CB550B}"/>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199571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F81DA-98CC-D34C-13A2-9086A4BDD4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479C-7354-7BFC-F695-0D8BEB48A42F}"/>
              </a:ext>
            </a:extLst>
          </p:cNvPr>
          <p:cNvSpPr>
            <a:spLocks noGrp="1"/>
          </p:cNvSpPr>
          <p:nvPr>
            <p:ph idx="1"/>
          </p:nvPr>
        </p:nvSpPr>
        <p:spPr>
          <a:xfrm>
            <a:off x="1981200" y="1397001"/>
            <a:ext cx="8229600" cy="4270913"/>
          </a:xfrm>
        </p:spPr>
        <p:txBody>
          <a:bodyPr>
            <a:normAutofit/>
          </a:bodyPr>
          <a:lstStyle/>
          <a:p>
            <a:pPr>
              <a:lnSpc>
                <a:spcPct val="150000"/>
              </a:lnSpc>
              <a:buFont typeface="+mj-lt"/>
              <a:buAutoNum type="arabicPeriod"/>
            </a:pPr>
            <a:r>
              <a:rPr lang="en-US" sz="1800" dirty="0"/>
              <a:t>The nature and magnitude of the trauma involved.</a:t>
            </a:r>
          </a:p>
          <a:p>
            <a:pPr>
              <a:lnSpc>
                <a:spcPct val="150000"/>
              </a:lnSpc>
              <a:buFont typeface="+mj-lt"/>
              <a:buAutoNum type="arabicPeriod"/>
            </a:pPr>
            <a:endParaRPr lang="en-US" sz="1800" dirty="0"/>
          </a:p>
          <a:p>
            <a:pPr>
              <a:lnSpc>
                <a:spcPct val="150000"/>
              </a:lnSpc>
              <a:buFont typeface="+mj-lt"/>
              <a:buAutoNum type="arabicPeriod"/>
            </a:pPr>
            <a:r>
              <a:rPr lang="en-US" sz="1800" dirty="0"/>
              <a:t>The temporal relationship of the onset of symptoms to the trauma.  (noting that there may be other distracting injuries).</a:t>
            </a:r>
          </a:p>
          <a:p>
            <a:pPr>
              <a:lnSpc>
                <a:spcPct val="150000"/>
              </a:lnSpc>
              <a:buFont typeface="+mj-lt"/>
              <a:buAutoNum type="arabicPeriod"/>
            </a:pPr>
            <a:endParaRPr lang="en-US" sz="1800" dirty="0"/>
          </a:p>
          <a:p>
            <a:pPr>
              <a:lnSpc>
                <a:spcPct val="150000"/>
              </a:lnSpc>
              <a:buFont typeface="+mj-lt"/>
              <a:buAutoNum type="arabicPeriod"/>
            </a:pPr>
            <a:r>
              <a:rPr lang="en-US" sz="1800" dirty="0"/>
              <a:t>Corroboratory evidence of the injury and symptoms in medical records.</a:t>
            </a:r>
          </a:p>
          <a:p>
            <a:pPr>
              <a:lnSpc>
                <a:spcPct val="150000"/>
              </a:lnSpc>
              <a:buFont typeface="+mj-lt"/>
              <a:buAutoNum type="arabicPeriod"/>
            </a:pPr>
            <a:endParaRPr lang="en-US" sz="1800" dirty="0"/>
          </a:p>
          <a:p>
            <a:pPr>
              <a:lnSpc>
                <a:spcPct val="150000"/>
              </a:lnSpc>
              <a:buFont typeface="+mj-lt"/>
              <a:buAutoNum type="arabicPeriod"/>
            </a:pPr>
            <a:r>
              <a:rPr lang="en-US" sz="1800" dirty="0"/>
              <a:t>The preexisting past medical history of similar symptoms.</a:t>
            </a:r>
          </a:p>
          <a:p>
            <a:pPr marL="0" indent="0">
              <a:lnSpc>
                <a:spcPct val="150000"/>
              </a:lnSpc>
              <a:buNone/>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D9D5DC0F-1D89-05D6-095B-9DDA0066E9BD}"/>
              </a:ext>
            </a:extLst>
          </p:cNvPr>
          <p:cNvSpPr>
            <a:spLocks noGrp="1"/>
          </p:cNvSpPr>
          <p:nvPr>
            <p:ph type="title"/>
          </p:nvPr>
        </p:nvSpPr>
        <p:spPr>
          <a:xfrm>
            <a:off x="2556317" y="115912"/>
            <a:ext cx="8229600" cy="1074177"/>
          </a:xfrm>
        </p:spPr>
        <p:txBody>
          <a:bodyPr>
            <a:normAutofit/>
          </a:bodyPr>
          <a:lstStyle/>
          <a:p>
            <a:r>
              <a:rPr lang="en-US" dirty="0">
                <a:solidFill>
                  <a:schemeClr val="tx1"/>
                </a:solidFill>
              </a:rPr>
              <a:t>Factors Considered in Quantifying a Period of Acceleration</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9319198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7A15-BD58-9555-5FCB-1BF5FCDD80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66483-162D-AF2C-FE9A-B61D33FEC273}"/>
              </a:ext>
            </a:extLst>
          </p:cNvPr>
          <p:cNvSpPr>
            <a:spLocks noGrp="1"/>
          </p:cNvSpPr>
          <p:nvPr>
            <p:ph idx="1"/>
          </p:nvPr>
        </p:nvSpPr>
        <p:spPr>
          <a:xfrm>
            <a:off x="1981200" y="1397001"/>
            <a:ext cx="8229600" cy="4270913"/>
          </a:xfrm>
        </p:spPr>
        <p:txBody>
          <a:bodyPr>
            <a:normAutofit/>
          </a:bodyPr>
          <a:lstStyle/>
          <a:p>
            <a:pPr>
              <a:lnSpc>
                <a:spcPct val="150000"/>
              </a:lnSpc>
              <a:buFont typeface="+mj-lt"/>
              <a:buAutoNum type="arabicPeriod"/>
            </a:pPr>
            <a:r>
              <a:rPr lang="en-US" sz="1800" b="1" dirty="0"/>
              <a:t>The injury was causative of the ongoing symptoms and disability.</a:t>
            </a:r>
          </a:p>
          <a:p>
            <a:pPr marL="857229" lvl="1" indent="-400041">
              <a:lnSpc>
                <a:spcPct val="150000"/>
              </a:lnSpc>
              <a:buFont typeface="+mj-lt"/>
              <a:buAutoNum type="romanLcPeriod"/>
            </a:pPr>
            <a:r>
              <a:rPr lang="en-US" sz="1800" dirty="0"/>
              <a:t>The trauma was significant </a:t>
            </a:r>
          </a:p>
          <a:p>
            <a:pPr marL="857229" lvl="1" indent="-400041">
              <a:lnSpc>
                <a:spcPct val="150000"/>
              </a:lnSpc>
              <a:buFont typeface="+mj-lt"/>
              <a:buAutoNum type="romanLcPeriod"/>
            </a:pPr>
            <a:r>
              <a:rPr lang="en-US" sz="1800" dirty="0"/>
              <a:t>The onset of symptoms were immediate </a:t>
            </a:r>
          </a:p>
          <a:p>
            <a:pPr marL="857229" lvl="1" indent="-400041">
              <a:lnSpc>
                <a:spcPct val="150000"/>
              </a:lnSpc>
              <a:buFont typeface="+mj-lt"/>
              <a:buAutoNum type="romanLcPeriod"/>
            </a:pPr>
            <a:r>
              <a:rPr lang="en-US" sz="1800" dirty="0"/>
              <a:t>No previous symptoms</a:t>
            </a:r>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r>
              <a:rPr lang="en-US" sz="1800" b="1" dirty="0"/>
              <a:t>The injury is irrelevant to the Claimants ongoing symptoms.</a:t>
            </a:r>
            <a:endParaRPr lang="en-US" sz="1800" dirty="0"/>
          </a:p>
          <a:p>
            <a:pPr marL="857229" lvl="1" indent="-400041">
              <a:lnSpc>
                <a:spcPct val="150000"/>
              </a:lnSpc>
              <a:buFont typeface="+mj-lt"/>
              <a:buAutoNum type="romanUcPeriod"/>
            </a:pPr>
            <a:r>
              <a:rPr lang="en-US" sz="1800" dirty="0"/>
              <a:t>The injury was insignificant.</a:t>
            </a:r>
          </a:p>
          <a:p>
            <a:pPr marL="857229" lvl="1" indent="-400041">
              <a:lnSpc>
                <a:spcPct val="150000"/>
              </a:lnSpc>
              <a:buFont typeface="+mj-lt"/>
              <a:buAutoNum type="romanUcPeriod"/>
            </a:pPr>
            <a:r>
              <a:rPr lang="en-US" sz="1800" dirty="0"/>
              <a:t>The onset of symptoms was purely coincidental. </a:t>
            </a:r>
          </a:p>
          <a:p>
            <a:pPr marL="800080" lvl="1" indent="-342891">
              <a:lnSpc>
                <a:spcPct val="150000"/>
              </a:lnSpc>
              <a:buFont typeface="+mj-lt"/>
              <a:buAutoNum type="arabicPeriod"/>
            </a:pPr>
            <a:endParaRPr lang="en-US" sz="1800" dirty="0"/>
          </a:p>
          <a:p>
            <a:pPr marL="800080" lvl="1" indent="-342891">
              <a:lnSpc>
                <a:spcPct val="150000"/>
              </a:lnSpc>
              <a:buFont typeface="+mj-lt"/>
              <a:buAutoNum type="arabicPeriod"/>
            </a:pPr>
            <a:endParaRPr lang="en-US" sz="1800" dirty="0"/>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C36A33E1-2A8A-9110-0716-AA12391486AF}"/>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324701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6F23F-8D25-F856-7429-A43EC6626C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93FBE-30E2-C562-4BE3-3581D415BA99}"/>
              </a:ext>
            </a:extLst>
          </p:cNvPr>
          <p:cNvSpPr>
            <a:spLocks noGrp="1"/>
          </p:cNvSpPr>
          <p:nvPr>
            <p:ph idx="1"/>
          </p:nvPr>
        </p:nvSpPr>
        <p:spPr>
          <a:xfrm>
            <a:off x="1981200" y="1397000"/>
            <a:ext cx="8229600" cy="5232400"/>
          </a:xfrm>
        </p:spPr>
        <p:txBody>
          <a:bodyPr>
            <a:normAutofit lnSpcReduction="10000"/>
          </a:bodyPr>
          <a:lstStyle/>
          <a:p>
            <a:pPr marL="0" indent="0">
              <a:lnSpc>
                <a:spcPct val="150000"/>
              </a:lnSpc>
              <a:buNone/>
            </a:pPr>
            <a:r>
              <a:rPr lang="en-US" sz="1800" b="1" dirty="0"/>
              <a:t>3.   The accident / incident or work practice has caused a soft tissue injury.</a:t>
            </a:r>
          </a:p>
          <a:p>
            <a:pPr marL="857229" lvl="1" indent="-400041">
              <a:lnSpc>
                <a:spcPct val="150000"/>
              </a:lnSpc>
              <a:buFont typeface="+mj-lt"/>
              <a:buAutoNum type="romanLcPeriod"/>
            </a:pPr>
            <a:r>
              <a:rPr lang="en-US" sz="1800" dirty="0"/>
              <a:t>The effects of which will last a finite period.</a:t>
            </a:r>
          </a:p>
          <a:p>
            <a:pPr lvl="1">
              <a:lnSpc>
                <a:spcPct val="150000"/>
              </a:lnSpc>
              <a:buFont typeface="+mj-lt"/>
              <a:buAutoNum type="romanLcPeriod"/>
            </a:pPr>
            <a:endParaRPr lang="en-US" sz="1800" dirty="0"/>
          </a:p>
          <a:p>
            <a:pPr marL="0" indent="0">
              <a:lnSpc>
                <a:spcPct val="150000"/>
              </a:lnSpc>
              <a:buNone/>
            </a:pPr>
            <a:r>
              <a:rPr lang="en-US" sz="1800" b="1" dirty="0"/>
              <a:t>4.   The injury has cause dan aggravation / exacerbation of the symptoms.</a:t>
            </a:r>
          </a:p>
          <a:p>
            <a:pPr marL="857229" lvl="1" indent="-400041">
              <a:lnSpc>
                <a:spcPct val="150000"/>
              </a:lnSpc>
              <a:buFont typeface="+mj-lt"/>
              <a:buAutoNum type="romanLcPeriod"/>
            </a:pPr>
            <a:r>
              <a:rPr lang="en-US" sz="1800" dirty="0"/>
              <a:t>Significant past medical history </a:t>
            </a:r>
          </a:p>
          <a:p>
            <a:pPr marL="857229" lvl="1" indent="-400041">
              <a:lnSpc>
                <a:spcPct val="150000"/>
              </a:lnSpc>
              <a:buFont typeface="+mj-lt"/>
              <a:buAutoNum type="romanLcPeriod"/>
            </a:pPr>
            <a:r>
              <a:rPr lang="en-US" sz="1800" dirty="0"/>
              <a:t>The injury has made these symptoms worse for a given period </a:t>
            </a:r>
          </a:p>
          <a:p>
            <a:pPr lvl="1">
              <a:lnSpc>
                <a:spcPct val="150000"/>
              </a:lnSpc>
              <a:buFont typeface="+mj-lt"/>
              <a:buAutoNum type="romanLcPeriod"/>
            </a:pPr>
            <a:endParaRPr lang="en-US" sz="1800" dirty="0"/>
          </a:p>
          <a:p>
            <a:pPr marL="0" indent="0">
              <a:lnSpc>
                <a:spcPct val="150000"/>
              </a:lnSpc>
              <a:buNone/>
            </a:pPr>
            <a:r>
              <a:rPr lang="en-US" sz="1800" b="1" dirty="0"/>
              <a:t>5.   The injury has brought forward what would have happened in the absence of the accident.</a:t>
            </a:r>
          </a:p>
          <a:p>
            <a:pPr marL="857229" lvl="1" indent="-400041">
              <a:lnSpc>
                <a:spcPct val="150000"/>
              </a:lnSpc>
              <a:buFont typeface="+mj-lt"/>
              <a:buAutoNum type="romanLcPeriod"/>
            </a:pPr>
            <a:r>
              <a:rPr lang="en-US" sz="1800" dirty="0"/>
              <a:t>There are preexisting degenerative changes </a:t>
            </a:r>
          </a:p>
          <a:p>
            <a:pPr marL="857229" lvl="1" indent="-400041">
              <a:lnSpc>
                <a:spcPct val="150000"/>
              </a:lnSpc>
              <a:buFont typeface="+mj-lt"/>
              <a:buAutoNum type="romanLcPeriod"/>
            </a:pPr>
            <a:r>
              <a:rPr lang="en-US" sz="1800" dirty="0"/>
              <a:t>The trauma was such that it would not have expected to cause prolonged symptoms.</a:t>
            </a:r>
          </a:p>
          <a:p>
            <a:pPr lvl="1">
              <a:lnSpc>
                <a:spcPct val="150000"/>
              </a:lnSpc>
              <a:buFont typeface="+mj-lt"/>
              <a:buAutoNum type="romanLcPeriod"/>
            </a:pPr>
            <a:endParaRPr lang="en-US" sz="1800" dirty="0"/>
          </a:p>
          <a:p>
            <a:pPr marL="800080" lvl="1" indent="-342891">
              <a:lnSpc>
                <a:spcPct val="150000"/>
              </a:lnSpc>
              <a:buFont typeface="+mj-lt"/>
              <a:buAutoNum type="romanLcPeriod"/>
            </a:pPr>
            <a:endParaRPr lang="en-US" sz="1800" dirty="0"/>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6FBAD215-EE5E-59FC-CA78-6B5A3F4AFFFE}"/>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1251869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FD3AD-8BF0-D3E0-FFB6-687DF22E75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DDDF0-CA28-CC08-66F5-1B9284239EC1}"/>
              </a:ext>
            </a:extLst>
          </p:cNvPr>
          <p:cNvSpPr>
            <a:spLocks noGrp="1"/>
          </p:cNvSpPr>
          <p:nvPr>
            <p:ph idx="1"/>
          </p:nvPr>
        </p:nvSpPr>
        <p:spPr>
          <a:xfrm>
            <a:off x="1981200" y="1397000"/>
            <a:ext cx="8229600" cy="5232400"/>
          </a:xfrm>
        </p:spPr>
        <p:txBody>
          <a:bodyPr>
            <a:normAutofit/>
          </a:bodyPr>
          <a:lstStyle/>
          <a:p>
            <a:pPr marL="800080" lvl="1" indent="-342891">
              <a:lnSpc>
                <a:spcPct val="150000"/>
              </a:lnSpc>
              <a:buFont typeface="+mj-lt"/>
              <a:buAutoNum type="arabicPeriod"/>
            </a:pPr>
            <a:r>
              <a:rPr lang="en-US" sz="1800" dirty="0"/>
              <a:t>Nociceptive pain.</a:t>
            </a:r>
          </a:p>
          <a:p>
            <a:pPr marL="800080" lvl="1" indent="-342891">
              <a:lnSpc>
                <a:spcPct val="150000"/>
              </a:lnSpc>
              <a:buFont typeface="+mj-lt"/>
              <a:buAutoNum type="arabicPeriod"/>
            </a:pPr>
            <a:endParaRPr lang="en-US" sz="1800" dirty="0"/>
          </a:p>
          <a:p>
            <a:pPr marL="800080" lvl="1" indent="-342891">
              <a:lnSpc>
                <a:spcPct val="150000"/>
              </a:lnSpc>
              <a:buFont typeface="+mj-lt"/>
              <a:buAutoNum type="arabicPeriod"/>
            </a:pPr>
            <a:r>
              <a:rPr lang="en-US" sz="1800" dirty="0"/>
              <a:t>Neuropathic pain.</a:t>
            </a:r>
          </a:p>
          <a:p>
            <a:pPr marL="800080" lvl="1" indent="-342891">
              <a:lnSpc>
                <a:spcPct val="150000"/>
              </a:lnSpc>
              <a:buFont typeface="+mj-lt"/>
              <a:buAutoNum type="arabicPeriod"/>
            </a:pPr>
            <a:endParaRPr lang="en-US" sz="1800" dirty="0"/>
          </a:p>
          <a:p>
            <a:pPr marL="800080" lvl="1" indent="-342891">
              <a:lnSpc>
                <a:spcPct val="150000"/>
              </a:lnSpc>
              <a:buFont typeface="+mj-lt"/>
              <a:buAutoNum type="arabicPeriod"/>
            </a:pPr>
            <a:r>
              <a:rPr lang="en-US" sz="1800" dirty="0"/>
              <a:t>Non-organic (psychological) pain.</a:t>
            </a:r>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83D0A222-0A1D-B3FE-3A62-F6FEEDEAB4E3}"/>
              </a:ext>
            </a:extLst>
          </p:cNvPr>
          <p:cNvSpPr>
            <a:spLocks noGrp="1"/>
          </p:cNvSpPr>
          <p:nvPr>
            <p:ph type="title"/>
          </p:nvPr>
        </p:nvSpPr>
        <p:spPr>
          <a:xfrm>
            <a:off x="2556317" y="115912"/>
            <a:ext cx="8229600" cy="1074177"/>
          </a:xfrm>
        </p:spPr>
        <p:txBody>
          <a:bodyPr/>
          <a:lstStyle/>
          <a:p>
            <a:r>
              <a:rPr lang="en-US" dirty="0">
                <a:solidFill>
                  <a:schemeClr val="tx1"/>
                </a:solidFill>
              </a:rPr>
              <a:t>Acceleration Types of Pain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593715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1809C-6177-15D0-A816-B6A9074A22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DCB7C-4FC5-A00D-5A96-A69171F1E2BA}"/>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dirty="0"/>
              <a:t>Psychological and pain magnification issues.</a:t>
            </a:r>
          </a:p>
          <a:p>
            <a:pPr marL="457189" lvl="1" indent="0">
              <a:lnSpc>
                <a:spcPct val="150000"/>
              </a:lnSpc>
              <a:buNone/>
            </a:pPr>
            <a:endParaRPr lang="en-US" sz="1800" dirty="0"/>
          </a:p>
          <a:p>
            <a:pPr marL="457189" lvl="1" indent="0">
              <a:lnSpc>
                <a:spcPct val="150000"/>
              </a:lnSpc>
              <a:buNone/>
            </a:pPr>
            <a:r>
              <a:rPr lang="en-US" sz="1800" dirty="0"/>
              <a:t>Need to be considered when the extent and or duration of symptoms are greater than can be reasonable attributed to the magnitude of the injury, having considered other preexisting factors.</a:t>
            </a:r>
          </a:p>
          <a:p>
            <a:pPr marL="800080" lvl="1" indent="-342891">
              <a:lnSpc>
                <a:spcPct val="150000"/>
              </a:lnSpc>
              <a:buFont typeface="+mj-lt"/>
              <a:buAutoNum type="romanLcPeriod"/>
            </a:pPr>
            <a:endParaRPr lang="en-US" sz="1800" dirty="0"/>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678266D3-A84C-6735-A493-D5A7C9A12D57}"/>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36789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26A77-6948-0BE2-1AA4-CB7D29B297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019BD-A47B-B604-A1E1-96F453899B2B}"/>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dirty="0"/>
              <a:t>Most patients with back pain or sciatica do not recollect a specific injury that caused the onset of their symptoms.</a:t>
            </a:r>
          </a:p>
          <a:p>
            <a:pPr marL="457189" lvl="1" indent="0">
              <a:lnSpc>
                <a:spcPct val="150000"/>
              </a:lnSpc>
              <a:buNone/>
            </a:pPr>
            <a:endParaRPr lang="en-US" sz="1800" dirty="0"/>
          </a:p>
          <a:p>
            <a:pPr marL="457189" lvl="1" indent="0">
              <a:lnSpc>
                <a:spcPct val="150000"/>
              </a:lnSpc>
              <a:buNone/>
            </a:pPr>
            <a:r>
              <a:rPr lang="en-US" sz="1800" dirty="0"/>
              <a:t>The relative strength of the disc  is related to genetic factors and aging.</a:t>
            </a:r>
          </a:p>
          <a:p>
            <a:pPr marL="457189" lvl="1" indent="0">
              <a:lnSpc>
                <a:spcPct val="150000"/>
              </a:lnSpc>
              <a:buNone/>
            </a:pPr>
            <a:endParaRPr lang="en-US" sz="1800" dirty="0"/>
          </a:p>
          <a:p>
            <a:pPr marL="457189" lvl="1" indent="0">
              <a:lnSpc>
                <a:spcPct val="150000"/>
              </a:lnSpc>
              <a:buNone/>
            </a:pPr>
            <a:r>
              <a:rPr lang="en-US" sz="1800" dirty="0"/>
              <a:t>If there is substantial mechanical strain, then the discogenic symptoms can be related with a greater degree of confidence to the to the mechanical provocation.</a:t>
            </a:r>
          </a:p>
          <a:p>
            <a:pPr marL="457189" lvl="1" indent="0">
              <a:lnSpc>
                <a:spcPct val="150000"/>
              </a:lnSpc>
              <a:buNone/>
            </a:pPr>
            <a:endParaRPr lang="en-US" sz="1800" dirty="0"/>
          </a:p>
          <a:p>
            <a:pPr marL="457189" lvl="1" indent="0">
              <a:lnSpc>
                <a:spcPct val="150000"/>
              </a:lnSpc>
              <a:buNone/>
            </a:pPr>
            <a:r>
              <a:rPr lang="en-US" sz="1800" dirty="0"/>
              <a:t>“Liability should be apportioned according to to the relative importance of these preexisting and precipitating causes”</a:t>
            </a:r>
          </a:p>
          <a:p>
            <a:pPr marL="457189" lvl="1" indent="0">
              <a:lnSpc>
                <a:spcPct val="150000"/>
              </a:lnSpc>
              <a:buNone/>
            </a:pPr>
            <a:r>
              <a:rPr lang="en-US" sz="1800" b="1" i="1" dirty="0"/>
              <a:t>(Adams 2014 Biomechanical studies)</a:t>
            </a:r>
          </a:p>
          <a:p>
            <a:pPr marL="800080" lvl="1" indent="-342891">
              <a:lnSpc>
                <a:spcPct val="150000"/>
              </a:lnSpc>
              <a:buFont typeface="+mj-lt"/>
              <a:buAutoNum type="romanLcPeriod"/>
            </a:pPr>
            <a:endParaRPr lang="en-US" sz="1800" dirty="0"/>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CC5E63A8-1987-A671-C71C-34D67747A1ED}"/>
              </a:ext>
            </a:extLst>
          </p:cNvPr>
          <p:cNvSpPr>
            <a:spLocks noGrp="1"/>
          </p:cNvSpPr>
          <p:nvPr>
            <p:ph type="title"/>
          </p:nvPr>
        </p:nvSpPr>
        <p:spPr>
          <a:xfrm>
            <a:off x="2556317" y="115912"/>
            <a:ext cx="8229600" cy="1074177"/>
          </a:xfrm>
        </p:spPr>
        <p:txBody>
          <a:bodyPr/>
          <a:lstStyle/>
          <a:p>
            <a:r>
              <a:rPr lang="en-US" dirty="0">
                <a:solidFill>
                  <a:schemeClr val="tx1"/>
                </a:solidFill>
              </a:rPr>
              <a:t>Acceleration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760970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57D48-77FE-D92F-DCC0-BEB4A9D604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E7805-F7BE-1754-5E0C-FFDD306DB102}"/>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dirty="0"/>
              <a:t>History of the incident / accident and degree of trauma sustained </a:t>
            </a:r>
          </a:p>
          <a:p>
            <a:pPr marL="457189" lvl="1" indent="0">
              <a:lnSpc>
                <a:spcPct val="150000"/>
              </a:lnSpc>
              <a:buNone/>
            </a:pPr>
            <a:endParaRPr lang="en-US" sz="1800" dirty="0"/>
          </a:p>
          <a:p>
            <a:pPr marL="457189" lvl="1" indent="0">
              <a:lnSpc>
                <a:spcPct val="150000"/>
              </a:lnSpc>
              <a:buNone/>
            </a:pPr>
            <a:r>
              <a:rPr lang="en-US" sz="1800" dirty="0"/>
              <a:t>Temporal correlation </a:t>
            </a:r>
          </a:p>
          <a:p>
            <a:pPr marL="457189" lvl="1" indent="0">
              <a:lnSpc>
                <a:spcPct val="150000"/>
              </a:lnSpc>
              <a:buNone/>
            </a:pPr>
            <a:endParaRPr lang="en-US" sz="1800" dirty="0"/>
          </a:p>
          <a:p>
            <a:pPr marL="457189" lvl="1" indent="0">
              <a:lnSpc>
                <a:spcPct val="150000"/>
              </a:lnSpc>
              <a:buNone/>
            </a:pPr>
            <a:r>
              <a:rPr lang="en-US" sz="1800" dirty="0"/>
              <a:t>Clinical findings</a:t>
            </a:r>
          </a:p>
          <a:p>
            <a:pPr marL="457189" lvl="1" indent="0">
              <a:lnSpc>
                <a:spcPct val="150000"/>
              </a:lnSpc>
              <a:buNone/>
            </a:pPr>
            <a:endParaRPr lang="en-US" sz="1800" dirty="0"/>
          </a:p>
          <a:p>
            <a:pPr marL="457189" lvl="1" indent="0">
              <a:lnSpc>
                <a:spcPct val="150000"/>
              </a:lnSpc>
              <a:buNone/>
            </a:pPr>
            <a:r>
              <a:rPr lang="en-US" sz="1800" dirty="0"/>
              <a:t>Objective tests such as MRI </a:t>
            </a:r>
          </a:p>
          <a:p>
            <a:pPr marL="457189" lvl="1" indent="0">
              <a:lnSpc>
                <a:spcPct val="150000"/>
              </a:lnSpc>
              <a:buNone/>
            </a:pPr>
            <a:endParaRPr lang="en-US" sz="1800" dirty="0"/>
          </a:p>
          <a:p>
            <a:pPr marL="457189" lvl="1" indent="0">
              <a:lnSpc>
                <a:spcPct val="150000"/>
              </a:lnSpc>
              <a:buNone/>
            </a:pPr>
            <a:r>
              <a:rPr lang="en-US" sz="1800" dirty="0"/>
              <a:t>Preexisting condition clinically and or radiologically </a:t>
            </a:r>
          </a:p>
          <a:p>
            <a:pPr marL="457189" lvl="1" indent="0">
              <a:lnSpc>
                <a:spcPct val="150000"/>
              </a:lnSpc>
              <a:buNone/>
            </a:pPr>
            <a:endParaRPr lang="en-US" sz="1800" dirty="0"/>
          </a:p>
          <a:p>
            <a:pPr marL="457189" lvl="1" indent="0">
              <a:lnSpc>
                <a:spcPct val="150000"/>
              </a:lnSpc>
              <a:buNone/>
            </a:pPr>
            <a:r>
              <a:rPr lang="en-US" sz="1800" dirty="0"/>
              <a:t>Psychological consideration.</a:t>
            </a:r>
          </a:p>
          <a:p>
            <a:pPr marL="457189" lvl="1" indent="0">
              <a:lnSpc>
                <a:spcPct val="150000"/>
              </a:lnSpc>
              <a:buNone/>
            </a:pPr>
            <a:endParaRPr lang="en-US" sz="1800" b="1" dirty="0"/>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5A3D63AC-5B91-F027-03AD-21B96FC06D6F}"/>
              </a:ext>
            </a:extLst>
          </p:cNvPr>
          <p:cNvSpPr>
            <a:spLocks noGrp="1"/>
          </p:cNvSpPr>
          <p:nvPr>
            <p:ph type="title"/>
          </p:nvPr>
        </p:nvSpPr>
        <p:spPr>
          <a:xfrm>
            <a:off x="2556317" y="115912"/>
            <a:ext cx="8229600" cy="1074177"/>
          </a:xfrm>
        </p:spPr>
        <p:txBody>
          <a:bodyPr/>
          <a:lstStyle/>
          <a:p>
            <a:r>
              <a:rPr lang="en-US" dirty="0">
                <a:solidFill>
                  <a:schemeClr val="tx1"/>
                </a:solidFill>
              </a:rPr>
              <a:t>Quantifying Acceleration: Summary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07383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A72CB8-190A-F230-DB23-0396EBEC9D4C}"/>
              </a:ext>
            </a:extLst>
          </p:cNvPr>
          <p:cNvSpPr>
            <a:spLocks noGrp="1"/>
          </p:cNvSpPr>
          <p:nvPr>
            <p:ph sz="quarter" idx="11"/>
          </p:nvPr>
        </p:nvSpPr>
        <p:spPr>
          <a:xfrm>
            <a:off x="818790" y="652877"/>
            <a:ext cx="9019273" cy="458746"/>
          </a:xfrm>
        </p:spPr>
        <p:txBody>
          <a:bodyPr/>
          <a:lstStyle/>
          <a:p>
            <a:r>
              <a:rPr lang="en-US" dirty="0"/>
              <a:t>From one committee member with lived experience</a:t>
            </a:r>
          </a:p>
        </p:txBody>
      </p:sp>
      <p:sp>
        <p:nvSpPr>
          <p:cNvPr id="3" name="Content Placeholder 2">
            <a:extLst>
              <a:ext uri="{FF2B5EF4-FFF2-40B4-BE49-F238E27FC236}">
                <a16:creationId xmlns:a16="http://schemas.microsoft.com/office/drawing/2014/main" id="{A489A552-436B-FDA0-A58F-1E7977A2EB8D}"/>
              </a:ext>
            </a:extLst>
          </p:cNvPr>
          <p:cNvSpPr>
            <a:spLocks noGrp="1"/>
          </p:cNvSpPr>
          <p:nvPr>
            <p:ph sz="quarter" idx="10"/>
          </p:nvPr>
        </p:nvSpPr>
        <p:spPr>
          <a:xfrm>
            <a:off x="818789" y="1754492"/>
            <a:ext cx="9933878" cy="4364923"/>
          </a:xfrm>
        </p:spPr>
        <p:txBody>
          <a:bodyPr numCol="1"/>
          <a:lstStyle/>
          <a:p>
            <a:pPr marL="0" indent="0">
              <a:lnSpc>
                <a:spcPct val="120000"/>
              </a:lnSpc>
              <a:spcBef>
                <a:spcPts val="1800"/>
              </a:spcBef>
              <a:buNone/>
            </a:pPr>
            <a:r>
              <a:rPr lang="en-GB" sz="2000" dirty="0"/>
              <a:t>“As someone with a traumatic brain injury I know first-hand how difficult it can be living with a chronic neurological condition, and the challenges that can arise in </a:t>
            </a:r>
            <a:r>
              <a:rPr lang="en-GB" sz="2000" b="1" dirty="0"/>
              <a:t>accessing</a:t>
            </a:r>
            <a:r>
              <a:rPr lang="en-GB" sz="2000" dirty="0"/>
              <a:t> appropriate services.</a:t>
            </a:r>
          </a:p>
          <a:p>
            <a:pPr marL="0" indent="0">
              <a:lnSpc>
                <a:spcPct val="120000"/>
              </a:lnSpc>
              <a:spcBef>
                <a:spcPts val="1800"/>
              </a:spcBef>
              <a:buNone/>
            </a:pPr>
            <a:r>
              <a:rPr lang="en-GB" sz="2000" dirty="0"/>
              <a:t>This guidance makes a difference through highlighting the critical importance of providing an </a:t>
            </a:r>
            <a:r>
              <a:rPr lang="en-GB" sz="2000" b="1" dirty="0"/>
              <a:t>integrated, comprehensive and co-ordinated approach </a:t>
            </a:r>
            <a:r>
              <a:rPr lang="en-GB" sz="2000" dirty="0"/>
              <a:t>to rehabilitation that can support a person to live as well as possible with their condition.</a:t>
            </a:r>
          </a:p>
          <a:p>
            <a:pPr marL="0" indent="0">
              <a:lnSpc>
                <a:spcPct val="120000"/>
              </a:lnSpc>
              <a:spcBef>
                <a:spcPts val="1800"/>
              </a:spcBef>
              <a:buNone/>
            </a:pPr>
            <a:r>
              <a:rPr lang="en-GB" sz="2000" dirty="0"/>
              <a:t>The introduction of a </a:t>
            </a:r>
            <a:r>
              <a:rPr lang="en-GB" sz="2000" b="1" dirty="0"/>
              <a:t>single point of contact</a:t>
            </a:r>
            <a:r>
              <a:rPr lang="en-GB" sz="2000" dirty="0"/>
              <a:t>, and the recognition of providing appropriate </a:t>
            </a:r>
            <a:r>
              <a:rPr lang="en-GB" sz="2000" b="1" dirty="0"/>
              <a:t>support in all areas </a:t>
            </a:r>
            <a:r>
              <a:rPr lang="en-GB" sz="2000" dirty="0"/>
              <a:t>from activities of daily living to education, employment and social engagement, will make a positive difference to us all.”</a:t>
            </a:r>
          </a:p>
          <a:p>
            <a:pPr marL="0" indent="0">
              <a:lnSpc>
                <a:spcPct val="120000"/>
              </a:lnSpc>
              <a:spcBef>
                <a:spcPts val="3600"/>
              </a:spcBef>
              <a:buNone/>
            </a:pPr>
            <a:r>
              <a:rPr lang="en-GB" i="1" dirty="0"/>
              <a:t>Dr Sue Williams, Social Researcher &amp; Expert by Experience (2025)</a:t>
            </a:r>
          </a:p>
          <a:p>
            <a:endParaRPr lang="en-US" dirty="0"/>
          </a:p>
        </p:txBody>
      </p:sp>
    </p:spTree>
    <p:extLst>
      <p:ext uri="{BB962C8B-B14F-4D97-AF65-F5344CB8AC3E}">
        <p14:creationId xmlns:p14="http://schemas.microsoft.com/office/powerpoint/2010/main" val="25089104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2BA0E-B602-A322-E764-956AD80656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21EC9-7CC3-5D5D-B938-C257140C0A3C}"/>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b="1" dirty="0"/>
              <a:t>19 years old female</a:t>
            </a:r>
          </a:p>
          <a:p>
            <a:pPr marL="457189" lvl="1" indent="0">
              <a:lnSpc>
                <a:spcPct val="150000"/>
              </a:lnSpc>
              <a:buNone/>
            </a:pPr>
            <a:r>
              <a:rPr lang="en-US" sz="1800" b="1" dirty="0"/>
              <a:t>RTA </a:t>
            </a:r>
          </a:p>
          <a:p>
            <a:pPr marL="457189" lvl="1" indent="0">
              <a:lnSpc>
                <a:spcPct val="150000"/>
              </a:lnSpc>
              <a:buNone/>
            </a:pPr>
            <a:r>
              <a:rPr lang="en-US" sz="1800" b="1" dirty="0"/>
              <a:t>Back pain 2 years post accident </a:t>
            </a:r>
          </a:p>
          <a:p>
            <a:pPr marL="457189" lvl="1" indent="0">
              <a:lnSpc>
                <a:spcPct val="150000"/>
              </a:lnSpc>
              <a:buNone/>
            </a:pPr>
            <a:r>
              <a:rPr lang="en-US" sz="1800" b="1" dirty="0"/>
              <a:t>MRI </a:t>
            </a:r>
          </a:p>
          <a:p>
            <a:pPr marL="457189" lvl="1" indent="0">
              <a:lnSpc>
                <a:spcPct val="150000"/>
              </a:lnSpc>
              <a:buNone/>
            </a:pPr>
            <a:r>
              <a:rPr lang="en-US" sz="1800" b="1" dirty="0"/>
              <a:t>Degenerate changes</a:t>
            </a:r>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895C0226-F977-8C9C-5C01-E6D3197FF00F}"/>
              </a:ext>
            </a:extLst>
          </p:cNvPr>
          <p:cNvSpPr>
            <a:spLocks noGrp="1"/>
          </p:cNvSpPr>
          <p:nvPr>
            <p:ph type="title"/>
          </p:nvPr>
        </p:nvSpPr>
        <p:spPr>
          <a:xfrm>
            <a:off x="2556317" y="115912"/>
            <a:ext cx="8229600" cy="1074177"/>
          </a:xfrm>
        </p:spPr>
        <p:txBody>
          <a:bodyPr/>
          <a:lstStyle/>
          <a:p>
            <a:r>
              <a:rPr lang="en-US">
                <a:solidFill>
                  <a:schemeClr val="tx1"/>
                </a:solidFill>
              </a:rPr>
              <a:t>Case Discussion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1914960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4A0E4-444F-DAE2-E9C0-A0E0393265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35248-CDCA-A46A-FAA3-E7342A074D12}"/>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b="1" dirty="0"/>
              <a:t>19 years old female</a:t>
            </a:r>
          </a:p>
          <a:p>
            <a:pPr marL="457189" lvl="1" indent="0">
              <a:lnSpc>
                <a:spcPct val="150000"/>
              </a:lnSpc>
              <a:buNone/>
            </a:pPr>
            <a:r>
              <a:rPr lang="en-US" sz="1800" b="1" dirty="0"/>
              <a:t>RTA </a:t>
            </a:r>
          </a:p>
          <a:p>
            <a:pPr marL="457189" lvl="1" indent="0">
              <a:lnSpc>
                <a:spcPct val="150000"/>
              </a:lnSpc>
              <a:buNone/>
            </a:pPr>
            <a:r>
              <a:rPr lang="en-US" sz="1800" b="1" dirty="0"/>
              <a:t>Back pain 2 years post accident but did not complain of immediately </a:t>
            </a:r>
          </a:p>
          <a:p>
            <a:pPr marL="457189" lvl="1" indent="0">
              <a:lnSpc>
                <a:spcPct val="150000"/>
              </a:lnSpc>
              <a:buNone/>
            </a:pPr>
            <a:r>
              <a:rPr lang="en-US" sz="1800" b="1" dirty="0"/>
              <a:t>MRI </a:t>
            </a:r>
          </a:p>
          <a:p>
            <a:pPr marL="457189" lvl="1" indent="0">
              <a:lnSpc>
                <a:spcPct val="150000"/>
              </a:lnSpc>
              <a:buNone/>
            </a:pPr>
            <a:r>
              <a:rPr lang="en-US" sz="1800" b="1" dirty="0"/>
              <a:t>Degenerate changes L5/S1</a:t>
            </a:r>
          </a:p>
          <a:p>
            <a:pPr marL="857229" lvl="1" indent="-400041">
              <a:lnSpc>
                <a:spcPct val="150000"/>
              </a:lnSpc>
              <a:buFont typeface="+mj-lt"/>
              <a:buAutoNum type="romanLcPeriod"/>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99724E55-6F1C-95A7-DA51-DFD64C00CADD}"/>
              </a:ext>
            </a:extLst>
          </p:cNvPr>
          <p:cNvSpPr>
            <a:spLocks noGrp="1"/>
          </p:cNvSpPr>
          <p:nvPr>
            <p:ph type="title"/>
          </p:nvPr>
        </p:nvSpPr>
        <p:spPr>
          <a:xfrm>
            <a:off x="2556317" y="115912"/>
            <a:ext cx="8229600" cy="1074177"/>
          </a:xfrm>
        </p:spPr>
        <p:txBody>
          <a:bodyPr/>
          <a:lstStyle/>
          <a:p>
            <a:r>
              <a:rPr lang="en-US">
                <a:solidFill>
                  <a:schemeClr val="tx1"/>
                </a:solidFill>
              </a:rPr>
              <a:t>Case Discussion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876232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81AAA-36B2-D78A-BC4B-84B9F40139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AF140-FA1D-8961-D8CA-6CC6AD981A3A}"/>
              </a:ext>
            </a:extLst>
          </p:cNvPr>
          <p:cNvSpPr>
            <a:spLocks noGrp="1"/>
          </p:cNvSpPr>
          <p:nvPr>
            <p:ph idx="1"/>
          </p:nvPr>
        </p:nvSpPr>
        <p:spPr>
          <a:xfrm>
            <a:off x="1981200" y="1397000"/>
            <a:ext cx="8229600" cy="5232400"/>
          </a:xfrm>
        </p:spPr>
        <p:txBody>
          <a:bodyPr>
            <a:normAutofit/>
          </a:bodyPr>
          <a:lstStyle/>
          <a:p>
            <a:pPr marL="457189" lvl="1" indent="0">
              <a:lnSpc>
                <a:spcPct val="150000"/>
              </a:lnSpc>
              <a:buNone/>
            </a:pPr>
            <a:r>
              <a:rPr lang="en-US" sz="1800" b="1" dirty="0"/>
              <a:t>High speed trauma</a:t>
            </a:r>
          </a:p>
          <a:p>
            <a:pPr marL="457189" lvl="1" indent="0">
              <a:lnSpc>
                <a:spcPct val="150000"/>
              </a:lnSpc>
              <a:buNone/>
            </a:pPr>
            <a:r>
              <a:rPr lang="en-US" sz="1800" b="1" dirty="0"/>
              <a:t>Front seat passenger died at the scene. </a:t>
            </a:r>
          </a:p>
          <a:p>
            <a:pPr marL="457189" lvl="1" indent="0">
              <a:lnSpc>
                <a:spcPct val="150000"/>
              </a:lnSpc>
              <a:buNone/>
            </a:pPr>
            <a:r>
              <a:rPr lang="en-US" sz="1800" b="1" dirty="0"/>
              <a:t>Multiple limb fractures</a:t>
            </a:r>
          </a:p>
          <a:p>
            <a:pPr marL="457189" lvl="1" indent="0">
              <a:lnSpc>
                <a:spcPct val="150000"/>
              </a:lnSpc>
              <a:buNone/>
            </a:pPr>
            <a:r>
              <a:rPr lang="en-US" sz="1800" b="1" dirty="0"/>
              <a:t>Abdominal injury </a:t>
            </a:r>
          </a:p>
          <a:p>
            <a:pPr marL="457189" lvl="1" indent="0">
              <a:lnSpc>
                <a:spcPct val="150000"/>
              </a:lnSpc>
              <a:buNone/>
            </a:pPr>
            <a:r>
              <a:rPr lang="en-US" sz="1800" b="1" dirty="0"/>
              <a:t>	Splenectomy </a:t>
            </a:r>
          </a:p>
          <a:p>
            <a:pPr marL="457189" lvl="1" indent="0">
              <a:lnSpc>
                <a:spcPct val="150000"/>
              </a:lnSpc>
              <a:buNone/>
            </a:pPr>
            <a:r>
              <a:rPr lang="en-US" sz="1800" b="1" dirty="0"/>
              <a:t>	Partial liver resection </a:t>
            </a:r>
          </a:p>
          <a:p>
            <a:pPr marL="457189" lvl="1" indent="0">
              <a:lnSpc>
                <a:spcPct val="150000"/>
              </a:lnSpc>
              <a:buNone/>
            </a:pPr>
            <a:r>
              <a:rPr lang="en-US" sz="1800" b="1" dirty="0"/>
              <a:t>	Bowel resection and ileostomy </a:t>
            </a:r>
          </a:p>
          <a:p>
            <a:pPr marL="457189" lvl="1" indent="0">
              <a:lnSpc>
                <a:spcPct val="150000"/>
              </a:lnSpc>
              <a:buNone/>
            </a:pPr>
            <a:r>
              <a:rPr lang="en-US" sz="1800" b="1" dirty="0"/>
              <a:t>	</a:t>
            </a:r>
          </a:p>
          <a:p>
            <a:pPr marL="457189" lvl="1" indent="0">
              <a:lnSpc>
                <a:spcPct val="150000"/>
              </a:lnSpc>
              <a:buNone/>
            </a:pPr>
            <a:r>
              <a:rPr lang="en-US" sz="1800" b="1" dirty="0"/>
              <a:t>Trauma or </a:t>
            </a:r>
            <a:r>
              <a:rPr lang="en-US" sz="1800" b="1"/>
              <a:t>natural History?</a:t>
            </a:r>
            <a:endParaRPr lang="en-US" sz="1800" b="1" dirty="0"/>
          </a:p>
          <a:p>
            <a:pPr marL="457189" lvl="1" indent="0">
              <a:lnSpc>
                <a:spcPct val="150000"/>
              </a:lnSpc>
              <a:buNone/>
            </a:pPr>
            <a:r>
              <a:rPr lang="en-US" sz="1800" b="1" dirty="0"/>
              <a:t>	</a:t>
            </a:r>
          </a:p>
          <a:p>
            <a:pPr marL="457189" lvl="1" indent="0">
              <a:lnSpc>
                <a:spcPct val="150000"/>
              </a:lnSpc>
              <a:buNone/>
            </a:pPr>
            <a:endParaRPr lang="en-US" sz="1800" dirty="0"/>
          </a:p>
          <a:p>
            <a:pPr marL="457189" indent="-400041">
              <a:lnSpc>
                <a:spcPct val="150000"/>
              </a:lnSpc>
              <a:buFont typeface="+mj-lt"/>
              <a:buAutoNum type="arabicPeriod"/>
            </a:pPr>
            <a:endParaRPr lang="en-US" sz="1800" dirty="0"/>
          </a:p>
          <a:p>
            <a:pPr lvl="1">
              <a:lnSpc>
                <a:spcPct val="150000"/>
              </a:lnSpc>
              <a:buFont typeface="+mj-lt"/>
              <a:buAutoNum type="romanLcPeriod"/>
            </a:pPr>
            <a:endParaRPr lang="en-US" sz="1800" dirty="0"/>
          </a:p>
          <a:p>
            <a:pPr>
              <a:lnSpc>
                <a:spcPct val="150000"/>
              </a:lnSpc>
              <a:buFont typeface="+mj-lt"/>
              <a:buAutoNum type="arabicPeriod"/>
            </a:pPr>
            <a:endParaRPr lang="en-US" sz="1800" dirty="0"/>
          </a:p>
        </p:txBody>
      </p:sp>
      <p:sp>
        <p:nvSpPr>
          <p:cNvPr id="5" name="Title 1">
            <a:extLst>
              <a:ext uri="{FF2B5EF4-FFF2-40B4-BE49-F238E27FC236}">
                <a16:creationId xmlns:a16="http://schemas.microsoft.com/office/drawing/2014/main" id="{69D71D70-2DD5-6CBB-6C3C-9335DA7746E7}"/>
              </a:ext>
            </a:extLst>
          </p:cNvPr>
          <p:cNvSpPr>
            <a:spLocks noGrp="1"/>
          </p:cNvSpPr>
          <p:nvPr>
            <p:ph type="title"/>
          </p:nvPr>
        </p:nvSpPr>
        <p:spPr>
          <a:xfrm>
            <a:off x="2556317" y="115912"/>
            <a:ext cx="8229600" cy="1074177"/>
          </a:xfrm>
        </p:spPr>
        <p:txBody>
          <a:bodyPr/>
          <a:lstStyle/>
          <a:p>
            <a:r>
              <a:rPr lang="en-US">
                <a:solidFill>
                  <a:schemeClr val="tx1"/>
                </a:solidFill>
              </a:rPr>
              <a:t>Case Discussion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4182609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9404-1A51-2A4E-8CC8-98CD7C678DE9}"/>
              </a:ext>
            </a:extLst>
          </p:cNvPr>
          <p:cNvSpPr>
            <a:spLocks noGrp="1"/>
          </p:cNvSpPr>
          <p:nvPr>
            <p:ph type="title"/>
          </p:nvPr>
        </p:nvSpPr>
        <p:spPr>
          <a:xfrm>
            <a:off x="4461295" y="2649389"/>
            <a:ext cx="3215496" cy="1759721"/>
          </a:xfrm>
        </p:spPr>
        <p:txBody>
          <a:bodyPr>
            <a:normAutofit/>
          </a:bodyPr>
          <a:lstStyle/>
          <a:p>
            <a:r>
              <a:rPr lang="en-US" sz="4951" dirty="0">
                <a:solidFill>
                  <a:schemeClr val="tx1"/>
                </a:solidFill>
              </a:rPr>
              <a:t>Questions</a:t>
            </a:r>
          </a:p>
        </p:txBody>
      </p:sp>
    </p:spTree>
    <p:extLst>
      <p:ext uri="{BB962C8B-B14F-4D97-AF65-F5344CB8AC3E}">
        <p14:creationId xmlns:p14="http://schemas.microsoft.com/office/powerpoint/2010/main" val="214780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91CF-74BA-1DFC-740B-461C77DD3ED2}"/>
              </a:ext>
            </a:extLst>
          </p:cNvPr>
          <p:cNvSpPr>
            <a:spLocks noGrp="1"/>
          </p:cNvSpPr>
          <p:nvPr>
            <p:ph type="title"/>
          </p:nvPr>
        </p:nvSpPr>
        <p:spPr/>
        <p:txBody>
          <a:bodyPr>
            <a:normAutofit/>
          </a:bodyPr>
          <a:lstStyle/>
          <a:p>
            <a:r>
              <a:rPr lang="en-GB" b="1" dirty="0"/>
              <a:t>Parting comments: </a:t>
            </a:r>
          </a:p>
        </p:txBody>
      </p:sp>
      <p:sp>
        <p:nvSpPr>
          <p:cNvPr id="3" name="Content Placeholder 2">
            <a:extLst>
              <a:ext uri="{FF2B5EF4-FFF2-40B4-BE49-F238E27FC236}">
                <a16:creationId xmlns:a16="http://schemas.microsoft.com/office/drawing/2014/main" id="{979DF732-1552-A2B0-DF13-7CF8744045F7}"/>
              </a:ext>
            </a:extLst>
          </p:cNvPr>
          <p:cNvSpPr>
            <a:spLocks noGrp="1"/>
          </p:cNvSpPr>
          <p:nvPr>
            <p:ph idx="1"/>
          </p:nvPr>
        </p:nvSpPr>
        <p:spPr/>
        <p:txBody>
          <a:bodyPr>
            <a:normAutofit/>
          </a:bodyPr>
          <a:lstStyle/>
          <a:p>
            <a:r>
              <a:rPr lang="en-GB" sz="3200" dirty="0"/>
              <a:t>Chronic pain diagnosis does not necessarily avoid the consequences of a finding of acceleration. </a:t>
            </a:r>
          </a:p>
          <a:p>
            <a:r>
              <a:rPr lang="en-GB" sz="3200" dirty="0"/>
              <a:t>Pre-existing vulnerabilities for the development of a chronic pain condition when combined with an acceleration injury mean that there is a real risk that the chronic pain condition </a:t>
            </a:r>
            <a:r>
              <a:rPr lang="en-GB" sz="3200"/>
              <a:t>would have </a:t>
            </a:r>
            <a:r>
              <a:rPr lang="en-GB" sz="3200" dirty="0"/>
              <a:t>developed absent the accident. </a:t>
            </a:r>
          </a:p>
          <a:p>
            <a:r>
              <a:rPr lang="en-GB" sz="3200" dirty="0"/>
              <a:t>Beware of costs, risk of fast track or intermediate track and managing client expectations. </a:t>
            </a:r>
          </a:p>
        </p:txBody>
      </p:sp>
    </p:spTree>
    <p:extLst>
      <p:ext uri="{BB962C8B-B14F-4D97-AF65-F5344CB8AC3E}">
        <p14:creationId xmlns:p14="http://schemas.microsoft.com/office/powerpoint/2010/main" val="25817934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70E4C05-CBDD-4BF2-8DAB-F433B6A16BD3}"/>
              </a:ext>
            </a:extLst>
          </p:cNvPr>
          <p:cNvPicPr>
            <a:picLocks noChangeAspect="1"/>
          </p:cNvPicPr>
          <p:nvPr/>
        </p:nvPicPr>
        <p:blipFill>
          <a:blip r:embed="rId3"/>
          <a:stretch>
            <a:fillRect/>
          </a:stretch>
        </p:blipFill>
        <p:spPr>
          <a:xfrm>
            <a:off x="8922329" y="5142531"/>
            <a:ext cx="3173407" cy="1516888"/>
          </a:xfrm>
          <a:prstGeom prst="rect">
            <a:avLst/>
          </a:prstGeom>
        </p:spPr>
      </p:pic>
      <p:sp>
        <p:nvSpPr>
          <p:cNvPr id="6" name="Title 1">
            <a:extLst>
              <a:ext uri="{FF2B5EF4-FFF2-40B4-BE49-F238E27FC236}">
                <a16:creationId xmlns:a16="http://schemas.microsoft.com/office/drawing/2014/main" id="{D3737D9F-2FC3-49DF-BDA6-7A303590E4EB}"/>
              </a:ext>
            </a:extLst>
          </p:cNvPr>
          <p:cNvSpPr txBox="1">
            <a:spLocks/>
          </p:cNvSpPr>
          <p:nvPr/>
        </p:nvSpPr>
        <p:spPr>
          <a:xfrm>
            <a:off x="415600" y="593367"/>
            <a:ext cx="11360800" cy="763600"/>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914377">
              <a:lnSpc>
                <a:spcPct val="107000"/>
              </a:lnSpc>
              <a:spcAft>
                <a:spcPts val="1067"/>
              </a:spcAft>
            </a:pPr>
            <a:endParaRPr lang="en-GB" sz="3200" dirty="0">
              <a:solidFill>
                <a:prstClr val="black"/>
              </a:solidFill>
              <a:latin typeface="Open Sans" pitchFamily="2" charset="0"/>
              <a:ea typeface="Open Sans" pitchFamily="2" charset="0"/>
              <a:cs typeface="Open Sans" pitchFamily="2" charset="0"/>
            </a:endParaRPr>
          </a:p>
        </p:txBody>
      </p:sp>
      <p:sp>
        <p:nvSpPr>
          <p:cNvPr id="7" name="Text Placeholder 2">
            <a:extLst>
              <a:ext uri="{FF2B5EF4-FFF2-40B4-BE49-F238E27FC236}">
                <a16:creationId xmlns:a16="http://schemas.microsoft.com/office/drawing/2014/main" id="{9C2B5E2A-F0FF-4AA4-A1DC-47D8E25A2F25}"/>
              </a:ext>
            </a:extLst>
          </p:cNvPr>
          <p:cNvSpPr txBox="1">
            <a:spLocks/>
          </p:cNvSpPr>
          <p:nvPr/>
        </p:nvSpPr>
        <p:spPr>
          <a:xfrm>
            <a:off x="733353" y="1811640"/>
            <a:ext cx="11043047" cy="4555200"/>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52396" algn="l" defTabSz="914377">
              <a:spcBef>
                <a:spcPts val="1000"/>
              </a:spcBef>
            </a:pPr>
            <a:endParaRPr lang="en-US" sz="24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13F92989-54CE-0F58-CA0D-70B24E1CB6F6}"/>
              </a:ext>
            </a:extLst>
          </p:cNvPr>
          <p:cNvSpPr>
            <a:spLocks noGrp="1"/>
          </p:cNvSpPr>
          <p:nvPr>
            <p:ph type="title"/>
          </p:nvPr>
        </p:nvSpPr>
        <p:spPr/>
        <p:txBody>
          <a:bodyPr/>
          <a:lstStyle/>
          <a:p>
            <a:r>
              <a:rPr lang="en-GB" b="1" dirty="0"/>
              <a:t>Thank you for listening…….</a:t>
            </a:r>
          </a:p>
        </p:txBody>
      </p:sp>
      <p:sp>
        <p:nvSpPr>
          <p:cNvPr id="9" name="Text Placeholder 8">
            <a:extLst>
              <a:ext uri="{FF2B5EF4-FFF2-40B4-BE49-F238E27FC236}">
                <a16:creationId xmlns:a16="http://schemas.microsoft.com/office/drawing/2014/main" id="{B266076F-EEFD-2D97-B177-5B1AC4683C34}"/>
              </a:ext>
            </a:extLst>
          </p:cNvPr>
          <p:cNvSpPr>
            <a:spLocks noGrp="1"/>
          </p:cNvSpPr>
          <p:nvPr>
            <p:ph type="body" sz="half" idx="2"/>
          </p:nvPr>
        </p:nvSpPr>
        <p:spPr>
          <a:xfrm>
            <a:off x="839788" y="2057401"/>
            <a:ext cx="5615720" cy="3811588"/>
          </a:xfrm>
        </p:spPr>
        <p:txBody>
          <a:bodyPr>
            <a:normAutofit fontScale="92500"/>
          </a:bodyPr>
          <a:lstStyle/>
          <a:p>
            <a:endParaRPr lang="en-GB" sz="2667" dirty="0"/>
          </a:p>
          <a:p>
            <a:endParaRPr lang="en-GB" sz="2667" dirty="0"/>
          </a:p>
          <a:p>
            <a:r>
              <a:rPr lang="en-GB" sz="2667" dirty="0"/>
              <a:t>Please feel free to email me </a:t>
            </a:r>
          </a:p>
          <a:p>
            <a:r>
              <a:rPr lang="en-GB" sz="2667" dirty="0"/>
              <a:t>with any questions</a:t>
            </a:r>
          </a:p>
          <a:p>
            <a:endParaRPr lang="en-GB" sz="2667" dirty="0"/>
          </a:p>
          <a:p>
            <a:endParaRPr lang="en-GB" sz="2667" dirty="0">
              <a:hlinkClick r:id="" action="ppaction://noaction"/>
            </a:endParaRPr>
          </a:p>
          <a:p>
            <a:endParaRPr lang="en-GB" sz="2667" dirty="0">
              <a:hlinkClick r:id="" action="ppaction://noaction"/>
            </a:endParaRPr>
          </a:p>
          <a:p>
            <a:r>
              <a:rPr lang="en-GB" sz="2667" dirty="0">
                <a:hlinkClick r:id="" action="ppaction://noaction"/>
              </a:rPr>
              <a:t>Oliver.manley@guildhallchambers.co.uk</a:t>
            </a:r>
            <a:r>
              <a:rPr lang="en-GB" sz="2667" dirty="0"/>
              <a:t> </a:t>
            </a:r>
          </a:p>
        </p:txBody>
      </p:sp>
      <p:sp>
        <p:nvSpPr>
          <p:cNvPr id="4" name="Content Placeholder 3">
            <a:extLst>
              <a:ext uri="{FF2B5EF4-FFF2-40B4-BE49-F238E27FC236}">
                <a16:creationId xmlns:a16="http://schemas.microsoft.com/office/drawing/2014/main" id="{503CB739-9813-0C9A-C66B-BECD4413BC0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21801072"/>
      </p:ext>
    </p:extLst>
  </p:cSld>
  <p:clrMapOvr>
    <a:masterClrMapping/>
  </p:clrMapOvr>
  <mc:AlternateContent xmlns:mc="http://schemas.openxmlformats.org/markup-compatibility/2006" xmlns:p14="http://schemas.microsoft.com/office/powerpoint/2010/main">
    <mc:Choice Requires="p14">
      <p:transition spd="slow" p14:dur="2000" advTm="140421"/>
    </mc:Choice>
    <mc:Fallback xmlns="">
      <p:transition spd="slow" advTm="140421"/>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CA34-D618-B66F-F75A-C2A08392E278}"/>
              </a:ext>
            </a:extLst>
          </p:cNvPr>
          <p:cNvSpPr>
            <a:spLocks noGrp="1"/>
          </p:cNvSpPr>
          <p:nvPr>
            <p:ph type="title"/>
          </p:nvPr>
        </p:nvSpPr>
        <p:spPr/>
        <p:txBody>
          <a:bodyPr/>
          <a:lstStyle/>
          <a:p>
            <a:r>
              <a:rPr lang="en-GB" dirty="0"/>
              <a:t>Tea Break</a:t>
            </a:r>
          </a:p>
        </p:txBody>
      </p:sp>
      <p:sp>
        <p:nvSpPr>
          <p:cNvPr id="3" name="Text Placeholder 2">
            <a:extLst>
              <a:ext uri="{FF2B5EF4-FFF2-40B4-BE49-F238E27FC236}">
                <a16:creationId xmlns:a16="http://schemas.microsoft.com/office/drawing/2014/main" id="{3FBD109D-7431-6C4F-0E5C-CA868C0101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18085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FEF1C-4CFA-9971-8802-ED27ECD9A29A}"/>
              </a:ext>
            </a:extLst>
          </p:cNvPr>
          <p:cNvSpPr>
            <a:spLocks noGrp="1"/>
          </p:cNvSpPr>
          <p:nvPr>
            <p:ph type="ctrTitle"/>
          </p:nvPr>
        </p:nvSpPr>
        <p:spPr/>
        <p:txBody>
          <a:bodyPr>
            <a:normAutofit/>
          </a:bodyPr>
          <a:lstStyle/>
          <a:p>
            <a:r>
              <a:rPr lang="en-GB" sz="4800" b="1" dirty="0"/>
              <a:t>PERSONAL INJURY CASE UPDATE</a:t>
            </a:r>
            <a:endParaRPr lang="en-US" sz="4800" dirty="0"/>
          </a:p>
        </p:txBody>
      </p:sp>
      <p:sp>
        <p:nvSpPr>
          <p:cNvPr id="7" name="Subtitle 6">
            <a:extLst>
              <a:ext uri="{FF2B5EF4-FFF2-40B4-BE49-F238E27FC236}">
                <a16:creationId xmlns:a16="http://schemas.microsoft.com/office/drawing/2014/main" id="{DFB768CD-16E8-8500-69D8-E68EBA2252A7}"/>
              </a:ext>
            </a:extLst>
          </p:cNvPr>
          <p:cNvSpPr>
            <a:spLocks noGrp="1"/>
          </p:cNvSpPr>
          <p:nvPr>
            <p:ph type="subTitle" idx="1"/>
          </p:nvPr>
        </p:nvSpPr>
        <p:spPr/>
        <p:txBody>
          <a:bodyPr/>
          <a:lstStyle/>
          <a:p>
            <a:r>
              <a:rPr lang="en-GB" dirty="0"/>
              <a:t>Alice Reeves &amp; Jon Wong</a:t>
            </a:r>
          </a:p>
        </p:txBody>
      </p:sp>
    </p:spTree>
    <p:extLst>
      <p:ext uri="{BB962C8B-B14F-4D97-AF65-F5344CB8AC3E}">
        <p14:creationId xmlns:p14="http://schemas.microsoft.com/office/powerpoint/2010/main" val="11511287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F30E-5017-8935-4BFD-B6B133B20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7A9FA-2952-A0D0-CB85-7A6E6FA2F030}"/>
              </a:ext>
            </a:extLst>
          </p:cNvPr>
          <p:cNvSpPr>
            <a:spLocks noGrp="1"/>
          </p:cNvSpPr>
          <p:nvPr>
            <p:ph type="title"/>
          </p:nvPr>
        </p:nvSpPr>
        <p:spPr/>
        <p:txBody>
          <a:bodyPr>
            <a:normAutofit/>
          </a:bodyPr>
          <a:lstStyle/>
          <a:p>
            <a:r>
              <a:rPr lang="en-GB" sz="3200" dirty="0"/>
              <a:t>Most expected</a:t>
            </a:r>
          </a:p>
        </p:txBody>
      </p:sp>
      <p:sp>
        <p:nvSpPr>
          <p:cNvPr id="9" name="Content Placeholder 8">
            <a:extLst>
              <a:ext uri="{FF2B5EF4-FFF2-40B4-BE49-F238E27FC236}">
                <a16:creationId xmlns:a16="http://schemas.microsoft.com/office/drawing/2014/main" id="{9773ED06-FACA-B502-83BF-6F05095CF971}"/>
              </a:ext>
            </a:extLst>
          </p:cNvPr>
          <p:cNvSpPr>
            <a:spLocks noGrp="1"/>
          </p:cNvSpPr>
          <p:nvPr>
            <p:ph idx="1"/>
          </p:nvPr>
        </p:nvSpPr>
        <p:spPr/>
        <p:txBody>
          <a:bodyPr>
            <a:normAutofit/>
          </a:bodyPr>
          <a:lstStyle/>
          <a:p>
            <a:pPr marL="0" indent="0">
              <a:buNone/>
            </a:pPr>
            <a:r>
              <a:rPr lang="en-US" sz="3600" b="1" dirty="0"/>
              <a:t>MH Site Maintenance Services Ltd v Watson </a:t>
            </a:r>
          </a:p>
          <a:p>
            <a:pPr marL="0" indent="0">
              <a:buNone/>
            </a:pPr>
            <a:r>
              <a:rPr lang="en-US" sz="3600" b="1" dirty="0"/>
              <a:t>[2025] EWCA Civ 775 </a:t>
            </a:r>
          </a:p>
        </p:txBody>
      </p:sp>
    </p:spTree>
    <p:extLst>
      <p:ext uri="{BB962C8B-B14F-4D97-AF65-F5344CB8AC3E}">
        <p14:creationId xmlns:p14="http://schemas.microsoft.com/office/powerpoint/2010/main" val="128425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027D-456D-16FD-A44A-57CA18C83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73D0F-303C-C061-66F7-A248C4277B16}"/>
              </a:ext>
            </a:extLst>
          </p:cNvPr>
          <p:cNvSpPr>
            <a:spLocks noGrp="1"/>
          </p:cNvSpPr>
          <p:nvPr>
            <p:ph type="title"/>
          </p:nvPr>
        </p:nvSpPr>
        <p:spPr/>
        <p:txBody>
          <a:bodyPr>
            <a:normAutofit/>
          </a:bodyPr>
          <a:lstStyle/>
          <a:p>
            <a:r>
              <a:rPr lang="en-GB" sz="3200" dirty="0"/>
              <a:t>Most contentious </a:t>
            </a:r>
          </a:p>
        </p:txBody>
      </p:sp>
      <p:sp>
        <p:nvSpPr>
          <p:cNvPr id="9" name="Content Placeholder 8">
            <a:extLst>
              <a:ext uri="{FF2B5EF4-FFF2-40B4-BE49-F238E27FC236}">
                <a16:creationId xmlns:a16="http://schemas.microsoft.com/office/drawing/2014/main" id="{8787C14C-A556-CCBF-0C42-9D0B65341201}"/>
              </a:ext>
            </a:extLst>
          </p:cNvPr>
          <p:cNvSpPr>
            <a:spLocks noGrp="1"/>
          </p:cNvSpPr>
          <p:nvPr>
            <p:ph idx="1"/>
          </p:nvPr>
        </p:nvSpPr>
        <p:spPr/>
        <p:txBody>
          <a:bodyPr>
            <a:normAutofit/>
          </a:bodyPr>
          <a:lstStyle/>
          <a:p>
            <a:pPr marL="0" indent="0">
              <a:buNone/>
            </a:pPr>
            <a:r>
              <a:rPr lang="en-US" sz="3600" b="1" dirty="0"/>
              <a:t>Lewis-</a:t>
            </a:r>
            <a:r>
              <a:rPr lang="en-US" sz="3600" b="1" dirty="0" err="1"/>
              <a:t>Ranwell</a:t>
            </a:r>
            <a:r>
              <a:rPr lang="en-US" sz="3600" b="1" dirty="0"/>
              <a:t> v G4S Health Services (UK) Ltd</a:t>
            </a:r>
          </a:p>
          <a:p>
            <a:pPr marL="0" indent="0">
              <a:buNone/>
            </a:pPr>
            <a:r>
              <a:rPr lang="en-US" sz="3600" b="1" dirty="0"/>
              <a:t>[2026] UKSC 2 </a:t>
            </a:r>
          </a:p>
        </p:txBody>
      </p:sp>
    </p:spTree>
    <p:extLst>
      <p:ext uri="{BB962C8B-B14F-4D97-AF65-F5344CB8AC3E}">
        <p14:creationId xmlns:p14="http://schemas.microsoft.com/office/powerpoint/2010/main" val="2524711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b168fa-fc27-422e-8f8f-45341d353547">
      <Terms xmlns="http://schemas.microsoft.com/office/infopath/2007/PartnerControls"/>
    </lcf76f155ced4ddcb4097134ff3c332f>
    <TaxCatchAll xmlns="34e02924-d4b4-43de-b578-3943917ebf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E232E9DD75094182BD83B7F18DDF88" ma:contentTypeVersion="15" ma:contentTypeDescription="Create a new document." ma:contentTypeScope="" ma:versionID="e9458103166cff7fde9c47db75f7e2b6">
  <xsd:schema xmlns:xsd="http://www.w3.org/2001/XMLSchema" xmlns:xs="http://www.w3.org/2001/XMLSchema" xmlns:p="http://schemas.microsoft.com/office/2006/metadata/properties" xmlns:ns2="3fb168fa-fc27-422e-8f8f-45341d353547" xmlns:ns3="34e02924-d4b4-43de-b578-3943917ebf15" targetNamespace="http://schemas.microsoft.com/office/2006/metadata/properties" ma:root="true" ma:fieldsID="d20620accc7b5cdc4f50d3c705be70a4" ns2:_="" ns3:_="">
    <xsd:import namespace="3fb168fa-fc27-422e-8f8f-45341d353547"/>
    <xsd:import namespace="34e02924-d4b4-43de-b578-3943917ebf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68fa-fc27-422e-8f8f-45341d353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938bf28-da9d-4df6-a5d0-9480a0fa29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02924-d4b4-43de-b578-3943917ebf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9e90b5-8682-4bf9-9ead-5c939ba0ca37}" ma:internalName="TaxCatchAll" ma:showField="CatchAllData" ma:web="34e02924-d4b4-43de-b578-3943917eb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CBD1F-EFDF-4497-9DC0-E4994BC39E85}">
  <ds:schemaRefs>
    <ds:schemaRef ds:uri="http://schemas.microsoft.com/office/2006/metadata/properties"/>
    <ds:schemaRef ds:uri="http://schemas.microsoft.com/office/infopath/2007/PartnerControls"/>
    <ds:schemaRef ds:uri="3fb168fa-fc27-422e-8f8f-45341d353547"/>
    <ds:schemaRef ds:uri="34e02924-d4b4-43de-b578-3943917ebf15"/>
  </ds:schemaRefs>
</ds:datastoreItem>
</file>

<file path=customXml/itemProps2.xml><?xml version="1.0" encoding="utf-8"?>
<ds:datastoreItem xmlns:ds="http://schemas.openxmlformats.org/officeDocument/2006/customXml" ds:itemID="{679B0A73-CD29-4111-BEC2-03AFE0BDFD5A}">
  <ds:schemaRefs>
    <ds:schemaRef ds:uri="http://schemas.microsoft.com/sharepoint/v3/contenttype/forms"/>
  </ds:schemaRefs>
</ds:datastoreItem>
</file>

<file path=customXml/itemProps3.xml><?xml version="1.0" encoding="utf-8"?>
<ds:datastoreItem xmlns:ds="http://schemas.openxmlformats.org/officeDocument/2006/customXml" ds:itemID="{1F045B4D-8068-48A9-8A01-BD0542EA7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68fa-fc27-422e-8f8f-45341d353547"/>
    <ds:schemaRef ds:uri="34e02924-d4b4-43de-b578-3943917eb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204</TotalTime>
  <Words>6383</Words>
  <Application>Microsoft Office PowerPoint</Application>
  <PresentationFormat>Widescreen</PresentationFormat>
  <Paragraphs>759</Paragraphs>
  <Slides>107</Slides>
  <Notes>45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107</vt:i4>
      </vt:variant>
    </vt:vector>
  </HeadingPairs>
  <TitlesOfParts>
    <vt:vector size="125" baseType="lpstr">
      <vt:lpstr>Aptos</vt:lpstr>
      <vt:lpstr>Arial</vt:lpstr>
      <vt:lpstr>Brandon Text</vt:lpstr>
      <vt:lpstr>Calibri</vt:lpstr>
      <vt:lpstr>Calibri Light</vt:lpstr>
      <vt:lpstr>Comic Sans MS</vt:lpstr>
      <vt:lpstr>Hurme Geometric Sans 3</vt:lpstr>
      <vt:lpstr>HurmeGeometricSans3 Regular</vt:lpstr>
      <vt:lpstr>HurmeGeometricSans3 SemiBold</vt:lpstr>
      <vt:lpstr>Open Sans</vt:lpstr>
      <vt:lpstr>Source Sans Pro</vt:lpstr>
      <vt:lpstr>TheSans Spire</vt:lpstr>
      <vt:lpstr>TimesNewRomanPSMT</vt:lpstr>
      <vt:lpstr>Wingdings</vt:lpstr>
      <vt:lpstr>Office Theme</vt:lpstr>
      <vt:lpstr>1_Office Theme</vt:lpstr>
      <vt:lpstr>2_Office Theme</vt:lpstr>
      <vt:lpstr>3_Office Theme</vt:lpstr>
      <vt:lpstr>Personal Injury Claimant Seminar 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(In)capacity: principles and compensation strategies in borderline cases</vt:lpstr>
      <vt:lpstr>Why capacity matters </vt:lpstr>
      <vt:lpstr>Context of incapacity in PI claims </vt:lpstr>
      <vt:lpstr>Capacity to litigate: the whole claim</vt:lpstr>
      <vt:lpstr>MCA 2005: fundamental principles</vt:lpstr>
      <vt:lpstr>MCA 2005: fundamental principles cont’d</vt:lpstr>
      <vt:lpstr>MCA 2005: fundamental principles cont’d</vt:lpstr>
      <vt:lpstr>Fluctuating capacity</vt:lpstr>
      <vt:lpstr>Fluctuating capacity cont’d</vt:lpstr>
      <vt:lpstr>Fluctuating capacity cont’d</vt:lpstr>
      <vt:lpstr>Evidence: expert </vt:lpstr>
      <vt:lpstr>Evidence: expert (cont’d)</vt:lpstr>
      <vt:lpstr>Other sources of evidence</vt:lpstr>
      <vt:lpstr>Procedure: appointment of litigation friend</vt:lpstr>
      <vt:lpstr>Procedure: approval </vt:lpstr>
      <vt:lpstr>Costs of trust where C capacitous  </vt:lpstr>
      <vt:lpstr>Beware: warnings from the court</vt:lpstr>
      <vt:lpstr> </vt:lpstr>
      <vt:lpstr>Commonly encountered issues when dealing with acceleration injuries and the role of pain management expert evidence.</vt:lpstr>
      <vt:lpstr>Introduction</vt:lpstr>
      <vt:lpstr>The Legal Principles…..causation </vt:lpstr>
      <vt:lpstr>The Legal Principles……measure of damages </vt:lpstr>
      <vt:lpstr>Consequences of an acceleration finding</vt:lpstr>
      <vt:lpstr>Interplay between acceleration and chronic pain</vt:lpstr>
      <vt:lpstr>Scarcliffe v. Brampton Valley Group Ltd [2023] EWHC 1565 (KB)</vt:lpstr>
      <vt:lpstr>Scarcliffe v. Brampton Valley Group Ltd [2023] EWHC 1565 (KB)</vt:lpstr>
      <vt:lpstr>Mr. Jason Harvey’s turn! </vt:lpstr>
      <vt:lpstr>“Acceleration” Injury of the Spine   </vt:lpstr>
      <vt:lpstr>PowerPoint Presentation</vt:lpstr>
      <vt:lpstr>PowerPoint Presentation</vt:lpstr>
      <vt:lpstr>PowerPoint Presentation</vt:lpstr>
      <vt:lpstr>PowerPoint Presentation</vt:lpstr>
      <vt:lpstr>No Fracture and No dislocation. </vt:lpstr>
      <vt:lpstr>Disc Anatomy  </vt:lpstr>
      <vt:lpstr>Anatomy and Biomechanics  </vt:lpstr>
      <vt:lpstr>PowerPoint Presentation</vt:lpstr>
      <vt:lpstr>PowerPoint Presentation</vt:lpstr>
      <vt:lpstr>Aging Disc Anatomy  </vt:lpstr>
      <vt:lpstr>Degenerative Disc Anatomy  </vt:lpstr>
      <vt:lpstr>Reasons for Disc Degeneration  </vt:lpstr>
      <vt:lpstr>1. Nutritional  </vt:lpstr>
      <vt:lpstr>PowerPoint Presentation</vt:lpstr>
      <vt:lpstr>2. Genetics </vt:lpstr>
      <vt:lpstr>3. Mechanical  </vt:lpstr>
      <vt:lpstr>PowerPoint Presentation</vt:lpstr>
      <vt:lpstr>Disc Pain </vt:lpstr>
      <vt:lpstr>Facet Joint Degeneration   </vt:lpstr>
      <vt:lpstr>PowerPoint Presentation</vt:lpstr>
      <vt:lpstr>Pressure on nerves both sides  </vt:lpstr>
      <vt:lpstr>Degeneration Causing Compression. </vt:lpstr>
      <vt:lpstr>Biomechanics of Herniation  </vt:lpstr>
      <vt:lpstr>Patho-physiology   </vt:lpstr>
      <vt:lpstr>Disc Degeneration Epidemiology  </vt:lpstr>
      <vt:lpstr>Acceleration Period  </vt:lpstr>
      <vt:lpstr>Acceleration  </vt:lpstr>
      <vt:lpstr>Acceleration  </vt:lpstr>
      <vt:lpstr>Factors Considered in Quantifying a Period of Acceleration </vt:lpstr>
      <vt:lpstr>Acceleration  </vt:lpstr>
      <vt:lpstr>Acceleration  </vt:lpstr>
      <vt:lpstr>Acceleration Types of Pain   </vt:lpstr>
      <vt:lpstr>Acceleration  </vt:lpstr>
      <vt:lpstr>Acceleration  </vt:lpstr>
      <vt:lpstr>Quantifying Acceleration: Summary   </vt:lpstr>
      <vt:lpstr>Case Discussion   </vt:lpstr>
      <vt:lpstr>Case Discussion   </vt:lpstr>
      <vt:lpstr>Case Discussion   </vt:lpstr>
      <vt:lpstr>Questions</vt:lpstr>
      <vt:lpstr>Parting comments: </vt:lpstr>
      <vt:lpstr>Thank you for listening…….</vt:lpstr>
      <vt:lpstr>Tea Break</vt:lpstr>
      <vt:lpstr>PERSONAL INJURY CASE UPDATE</vt:lpstr>
      <vt:lpstr>Most expected</vt:lpstr>
      <vt:lpstr>Most contentious </vt:lpstr>
      <vt:lpstr>Most enthralling</vt:lpstr>
      <vt:lpstr>Most needed</vt:lpstr>
      <vt:lpstr>Most cautionary</vt:lpstr>
      <vt:lpstr>Most perplexing</vt:lpstr>
      <vt:lpstr>Most anticipated</vt:lpstr>
      <vt:lpstr>Most insightful</vt:lpstr>
      <vt:lpstr>PERSONAL INJURY CASE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Gerrard</dc:creator>
  <cp:lastModifiedBy>Matthew Gerrard</cp:lastModifiedBy>
  <cp:revision>3</cp:revision>
  <dcterms:created xsi:type="dcterms:W3CDTF">2024-11-05T09:00:16Z</dcterms:created>
  <dcterms:modified xsi:type="dcterms:W3CDTF">2026-05-20T14:19:59Z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0x01010027E232E9DD75094182BD83B7F18DDF88</vt:lpwstr>
  </property>
  <property fmtid="{D5CDD505-2E9C-101B-9397-08002B2CF9AE}" pid="3" name="MediaServiceImageTags">
    <vt:lpwstr/>
  </property>
</Properties>
</file>