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 id="2147483685" r:id="rId5"/>
  </p:sldMasterIdLst>
  <p:notesMasterIdLst>
    <p:notesMasterId r:id="rId93"/>
  </p:notesMasterIdLst>
  <p:sldIdLst>
    <p:sldId id="256" r:id="rId6"/>
    <p:sldId id="262" r:id="rId7"/>
    <p:sldId id="263" r:id="rId8"/>
    <p:sldId id="349" r:id="rId9"/>
    <p:sldId id="350" r:id="rId10"/>
    <p:sldId id="351" r:id="rId11"/>
    <p:sldId id="260" r:id="rId12"/>
    <p:sldId id="352" r:id="rId13"/>
    <p:sldId id="291" r:id="rId14"/>
    <p:sldId id="290" r:id="rId15"/>
    <p:sldId id="293" r:id="rId16"/>
    <p:sldId id="292" r:id="rId17"/>
    <p:sldId id="294" r:id="rId18"/>
    <p:sldId id="353" r:id="rId19"/>
    <p:sldId id="295" r:id="rId20"/>
    <p:sldId id="296" r:id="rId21"/>
    <p:sldId id="297" r:id="rId22"/>
    <p:sldId id="354" r:id="rId23"/>
    <p:sldId id="264" r:id="rId24"/>
    <p:sldId id="266" r:id="rId25"/>
    <p:sldId id="275" r:id="rId26"/>
    <p:sldId id="281" r:id="rId27"/>
    <p:sldId id="282" r:id="rId28"/>
    <p:sldId id="276" r:id="rId29"/>
    <p:sldId id="277" r:id="rId30"/>
    <p:sldId id="283" r:id="rId31"/>
    <p:sldId id="284" r:id="rId32"/>
    <p:sldId id="278" r:id="rId33"/>
    <p:sldId id="279" r:id="rId34"/>
    <p:sldId id="285" r:id="rId35"/>
    <p:sldId id="280" r:id="rId36"/>
    <p:sldId id="348" r:id="rId37"/>
    <p:sldId id="344" r:id="rId38"/>
    <p:sldId id="340" r:id="rId39"/>
    <p:sldId id="310" r:id="rId40"/>
    <p:sldId id="311" r:id="rId41"/>
    <p:sldId id="324" r:id="rId42"/>
    <p:sldId id="325" r:id="rId43"/>
    <p:sldId id="326" r:id="rId44"/>
    <p:sldId id="320" r:id="rId45"/>
    <p:sldId id="338" r:id="rId46"/>
    <p:sldId id="339" r:id="rId47"/>
    <p:sldId id="322" r:id="rId48"/>
    <p:sldId id="315" r:id="rId49"/>
    <p:sldId id="317" r:id="rId50"/>
    <p:sldId id="342" r:id="rId51"/>
    <p:sldId id="343" r:id="rId52"/>
    <p:sldId id="341" r:id="rId53"/>
    <p:sldId id="328" r:id="rId54"/>
    <p:sldId id="329" r:id="rId55"/>
    <p:sldId id="332" r:id="rId56"/>
    <p:sldId id="333" r:id="rId57"/>
    <p:sldId id="336" r:id="rId58"/>
    <p:sldId id="337" r:id="rId59"/>
    <p:sldId id="345" r:id="rId60"/>
    <p:sldId id="346" r:id="rId61"/>
    <p:sldId id="347" r:id="rId62"/>
    <p:sldId id="355" r:id="rId63"/>
    <p:sldId id="357" r:id="rId64"/>
    <p:sldId id="358" r:id="rId65"/>
    <p:sldId id="274" r:id="rId66"/>
    <p:sldId id="359" r:id="rId67"/>
    <p:sldId id="360" r:id="rId68"/>
    <p:sldId id="361" r:id="rId69"/>
    <p:sldId id="362" r:id="rId70"/>
    <p:sldId id="364" r:id="rId71"/>
    <p:sldId id="259" r:id="rId72"/>
    <p:sldId id="265" r:id="rId73"/>
    <p:sldId id="365" r:id="rId74"/>
    <p:sldId id="366" r:id="rId75"/>
    <p:sldId id="367" r:id="rId76"/>
    <p:sldId id="368" r:id="rId77"/>
    <p:sldId id="369" r:id="rId78"/>
    <p:sldId id="269" r:id="rId79"/>
    <p:sldId id="267" r:id="rId80"/>
    <p:sldId id="268" r:id="rId81"/>
    <p:sldId id="271" r:id="rId82"/>
    <p:sldId id="272" r:id="rId83"/>
    <p:sldId id="273" r:id="rId84"/>
    <p:sldId id="370" r:id="rId85"/>
    <p:sldId id="371" r:id="rId86"/>
    <p:sldId id="372" r:id="rId87"/>
    <p:sldId id="373" r:id="rId88"/>
    <p:sldId id="374" r:id="rId89"/>
    <p:sldId id="375" r:id="rId90"/>
    <p:sldId id="363" r:id="rId91"/>
    <p:sldId id="261" r:id="rId9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94F16D5-2D24-424E-A8B6-4005FC9192C9}" v="18" dt="2026-06-11T08:14:20.13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3" autoAdjust="0"/>
    <p:restoredTop sz="94660"/>
  </p:normalViewPr>
  <p:slideViewPr>
    <p:cSldViewPr snapToGrid="0">
      <p:cViewPr>
        <p:scale>
          <a:sx n="70" d="100"/>
          <a:sy n="70" d="100"/>
        </p:scale>
        <p:origin x="3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slide" Target="slides/slide79.xml"/><Relationship Id="rId89" Type="http://schemas.openxmlformats.org/officeDocument/2006/relationships/slide" Target="slides/slide84.xml"/><Relationship Id="rId16" Type="http://schemas.openxmlformats.org/officeDocument/2006/relationships/slide" Target="slides/slide11.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5" Type="http://schemas.openxmlformats.org/officeDocument/2006/relationships/slideMaster" Target="slideMasters/slideMaster2.xml"/><Relationship Id="rId90" Type="http://schemas.openxmlformats.org/officeDocument/2006/relationships/slide" Target="slides/slide85.xml"/><Relationship Id="rId95" Type="http://schemas.openxmlformats.org/officeDocument/2006/relationships/viewProps" Target="viewProps.xml"/><Relationship Id="rId22" Type="http://schemas.openxmlformats.org/officeDocument/2006/relationships/slide" Target="slides/slide17.xml"/><Relationship Id="rId27" Type="http://schemas.openxmlformats.org/officeDocument/2006/relationships/slide" Target="slides/slide22.xml"/><Relationship Id="rId43" Type="http://schemas.openxmlformats.org/officeDocument/2006/relationships/slide" Target="slides/slide38.xml"/><Relationship Id="rId48" Type="http://schemas.openxmlformats.org/officeDocument/2006/relationships/slide" Target="slides/slide43.xml"/><Relationship Id="rId64" Type="http://schemas.openxmlformats.org/officeDocument/2006/relationships/slide" Target="slides/slide59.xml"/><Relationship Id="rId69" Type="http://schemas.openxmlformats.org/officeDocument/2006/relationships/slide" Target="slides/slide64.xml"/><Relationship Id="rId80" Type="http://schemas.openxmlformats.org/officeDocument/2006/relationships/slide" Target="slides/slide75.xml"/><Relationship Id="rId85" Type="http://schemas.openxmlformats.org/officeDocument/2006/relationships/slide" Target="slides/slide80.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slide" Target="slides/slide78.xml"/><Relationship Id="rId88" Type="http://schemas.openxmlformats.org/officeDocument/2006/relationships/slide" Target="slides/slide83.xml"/><Relationship Id="rId91" Type="http://schemas.openxmlformats.org/officeDocument/2006/relationships/slide" Target="slides/slide86.xml"/><Relationship Id="rId9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slide" Target="slides/slide81.xml"/><Relationship Id="rId94" Type="http://schemas.openxmlformats.org/officeDocument/2006/relationships/presProps" Target="presProps.xml"/><Relationship Id="rId9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tableStyles" Target="tableStyles.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slide" Target="slides/slide87.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61" Type="http://schemas.openxmlformats.org/officeDocument/2006/relationships/slide" Target="slides/slide56.xml"/><Relationship Id="rId82" Type="http://schemas.openxmlformats.org/officeDocument/2006/relationships/slide" Target="slides/slide77.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notesMaster" Target="notesMasters/notesMaster1.xml"/><Relationship Id="rId98"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tthew Gerrard" userId="906b3d84-ade0-44b6-9ce3-e8ce4edce60f" providerId="ADAL" clId="{01E322BB-B3F4-46CA-8E84-0339DFB03F67}"/>
    <pc:docChg chg="undo custSel addSld delSld modSld">
      <pc:chgData name="Matthew Gerrard" userId="906b3d84-ade0-44b6-9ce3-e8ce4edce60f" providerId="ADAL" clId="{01E322BB-B3F4-46CA-8E84-0339DFB03F67}" dt="2026-06-11T08:14:20.137" v="713"/>
      <pc:docMkLst>
        <pc:docMk/>
      </pc:docMkLst>
      <pc:sldChg chg="addSp modSp mod">
        <pc:chgData name="Matthew Gerrard" userId="906b3d84-ade0-44b6-9ce3-e8ce4edce60f" providerId="ADAL" clId="{01E322BB-B3F4-46CA-8E84-0339DFB03F67}" dt="2026-06-10T15:14:11.933" v="219" actId="113"/>
        <pc:sldMkLst>
          <pc:docMk/>
          <pc:sldMk cId="163302962" sldId="256"/>
        </pc:sldMkLst>
        <pc:spChg chg="mod">
          <ac:chgData name="Matthew Gerrard" userId="906b3d84-ade0-44b6-9ce3-e8ce4edce60f" providerId="ADAL" clId="{01E322BB-B3F4-46CA-8E84-0339DFB03F67}" dt="2026-06-10T15:12:04.719" v="77" actId="20577"/>
          <ac:spMkLst>
            <pc:docMk/>
            <pc:sldMk cId="163302962" sldId="256"/>
            <ac:spMk id="2" creationId="{27B8CE71-6800-2DE8-1F72-E2F6D253FF1F}"/>
          </ac:spMkLst>
        </pc:spChg>
        <pc:spChg chg="mod">
          <ac:chgData name="Matthew Gerrard" userId="906b3d84-ade0-44b6-9ce3-e8ce4edce60f" providerId="ADAL" clId="{01E322BB-B3F4-46CA-8E84-0339DFB03F67}" dt="2026-06-10T15:12:32.728" v="135" actId="1035"/>
          <ac:spMkLst>
            <pc:docMk/>
            <pc:sldMk cId="163302962" sldId="256"/>
            <ac:spMk id="3" creationId="{ACD94A62-A5C7-C88E-1186-9EAB905A3AD3}"/>
          </ac:spMkLst>
        </pc:spChg>
        <pc:spChg chg="add mod">
          <ac:chgData name="Matthew Gerrard" userId="906b3d84-ade0-44b6-9ce3-e8ce4edce60f" providerId="ADAL" clId="{01E322BB-B3F4-46CA-8E84-0339DFB03F67}" dt="2026-06-10T15:14:11.933" v="219" actId="113"/>
          <ac:spMkLst>
            <pc:docMk/>
            <pc:sldMk cId="163302962" sldId="256"/>
            <ac:spMk id="4" creationId="{148D791C-0B89-D13D-60F1-17E7034C1A73}"/>
          </ac:spMkLst>
        </pc:spChg>
      </pc:sldChg>
      <pc:sldChg chg="add del modAnim">
        <pc:chgData name="Matthew Gerrard" userId="906b3d84-ade0-44b6-9ce3-e8ce4edce60f" providerId="ADAL" clId="{01E322BB-B3F4-46CA-8E84-0339DFB03F67}" dt="2026-06-11T08:14:20.137" v="713"/>
        <pc:sldMkLst>
          <pc:docMk/>
          <pc:sldMk cId="1194468740" sldId="259"/>
        </pc:sldMkLst>
      </pc:sldChg>
      <pc:sldChg chg="del">
        <pc:chgData name="Matthew Gerrard" userId="906b3d84-ade0-44b6-9ce3-e8ce4edce60f" providerId="ADAL" clId="{01E322BB-B3F4-46CA-8E84-0339DFB03F67}" dt="2026-06-10T15:14:27.612" v="221" actId="47"/>
        <pc:sldMkLst>
          <pc:docMk/>
          <pc:sldMk cId="3551027680" sldId="260"/>
        </pc:sldMkLst>
      </pc:sldChg>
      <pc:sldChg chg="add del">
        <pc:chgData name="Matthew Gerrard" userId="906b3d84-ade0-44b6-9ce3-e8ce4edce60f" providerId="ADAL" clId="{01E322BB-B3F4-46CA-8E84-0339DFB03F67}" dt="2026-06-10T15:21:06.343" v="454"/>
        <pc:sldMkLst>
          <pc:docMk/>
          <pc:sldMk cId="4238635195" sldId="260"/>
        </pc:sldMkLst>
      </pc:sldChg>
      <pc:sldChg chg="addSp modSp new mod">
        <pc:chgData name="Matthew Gerrard" userId="906b3d84-ade0-44b6-9ce3-e8ce4edce60f" providerId="ADAL" clId="{01E322BB-B3F4-46CA-8E84-0339DFB03F67}" dt="2026-06-10T15:27:32.226" v="637" actId="1035"/>
        <pc:sldMkLst>
          <pc:docMk/>
          <pc:sldMk cId="2096617634" sldId="262"/>
        </pc:sldMkLst>
        <pc:spChg chg="mod">
          <ac:chgData name="Matthew Gerrard" userId="906b3d84-ade0-44b6-9ce3-e8ce4edce60f" providerId="ADAL" clId="{01E322BB-B3F4-46CA-8E84-0339DFB03F67}" dt="2026-06-10T15:27:32.226" v="637" actId="1035"/>
          <ac:spMkLst>
            <pc:docMk/>
            <pc:sldMk cId="2096617634" sldId="262"/>
            <ac:spMk id="2" creationId="{1D3F5AA5-6F14-0C32-1904-22F373CCCE7D}"/>
          </ac:spMkLst>
        </pc:spChg>
        <pc:spChg chg="add">
          <ac:chgData name="Matthew Gerrard" userId="906b3d84-ade0-44b6-9ce3-e8ce4edce60f" providerId="ADAL" clId="{01E322BB-B3F4-46CA-8E84-0339DFB03F67}" dt="2026-06-10T15:22:10.638" v="469" actId="22"/>
          <ac:spMkLst>
            <pc:docMk/>
            <pc:sldMk cId="2096617634" sldId="262"/>
            <ac:spMk id="5" creationId="{0700EE01-0E23-5283-A240-37BC7373EB23}"/>
          </ac:spMkLst>
        </pc:spChg>
      </pc:sldChg>
      <pc:sldChg chg="modSp new mod">
        <pc:chgData name="Matthew Gerrard" userId="906b3d84-ade0-44b6-9ce3-e8ce4edce60f" providerId="ADAL" clId="{01E322BB-B3F4-46CA-8E84-0339DFB03F67}" dt="2026-06-10T15:27:38.979" v="654" actId="1035"/>
        <pc:sldMkLst>
          <pc:docMk/>
          <pc:sldMk cId="2235623172" sldId="263"/>
        </pc:sldMkLst>
        <pc:spChg chg="mod">
          <ac:chgData name="Matthew Gerrard" userId="906b3d84-ade0-44b6-9ce3-e8ce4edce60f" providerId="ADAL" clId="{01E322BB-B3F4-46CA-8E84-0339DFB03F67}" dt="2026-06-10T15:27:38.979" v="654" actId="1035"/>
          <ac:spMkLst>
            <pc:docMk/>
            <pc:sldMk cId="2235623172" sldId="263"/>
            <ac:spMk id="2" creationId="{0D66173A-0A88-992E-6C18-084665BEA863}"/>
          </ac:spMkLst>
        </pc:spChg>
        <pc:spChg chg="mod">
          <ac:chgData name="Matthew Gerrard" userId="906b3d84-ade0-44b6-9ce3-e8ce4edce60f" providerId="ADAL" clId="{01E322BB-B3F4-46CA-8E84-0339DFB03F67}" dt="2026-06-10T15:27:38.979" v="654" actId="1035"/>
          <ac:spMkLst>
            <pc:docMk/>
            <pc:sldMk cId="2235623172" sldId="263"/>
            <ac:spMk id="3" creationId="{D4B43820-A9C1-0023-2072-62BFF4E693DD}"/>
          </ac:spMkLst>
        </pc:spChg>
      </pc:sldChg>
      <pc:sldChg chg="add setBg">
        <pc:chgData name="Matthew Gerrard" userId="906b3d84-ade0-44b6-9ce3-e8ce4edce60f" providerId="ADAL" clId="{01E322BB-B3F4-46CA-8E84-0339DFB03F67}" dt="2026-06-10T15:15:16.737" v="268"/>
        <pc:sldMkLst>
          <pc:docMk/>
          <pc:sldMk cId="2664363230" sldId="264"/>
        </pc:sldMkLst>
      </pc:sldChg>
      <pc:sldChg chg="add del">
        <pc:chgData name="Matthew Gerrard" userId="906b3d84-ade0-44b6-9ce3-e8ce4edce60f" providerId="ADAL" clId="{01E322BB-B3F4-46CA-8E84-0339DFB03F67}" dt="2026-06-11T08:13:24.454" v="709"/>
        <pc:sldMkLst>
          <pc:docMk/>
          <pc:sldMk cId="2550998280" sldId="265"/>
        </pc:sldMkLst>
      </pc:sldChg>
      <pc:sldChg chg="add setBg">
        <pc:chgData name="Matthew Gerrard" userId="906b3d84-ade0-44b6-9ce3-e8ce4edce60f" providerId="ADAL" clId="{01E322BB-B3F4-46CA-8E84-0339DFB03F67}" dt="2026-06-10T15:15:16.737" v="268"/>
        <pc:sldMkLst>
          <pc:docMk/>
          <pc:sldMk cId="4030947361" sldId="266"/>
        </pc:sldMkLst>
      </pc:sldChg>
      <pc:sldChg chg="add del">
        <pc:chgData name="Matthew Gerrard" userId="906b3d84-ade0-44b6-9ce3-e8ce4edce60f" providerId="ADAL" clId="{01E322BB-B3F4-46CA-8E84-0339DFB03F67}" dt="2026-06-11T08:13:24.454" v="709"/>
        <pc:sldMkLst>
          <pc:docMk/>
          <pc:sldMk cId="2858736101" sldId="267"/>
        </pc:sldMkLst>
      </pc:sldChg>
      <pc:sldChg chg="modSp add del mod">
        <pc:chgData name="Matthew Gerrard" userId="906b3d84-ade0-44b6-9ce3-e8ce4edce60f" providerId="ADAL" clId="{01E322BB-B3F4-46CA-8E84-0339DFB03F67}" dt="2026-06-11T08:13:24.454" v="709"/>
        <pc:sldMkLst>
          <pc:docMk/>
          <pc:sldMk cId="1969350211" sldId="268"/>
        </pc:sldMkLst>
        <pc:spChg chg="mod">
          <ac:chgData name="Matthew Gerrard" userId="906b3d84-ade0-44b6-9ce3-e8ce4edce60f" providerId="ADAL" clId="{01E322BB-B3F4-46CA-8E84-0339DFB03F67}" dt="2026-06-11T06:54:46.229" v="701" actId="14100"/>
          <ac:spMkLst>
            <pc:docMk/>
            <pc:sldMk cId="1969350211" sldId="268"/>
            <ac:spMk id="3" creationId="{84A669AE-352B-7CCE-66D3-ABB15C1FF516}"/>
          </ac:spMkLst>
        </pc:spChg>
      </pc:sldChg>
      <pc:sldChg chg="add del">
        <pc:chgData name="Matthew Gerrard" userId="906b3d84-ade0-44b6-9ce3-e8ce4edce60f" providerId="ADAL" clId="{01E322BB-B3F4-46CA-8E84-0339DFB03F67}" dt="2026-06-11T08:13:24.454" v="709"/>
        <pc:sldMkLst>
          <pc:docMk/>
          <pc:sldMk cId="3941484559" sldId="269"/>
        </pc:sldMkLst>
      </pc:sldChg>
      <pc:sldChg chg="add del">
        <pc:chgData name="Matthew Gerrard" userId="906b3d84-ade0-44b6-9ce3-e8ce4edce60f" providerId="ADAL" clId="{01E322BB-B3F4-46CA-8E84-0339DFB03F67}" dt="2026-06-11T08:13:24.454" v="709"/>
        <pc:sldMkLst>
          <pc:docMk/>
          <pc:sldMk cId="1325117097" sldId="271"/>
        </pc:sldMkLst>
      </pc:sldChg>
      <pc:sldChg chg="add del">
        <pc:chgData name="Matthew Gerrard" userId="906b3d84-ade0-44b6-9ce3-e8ce4edce60f" providerId="ADAL" clId="{01E322BB-B3F4-46CA-8E84-0339DFB03F67}" dt="2026-06-11T08:13:24.454" v="709"/>
        <pc:sldMkLst>
          <pc:docMk/>
          <pc:sldMk cId="3305846173" sldId="272"/>
        </pc:sldMkLst>
      </pc:sldChg>
      <pc:sldChg chg="modSp add del mod">
        <pc:chgData name="Matthew Gerrard" userId="906b3d84-ade0-44b6-9ce3-e8ce4edce60f" providerId="ADAL" clId="{01E322BB-B3F4-46CA-8E84-0339DFB03F67}" dt="2026-06-11T08:13:24.454" v="709"/>
        <pc:sldMkLst>
          <pc:docMk/>
          <pc:sldMk cId="4050220413" sldId="273"/>
        </pc:sldMkLst>
        <pc:spChg chg="mod">
          <ac:chgData name="Matthew Gerrard" userId="906b3d84-ade0-44b6-9ce3-e8ce4edce60f" providerId="ADAL" clId="{01E322BB-B3F4-46CA-8E84-0339DFB03F67}" dt="2026-06-11T06:54:57.018" v="705" actId="27636"/>
          <ac:spMkLst>
            <pc:docMk/>
            <pc:sldMk cId="4050220413" sldId="273"/>
            <ac:spMk id="3" creationId="{FB13F021-E745-C6C4-F8D6-5FA7BE00DA3F}"/>
          </ac:spMkLst>
        </pc:spChg>
      </pc:sldChg>
      <pc:sldChg chg="add">
        <pc:chgData name="Matthew Gerrard" userId="906b3d84-ade0-44b6-9ce3-e8ce4edce60f" providerId="ADAL" clId="{01E322BB-B3F4-46CA-8E84-0339DFB03F67}" dt="2026-06-10T15:25:50.670" v="545"/>
        <pc:sldMkLst>
          <pc:docMk/>
          <pc:sldMk cId="3323121195" sldId="274"/>
        </pc:sldMkLst>
      </pc:sldChg>
      <pc:sldChg chg="add setBg">
        <pc:chgData name="Matthew Gerrard" userId="906b3d84-ade0-44b6-9ce3-e8ce4edce60f" providerId="ADAL" clId="{01E322BB-B3F4-46CA-8E84-0339DFB03F67}" dt="2026-06-10T15:15:16.737" v="268"/>
        <pc:sldMkLst>
          <pc:docMk/>
          <pc:sldMk cId="2003604348" sldId="275"/>
        </pc:sldMkLst>
      </pc:sldChg>
      <pc:sldChg chg="add setBg">
        <pc:chgData name="Matthew Gerrard" userId="906b3d84-ade0-44b6-9ce3-e8ce4edce60f" providerId="ADAL" clId="{01E322BB-B3F4-46CA-8E84-0339DFB03F67}" dt="2026-06-10T15:15:16.737" v="268"/>
        <pc:sldMkLst>
          <pc:docMk/>
          <pc:sldMk cId="994059167" sldId="276"/>
        </pc:sldMkLst>
      </pc:sldChg>
      <pc:sldChg chg="add setBg">
        <pc:chgData name="Matthew Gerrard" userId="906b3d84-ade0-44b6-9ce3-e8ce4edce60f" providerId="ADAL" clId="{01E322BB-B3F4-46CA-8E84-0339DFB03F67}" dt="2026-06-10T15:15:16.737" v="268"/>
        <pc:sldMkLst>
          <pc:docMk/>
          <pc:sldMk cId="3871741763" sldId="277"/>
        </pc:sldMkLst>
      </pc:sldChg>
      <pc:sldChg chg="add setBg">
        <pc:chgData name="Matthew Gerrard" userId="906b3d84-ade0-44b6-9ce3-e8ce4edce60f" providerId="ADAL" clId="{01E322BB-B3F4-46CA-8E84-0339DFB03F67}" dt="2026-06-10T15:15:16.737" v="268"/>
        <pc:sldMkLst>
          <pc:docMk/>
          <pc:sldMk cId="380084463" sldId="278"/>
        </pc:sldMkLst>
      </pc:sldChg>
      <pc:sldChg chg="add setBg">
        <pc:chgData name="Matthew Gerrard" userId="906b3d84-ade0-44b6-9ce3-e8ce4edce60f" providerId="ADAL" clId="{01E322BB-B3F4-46CA-8E84-0339DFB03F67}" dt="2026-06-10T15:15:16.737" v="268"/>
        <pc:sldMkLst>
          <pc:docMk/>
          <pc:sldMk cId="359935786" sldId="279"/>
        </pc:sldMkLst>
      </pc:sldChg>
      <pc:sldChg chg="add setBg">
        <pc:chgData name="Matthew Gerrard" userId="906b3d84-ade0-44b6-9ce3-e8ce4edce60f" providerId="ADAL" clId="{01E322BB-B3F4-46CA-8E84-0339DFB03F67}" dt="2026-06-10T15:15:16.737" v="268"/>
        <pc:sldMkLst>
          <pc:docMk/>
          <pc:sldMk cId="1969425254" sldId="280"/>
        </pc:sldMkLst>
      </pc:sldChg>
      <pc:sldChg chg="add setBg">
        <pc:chgData name="Matthew Gerrard" userId="906b3d84-ade0-44b6-9ce3-e8ce4edce60f" providerId="ADAL" clId="{01E322BB-B3F4-46CA-8E84-0339DFB03F67}" dt="2026-06-10T15:15:16.737" v="268"/>
        <pc:sldMkLst>
          <pc:docMk/>
          <pc:sldMk cId="4041632577" sldId="281"/>
        </pc:sldMkLst>
      </pc:sldChg>
      <pc:sldChg chg="add setBg">
        <pc:chgData name="Matthew Gerrard" userId="906b3d84-ade0-44b6-9ce3-e8ce4edce60f" providerId="ADAL" clId="{01E322BB-B3F4-46CA-8E84-0339DFB03F67}" dt="2026-06-10T15:15:16.737" v="268"/>
        <pc:sldMkLst>
          <pc:docMk/>
          <pc:sldMk cId="828561607" sldId="282"/>
        </pc:sldMkLst>
      </pc:sldChg>
      <pc:sldChg chg="add setBg">
        <pc:chgData name="Matthew Gerrard" userId="906b3d84-ade0-44b6-9ce3-e8ce4edce60f" providerId="ADAL" clId="{01E322BB-B3F4-46CA-8E84-0339DFB03F67}" dt="2026-06-10T15:15:16.737" v="268"/>
        <pc:sldMkLst>
          <pc:docMk/>
          <pc:sldMk cId="1588680073" sldId="283"/>
        </pc:sldMkLst>
      </pc:sldChg>
      <pc:sldChg chg="add setBg">
        <pc:chgData name="Matthew Gerrard" userId="906b3d84-ade0-44b6-9ce3-e8ce4edce60f" providerId="ADAL" clId="{01E322BB-B3F4-46CA-8E84-0339DFB03F67}" dt="2026-06-10T15:15:16.737" v="268"/>
        <pc:sldMkLst>
          <pc:docMk/>
          <pc:sldMk cId="2849048680" sldId="284"/>
        </pc:sldMkLst>
      </pc:sldChg>
      <pc:sldChg chg="add setBg">
        <pc:chgData name="Matthew Gerrard" userId="906b3d84-ade0-44b6-9ce3-e8ce4edce60f" providerId="ADAL" clId="{01E322BB-B3F4-46CA-8E84-0339DFB03F67}" dt="2026-06-10T15:15:16.737" v="268"/>
        <pc:sldMkLst>
          <pc:docMk/>
          <pc:sldMk cId="3407858864" sldId="285"/>
        </pc:sldMkLst>
      </pc:sldChg>
      <pc:sldChg chg="add del setBg">
        <pc:chgData name="Matthew Gerrard" userId="906b3d84-ade0-44b6-9ce3-e8ce4edce60f" providerId="ADAL" clId="{01E322BB-B3F4-46CA-8E84-0339DFB03F67}" dt="2026-06-10T15:17:09.526" v="357" actId="47"/>
        <pc:sldMkLst>
          <pc:docMk/>
          <pc:sldMk cId="0" sldId="286"/>
        </pc:sldMkLst>
      </pc:sldChg>
      <pc:sldChg chg="add del">
        <pc:chgData name="Matthew Gerrard" userId="906b3d84-ade0-44b6-9ce3-e8ce4edce60f" providerId="ADAL" clId="{01E322BB-B3F4-46CA-8E84-0339DFB03F67}" dt="2026-06-10T15:21:06.343" v="454"/>
        <pc:sldMkLst>
          <pc:docMk/>
          <pc:sldMk cId="4163266596" sldId="290"/>
        </pc:sldMkLst>
      </pc:sldChg>
      <pc:sldChg chg="add del">
        <pc:chgData name="Matthew Gerrard" userId="906b3d84-ade0-44b6-9ce3-e8ce4edce60f" providerId="ADAL" clId="{01E322BB-B3F4-46CA-8E84-0339DFB03F67}" dt="2026-06-10T15:21:06.343" v="454"/>
        <pc:sldMkLst>
          <pc:docMk/>
          <pc:sldMk cId="2725619671" sldId="291"/>
        </pc:sldMkLst>
      </pc:sldChg>
      <pc:sldChg chg="add del">
        <pc:chgData name="Matthew Gerrard" userId="906b3d84-ade0-44b6-9ce3-e8ce4edce60f" providerId="ADAL" clId="{01E322BB-B3F4-46CA-8E84-0339DFB03F67}" dt="2026-06-10T15:21:06.343" v="454"/>
        <pc:sldMkLst>
          <pc:docMk/>
          <pc:sldMk cId="1855371344" sldId="292"/>
        </pc:sldMkLst>
      </pc:sldChg>
      <pc:sldChg chg="add del">
        <pc:chgData name="Matthew Gerrard" userId="906b3d84-ade0-44b6-9ce3-e8ce4edce60f" providerId="ADAL" clId="{01E322BB-B3F4-46CA-8E84-0339DFB03F67}" dt="2026-06-10T15:21:06.343" v="454"/>
        <pc:sldMkLst>
          <pc:docMk/>
          <pc:sldMk cId="1856114424" sldId="293"/>
        </pc:sldMkLst>
      </pc:sldChg>
      <pc:sldChg chg="add del">
        <pc:chgData name="Matthew Gerrard" userId="906b3d84-ade0-44b6-9ce3-e8ce4edce60f" providerId="ADAL" clId="{01E322BB-B3F4-46CA-8E84-0339DFB03F67}" dt="2026-06-10T15:21:06.343" v="454"/>
        <pc:sldMkLst>
          <pc:docMk/>
          <pc:sldMk cId="2603179844" sldId="294"/>
        </pc:sldMkLst>
      </pc:sldChg>
      <pc:sldChg chg="add del">
        <pc:chgData name="Matthew Gerrard" userId="906b3d84-ade0-44b6-9ce3-e8ce4edce60f" providerId="ADAL" clId="{01E322BB-B3F4-46CA-8E84-0339DFB03F67}" dt="2026-06-10T15:21:06.343" v="454"/>
        <pc:sldMkLst>
          <pc:docMk/>
          <pc:sldMk cId="1593711245" sldId="295"/>
        </pc:sldMkLst>
      </pc:sldChg>
      <pc:sldChg chg="add del">
        <pc:chgData name="Matthew Gerrard" userId="906b3d84-ade0-44b6-9ce3-e8ce4edce60f" providerId="ADAL" clId="{01E322BB-B3F4-46CA-8E84-0339DFB03F67}" dt="2026-06-10T15:21:06.343" v="454"/>
        <pc:sldMkLst>
          <pc:docMk/>
          <pc:sldMk cId="2745125597" sldId="296"/>
        </pc:sldMkLst>
      </pc:sldChg>
      <pc:sldChg chg="add del">
        <pc:chgData name="Matthew Gerrard" userId="906b3d84-ade0-44b6-9ce3-e8ce4edce60f" providerId="ADAL" clId="{01E322BB-B3F4-46CA-8E84-0339DFB03F67}" dt="2026-06-10T15:21:06.343" v="454"/>
        <pc:sldMkLst>
          <pc:docMk/>
          <pc:sldMk cId="1877511901" sldId="297"/>
        </pc:sldMkLst>
      </pc:sldChg>
      <pc:sldChg chg="delSp modSp add mod setBg">
        <pc:chgData name="Matthew Gerrard" userId="906b3d84-ade0-44b6-9ce3-e8ce4edce60f" providerId="ADAL" clId="{01E322BB-B3F4-46CA-8E84-0339DFB03F67}" dt="2026-06-10T15:17:17.716" v="358" actId="478"/>
        <pc:sldMkLst>
          <pc:docMk/>
          <pc:sldMk cId="1002129167" sldId="310"/>
        </pc:sldMkLst>
        <pc:spChg chg="mod">
          <ac:chgData name="Matthew Gerrard" userId="906b3d84-ade0-44b6-9ce3-e8ce4edce60f" providerId="ADAL" clId="{01E322BB-B3F4-46CA-8E84-0339DFB03F67}" dt="2026-06-10T15:15:48.038" v="270" actId="27636"/>
          <ac:spMkLst>
            <pc:docMk/>
            <pc:sldMk cId="1002129167" sldId="310"/>
            <ac:spMk id="3" creationId="{1D2CED00-0C0A-4F89-8FB4-FEB223BB4BDB}"/>
          </ac:spMkLst>
        </pc:spChg>
        <pc:picChg chg="del">
          <ac:chgData name="Matthew Gerrard" userId="906b3d84-ade0-44b6-9ce3-e8ce4edce60f" providerId="ADAL" clId="{01E322BB-B3F4-46CA-8E84-0339DFB03F67}" dt="2026-06-10T15:17:17.716" v="358" actId="478"/>
          <ac:picMkLst>
            <pc:docMk/>
            <pc:sldMk cId="1002129167" sldId="310"/>
            <ac:picMk id="4" creationId="{DDE1B24D-9B1C-483B-B879-4139DE380797}"/>
          </ac:picMkLst>
        </pc:picChg>
      </pc:sldChg>
      <pc:sldChg chg="delSp add mod setBg">
        <pc:chgData name="Matthew Gerrard" userId="906b3d84-ade0-44b6-9ce3-e8ce4edce60f" providerId="ADAL" clId="{01E322BB-B3F4-46CA-8E84-0339DFB03F67}" dt="2026-06-10T15:17:20.167" v="359" actId="478"/>
        <pc:sldMkLst>
          <pc:docMk/>
          <pc:sldMk cId="4017137601" sldId="311"/>
        </pc:sldMkLst>
        <pc:picChg chg="del">
          <ac:chgData name="Matthew Gerrard" userId="906b3d84-ade0-44b6-9ce3-e8ce4edce60f" providerId="ADAL" clId="{01E322BB-B3F4-46CA-8E84-0339DFB03F67}" dt="2026-06-10T15:17:20.167" v="359" actId="478"/>
          <ac:picMkLst>
            <pc:docMk/>
            <pc:sldMk cId="4017137601" sldId="311"/>
            <ac:picMk id="4" creationId="{C1F3B9D9-C344-0658-8A46-278684282941}"/>
          </ac:picMkLst>
        </pc:picChg>
      </pc:sldChg>
      <pc:sldChg chg="delSp modSp add mod setBg">
        <pc:chgData name="Matthew Gerrard" userId="906b3d84-ade0-44b6-9ce3-e8ce4edce60f" providerId="ADAL" clId="{01E322BB-B3F4-46CA-8E84-0339DFB03F67}" dt="2026-06-10T15:17:54.514" v="371" actId="478"/>
        <pc:sldMkLst>
          <pc:docMk/>
          <pc:sldMk cId="3223709489" sldId="315"/>
        </pc:sldMkLst>
        <pc:spChg chg="mod">
          <ac:chgData name="Matthew Gerrard" userId="906b3d84-ade0-44b6-9ce3-e8ce4edce60f" providerId="ADAL" clId="{01E322BB-B3F4-46CA-8E84-0339DFB03F67}" dt="2026-06-10T15:15:48.108" v="272" actId="27636"/>
          <ac:spMkLst>
            <pc:docMk/>
            <pc:sldMk cId="3223709489" sldId="315"/>
            <ac:spMk id="3" creationId="{306674C2-126A-C29B-648E-0FCE62C7695D}"/>
          </ac:spMkLst>
        </pc:spChg>
        <pc:picChg chg="del">
          <ac:chgData name="Matthew Gerrard" userId="906b3d84-ade0-44b6-9ce3-e8ce4edce60f" providerId="ADAL" clId="{01E322BB-B3F4-46CA-8E84-0339DFB03F67}" dt="2026-06-10T15:17:54.514" v="371" actId="478"/>
          <ac:picMkLst>
            <pc:docMk/>
            <pc:sldMk cId="3223709489" sldId="315"/>
            <ac:picMk id="4" creationId="{0DA00C44-89A4-D9D0-4201-5D4BC5FFF036}"/>
          </ac:picMkLst>
        </pc:picChg>
      </pc:sldChg>
      <pc:sldChg chg="delSp modSp add mod setBg">
        <pc:chgData name="Matthew Gerrard" userId="906b3d84-ade0-44b6-9ce3-e8ce4edce60f" providerId="ADAL" clId="{01E322BB-B3F4-46CA-8E84-0339DFB03F67}" dt="2026-06-10T15:18:06.079" v="372" actId="478"/>
        <pc:sldMkLst>
          <pc:docMk/>
          <pc:sldMk cId="3892028697" sldId="317"/>
        </pc:sldMkLst>
        <pc:spChg chg="mod">
          <ac:chgData name="Matthew Gerrard" userId="906b3d84-ade0-44b6-9ce3-e8ce4edce60f" providerId="ADAL" clId="{01E322BB-B3F4-46CA-8E84-0339DFB03F67}" dt="2026-06-10T15:15:48.144" v="273" actId="27636"/>
          <ac:spMkLst>
            <pc:docMk/>
            <pc:sldMk cId="3892028697" sldId="317"/>
            <ac:spMk id="3" creationId="{89A608A2-9FD8-C6F8-DB72-916C0E84363C}"/>
          </ac:spMkLst>
        </pc:spChg>
        <pc:picChg chg="del">
          <ac:chgData name="Matthew Gerrard" userId="906b3d84-ade0-44b6-9ce3-e8ce4edce60f" providerId="ADAL" clId="{01E322BB-B3F4-46CA-8E84-0339DFB03F67}" dt="2026-06-10T15:18:06.079" v="372" actId="478"/>
          <ac:picMkLst>
            <pc:docMk/>
            <pc:sldMk cId="3892028697" sldId="317"/>
            <ac:picMk id="4" creationId="{1E0F2F17-DBE3-1D01-D24F-E2E41B992B70}"/>
          </ac:picMkLst>
        </pc:picChg>
      </pc:sldChg>
      <pc:sldChg chg="delSp modSp add mod setBg">
        <pc:chgData name="Matthew Gerrard" userId="906b3d84-ade0-44b6-9ce3-e8ce4edce60f" providerId="ADAL" clId="{01E322BB-B3F4-46CA-8E84-0339DFB03F67}" dt="2026-06-10T15:17:44.721" v="367" actId="478"/>
        <pc:sldMkLst>
          <pc:docMk/>
          <pc:sldMk cId="802804426" sldId="320"/>
        </pc:sldMkLst>
        <pc:spChg chg="mod">
          <ac:chgData name="Matthew Gerrard" userId="906b3d84-ade0-44b6-9ce3-e8ce4edce60f" providerId="ADAL" clId="{01E322BB-B3F4-46CA-8E84-0339DFB03F67}" dt="2026-06-10T15:15:48.086" v="271" actId="27636"/>
          <ac:spMkLst>
            <pc:docMk/>
            <pc:sldMk cId="802804426" sldId="320"/>
            <ac:spMk id="3" creationId="{55585FC9-298E-013B-AC66-75E9080790C6}"/>
          </ac:spMkLst>
        </pc:spChg>
        <pc:picChg chg="del mod">
          <ac:chgData name="Matthew Gerrard" userId="906b3d84-ade0-44b6-9ce3-e8ce4edce60f" providerId="ADAL" clId="{01E322BB-B3F4-46CA-8E84-0339DFB03F67}" dt="2026-06-10T15:17:44.721" v="367" actId="478"/>
          <ac:picMkLst>
            <pc:docMk/>
            <pc:sldMk cId="802804426" sldId="320"/>
            <ac:picMk id="4" creationId="{A6CA7340-FE47-6FC4-7235-64EDD852C0D1}"/>
          </ac:picMkLst>
        </pc:picChg>
      </pc:sldChg>
      <pc:sldChg chg="delSp add mod setBg">
        <pc:chgData name="Matthew Gerrard" userId="906b3d84-ade0-44b6-9ce3-e8ce4edce60f" providerId="ADAL" clId="{01E322BB-B3F4-46CA-8E84-0339DFB03F67}" dt="2026-06-10T15:17:52.332" v="370" actId="478"/>
        <pc:sldMkLst>
          <pc:docMk/>
          <pc:sldMk cId="3685214926" sldId="322"/>
        </pc:sldMkLst>
        <pc:picChg chg="del">
          <ac:chgData name="Matthew Gerrard" userId="906b3d84-ade0-44b6-9ce3-e8ce4edce60f" providerId="ADAL" clId="{01E322BB-B3F4-46CA-8E84-0339DFB03F67}" dt="2026-06-10T15:17:52.332" v="370" actId="478"/>
          <ac:picMkLst>
            <pc:docMk/>
            <pc:sldMk cId="3685214926" sldId="322"/>
            <ac:picMk id="4" creationId="{E345625B-1384-F24E-8C4A-9B1E6B601554}"/>
          </ac:picMkLst>
        </pc:picChg>
      </pc:sldChg>
      <pc:sldChg chg="delSp modSp add mod setBg">
        <pc:chgData name="Matthew Gerrard" userId="906b3d84-ade0-44b6-9ce3-e8ce4edce60f" providerId="ADAL" clId="{01E322BB-B3F4-46CA-8E84-0339DFB03F67}" dt="2026-06-10T15:17:33.575" v="363" actId="120"/>
        <pc:sldMkLst>
          <pc:docMk/>
          <pc:sldMk cId="587727624" sldId="324"/>
        </pc:sldMkLst>
        <pc:spChg chg="mod">
          <ac:chgData name="Matthew Gerrard" userId="906b3d84-ade0-44b6-9ce3-e8ce4edce60f" providerId="ADAL" clId="{01E322BB-B3F4-46CA-8E84-0339DFB03F67}" dt="2026-06-10T15:17:33.575" v="363" actId="120"/>
          <ac:spMkLst>
            <pc:docMk/>
            <pc:sldMk cId="587727624" sldId="324"/>
            <ac:spMk id="3" creationId="{FD7E1DE5-EC08-69CF-CC83-0971D44E2823}"/>
          </ac:spMkLst>
        </pc:spChg>
        <pc:picChg chg="del">
          <ac:chgData name="Matthew Gerrard" userId="906b3d84-ade0-44b6-9ce3-e8ce4edce60f" providerId="ADAL" clId="{01E322BB-B3F4-46CA-8E84-0339DFB03F67}" dt="2026-06-10T15:17:27.113" v="360" actId="478"/>
          <ac:picMkLst>
            <pc:docMk/>
            <pc:sldMk cId="587727624" sldId="324"/>
            <ac:picMk id="4" creationId="{7BFD30DE-A4ED-44A6-5A45-15A27C6279C5}"/>
          </ac:picMkLst>
        </pc:picChg>
      </pc:sldChg>
      <pc:sldChg chg="delSp add mod setBg">
        <pc:chgData name="Matthew Gerrard" userId="906b3d84-ade0-44b6-9ce3-e8ce4edce60f" providerId="ADAL" clId="{01E322BB-B3F4-46CA-8E84-0339DFB03F67}" dt="2026-06-10T15:17:39.600" v="364" actId="478"/>
        <pc:sldMkLst>
          <pc:docMk/>
          <pc:sldMk cId="2190154018" sldId="325"/>
        </pc:sldMkLst>
        <pc:picChg chg="del">
          <ac:chgData name="Matthew Gerrard" userId="906b3d84-ade0-44b6-9ce3-e8ce4edce60f" providerId="ADAL" clId="{01E322BB-B3F4-46CA-8E84-0339DFB03F67}" dt="2026-06-10T15:17:39.600" v="364" actId="478"/>
          <ac:picMkLst>
            <pc:docMk/>
            <pc:sldMk cId="2190154018" sldId="325"/>
            <ac:picMk id="4" creationId="{B1EDEF26-1087-7CB9-90F3-974B3A9CCA65}"/>
          </ac:picMkLst>
        </pc:picChg>
      </pc:sldChg>
      <pc:sldChg chg="delSp add mod setBg">
        <pc:chgData name="Matthew Gerrard" userId="906b3d84-ade0-44b6-9ce3-e8ce4edce60f" providerId="ADAL" clId="{01E322BB-B3F4-46CA-8E84-0339DFB03F67}" dt="2026-06-10T15:17:42.419" v="365" actId="478"/>
        <pc:sldMkLst>
          <pc:docMk/>
          <pc:sldMk cId="1991734144" sldId="326"/>
        </pc:sldMkLst>
        <pc:picChg chg="del">
          <ac:chgData name="Matthew Gerrard" userId="906b3d84-ade0-44b6-9ce3-e8ce4edce60f" providerId="ADAL" clId="{01E322BB-B3F4-46CA-8E84-0339DFB03F67}" dt="2026-06-10T15:17:42.419" v="365" actId="478"/>
          <ac:picMkLst>
            <pc:docMk/>
            <pc:sldMk cId="1991734144" sldId="326"/>
            <ac:picMk id="4" creationId="{E2414349-80CA-436D-D601-6726AD21A8A4}"/>
          </ac:picMkLst>
        </pc:picChg>
      </pc:sldChg>
      <pc:sldChg chg="delSp modSp add mod setBg">
        <pc:chgData name="Matthew Gerrard" userId="906b3d84-ade0-44b6-9ce3-e8ce4edce60f" providerId="ADAL" clId="{01E322BB-B3F4-46CA-8E84-0339DFB03F67}" dt="2026-06-10T15:18:12.119" v="375" actId="478"/>
        <pc:sldMkLst>
          <pc:docMk/>
          <pc:sldMk cId="93321267" sldId="328"/>
        </pc:sldMkLst>
        <pc:spChg chg="mod">
          <ac:chgData name="Matthew Gerrard" userId="906b3d84-ade0-44b6-9ce3-e8ce4edce60f" providerId="ADAL" clId="{01E322BB-B3F4-46CA-8E84-0339DFB03F67}" dt="2026-06-10T15:15:48.177" v="274" actId="27636"/>
          <ac:spMkLst>
            <pc:docMk/>
            <pc:sldMk cId="93321267" sldId="328"/>
            <ac:spMk id="3" creationId="{78BFFC33-56BA-555A-FF39-EBD4C9B453B2}"/>
          </ac:spMkLst>
        </pc:spChg>
        <pc:picChg chg="del">
          <ac:chgData name="Matthew Gerrard" userId="906b3d84-ade0-44b6-9ce3-e8ce4edce60f" providerId="ADAL" clId="{01E322BB-B3F4-46CA-8E84-0339DFB03F67}" dt="2026-06-10T15:18:12.119" v="375" actId="478"/>
          <ac:picMkLst>
            <pc:docMk/>
            <pc:sldMk cId="93321267" sldId="328"/>
            <ac:picMk id="4" creationId="{E2864E9D-2185-40AE-5833-8C47D2C66D38}"/>
          </ac:picMkLst>
        </pc:picChg>
      </pc:sldChg>
      <pc:sldChg chg="delSp modSp add mod setBg">
        <pc:chgData name="Matthew Gerrard" userId="906b3d84-ade0-44b6-9ce3-e8ce4edce60f" providerId="ADAL" clId="{01E322BB-B3F4-46CA-8E84-0339DFB03F67}" dt="2026-06-10T15:18:14.180" v="376" actId="478"/>
        <pc:sldMkLst>
          <pc:docMk/>
          <pc:sldMk cId="203983960" sldId="329"/>
        </pc:sldMkLst>
        <pc:spChg chg="mod">
          <ac:chgData name="Matthew Gerrard" userId="906b3d84-ade0-44b6-9ce3-e8ce4edce60f" providerId="ADAL" clId="{01E322BB-B3F4-46CA-8E84-0339DFB03F67}" dt="2026-06-10T15:15:48.187" v="275" actId="27636"/>
          <ac:spMkLst>
            <pc:docMk/>
            <pc:sldMk cId="203983960" sldId="329"/>
            <ac:spMk id="3" creationId="{9934DAC3-272A-31E4-BA83-03DDF3D4927C}"/>
          </ac:spMkLst>
        </pc:spChg>
        <pc:picChg chg="del">
          <ac:chgData name="Matthew Gerrard" userId="906b3d84-ade0-44b6-9ce3-e8ce4edce60f" providerId="ADAL" clId="{01E322BB-B3F4-46CA-8E84-0339DFB03F67}" dt="2026-06-10T15:18:14.180" v="376" actId="478"/>
          <ac:picMkLst>
            <pc:docMk/>
            <pc:sldMk cId="203983960" sldId="329"/>
            <ac:picMk id="4" creationId="{D3C1CE7A-3ECC-AC15-073B-3B26EC300C34}"/>
          </ac:picMkLst>
        </pc:picChg>
      </pc:sldChg>
      <pc:sldChg chg="delSp modSp add mod setBg">
        <pc:chgData name="Matthew Gerrard" userId="906b3d84-ade0-44b6-9ce3-e8ce4edce60f" providerId="ADAL" clId="{01E322BB-B3F4-46CA-8E84-0339DFB03F67}" dt="2026-06-10T15:18:22.974" v="379" actId="27636"/>
        <pc:sldMkLst>
          <pc:docMk/>
          <pc:sldMk cId="2258789536" sldId="332"/>
        </pc:sldMkLst>
        <pc:spChg chg="mod">
          <ac:chgData name="Matthew Gerrard" userId="906b3d84-ade0-44b6-9ce3-e8ce4edce60f" providerId="ADAL" clId="{01E322BB-B3F4-46CA-8E84-0339DFB03F67}" dt="2026-06-10T15:18:22.974" v="379" actId="27636"/>
          <ac:spMkLst>
            <pc:docMk/>
            <pc:sldMk cId="2258789536" sldId="332"/>
            <ac:spMk id="3" creationId="{6DC912E9-4E10-9639-AB5B-47BED576CDA6}"/>
          </ac:spMkLst>
        </pc:spChg>
        <pc:picChg chg="del">
          <ac:chgData name="Matthew Gerrard" userId="906b3d84-ade0-44b6-9ce3-e8ce4edce60f" providerId="ADAL" clId="{01E322BB-B3F4-46CA-8E84-0339DFB03F67}" dt="2026-06-10T15:18:17.985" v="377" actId="478"/>
          <ac:picMkLst>
            <pc:docMk/>
            <pc:sldMk cId="2258789536" sldId="332"/>
            <ac:picMk id="4" creationId="{7A0BBE6F-895F-30CA-91AA-DB5C648B6127}"/>
          </ac:picMkLst>
        </pc:picChg>
      </pc:sldChg>
      <pc:sldChg chg="delSp add mod setBg">
        <pc:chgData name="Matthew Gerrard" userId="906b3d84-ade0-44b6-9ce3-e8ce4edce60f" providerId="ADAL" clId="{01E322BB-B3F4-46CA-8E84-0339DFB03F67}" dt="2026-06-10T15:18:28.016" v="380" actId="478"/>
        <pc:sldMkLst>
          <pc:docMk/>
          <pc:sldMk cId="1104934855" sldId="333"/>
        </pc:sldMkLst>
        <pc:picChg chg="del">
          <ac:chgData name="Matthew Gerrard" userId="906b3d84-ade0-44b6-9ce3-e8ce4edce60f" providerId="ADAL" clId="{01E322BB-B3F4-46CA-8E84-0339DFB03F67}" dt="2026-06-10T15:18:28.016" v="380" actId="478"/>
          <ac:picMkLst>
            <pc:docMk/>
            <pc:sldMk cId="1104934855" sldId="333"/>
            <ac:picMk id="4" creationId="{B653D6FF-42D5-89D8-FFDC-51E5A0A95442}"/>
          </ac:picMkLst>
        </pc:picChg>
      </pc:sldChg>
      <pc:sldChg chg="delSp add mod setBg">
        <pc:chgData name="Matthew Gerrard" userId="906b3d84-ade0-44b6-9ce3-e8ce4edce60f" providerId="ADAL" clId="{01E322BB-B3F4-46CA-8E84-0339DFB03F67}" dt="2026-06-10T15:18:31.403" v="381" actId="478"/>
        <pc:sldMkLst>
          <pc:docMk/>
          <pc:sldMk cId="834930136" sldId="336"/>
        </pc:sldMkLst>
        <pc:picChg chg="del">
          <ac:chgData name="Matthew Gerrard" userId="906b3d84-ade0-44b6-9ce3-e8ce4edce60f" providerId="ADAL" clId="{01E322BB-B3F4-46CA-8E84-0339DFB03F67}" dt="2026-06-10T15:18:31.403" v="381" actId="478"/>
          <ac:picMkLst>
            <pc:docMk/>
            <pc:sldMk cId="834930136" sldId="336"/>
            <ac:picMk id="4" creationId="{0CC9D316-FC1A-3988-74EE-CAAA08C1BBF0}"/>
          </ac:picMkLst>
        </pc:picChg>
      </pc:sldChg>
      <pc:sldChg chg="delSp modSp add mod setBg">
        <pc:chgData name="Matthew Gerrard" userId="906b3d84-ade0-44b6-9ce3-e8ce4edce60f" providerId="ADAL" clId="{01E322BB-B3F4-46CA-8E84-0339DFB03F67}" dt="2026-06-10T15:18:38.214" v="382" actId="478"/>
        <pc:sldMkLst>
          <pc:docMk/>
          <pc:sldMk cId="2764697550" sldId="337"/>
        </pc:sldMkLst>
        <pc:spChg chg="mod">
          <ac:chgData name="Matthew Gerrard" userId="906b3d84-ade0-44b6-9ce3-e8ce4edce60f" providerId="ADAL" clId="{01E322BB-B3F4-46CA-8E84-0339DFB03F67}" dt="2026-06-10T15:15:48.213" v="277" actId="27636"/>
          <ac:spMkLst>
            <pc:docMk/>
            <pc:sldMk cId="2764697550" sldId="337"/>
            <ac:spMk id="3" creationId="{314C4BF0-442E-9C41-69D2-94891761B7B4}"/>
          </ac:spMkLst>
        </pc:spChg>
        <pc:picChg chg="del">
          <ac:chgData name="Matthew Gerrard" userId="906b3d84-ade0-44b6-9ce3-e8ce4edce60f" providerId="ADAL" clId="{01E322BB-B3F4-46CA-8E84-0339DFB03F67}" dt="2026-06-10T15:18:38.214" v="382" actId="478"/>
          <ac:picMkLst>
            <pc:docMk/>
            <pc:sldMk cId="2764697550" sldId="337"/>
            <ac:picMk id="4" creationId="{397AC1EB-D636-D26C-0F78-7A43E3679914}"/>
          </ac:picMkLst>
        </pc:picChg>
      </pc:sldChg>
      <pc:sldChg chg="delSp add mod setBg">
        <pc:chgData name="Matthew Gerrard" userId="906b3d84-ade0-44b6-9ce3-e8ce4edce60f" providerId="ADAL" clId="{01E322BB-B3F4-46CA-8E84-0339DFB03F67}" dt="2026-06-10T15:17:46.640" v="368" actId="478"/>
        <pc:sldMkLst>
          <pc:docMk/>
          <pc:sldMk cId="2540415390" sldId="338"/>
        </pc:sldMkLst>
        <pc:picChg chg="del">
          <ac:chgData name="Matthew Gerrard" userId="906b3d84-ade0-44b6-9ce3-e8ce4edce60f" providerId="ADAL" clId="{01E322BB-B3F4-46CA-8E84-0339DFB03F67}" dt="2026-06-10T15:17:46.640" v="368" actId="478"/>
          <ac:picMkLst>
            <pc:docMk/>
            <pc:sldMk cId="2540415390" sldId="338"/>
            <ac:picMk id="4" creationId="{205E6B11-2DB7-076E-6A07-09EA2E5981A7}"/>
          </ac:picMkLst>
        </pc:picChg>
      </pc:sldChg>
      <pc:sldChg chg="delSp add mod setBg">
        <pc:chgData name="Matthew Gerrard" userId="906b3d84-ade0-44b6-9ce3-e8ce4edce60f" providerId="ADAL" clId="{01E322BB-B3F4-46CA-8E84-0339DFB03F67}" dt="2026-06-10T15:17:48.818" v="369" actId="478"/>
        <pc:sldMkLst>
          <pc:docMk/>
          <pc:sldMk cId="3303532906" sldId="339"/>
        </pc:sldMkLst>
        <pc:picChg chg="del">
          <ac:chgData name="Matthew Gerrard" userId="906b3d84-ade0-44b6-9ce3-e8ce4edce60f" providerId="ADAL" clId="{01E322BB-B3F4-46CA-8E84-0339DFB03F67}" dt="2026-06-10T15:17:48.818" v="369" actId="478"/>
          <ac:picMkLst>
            <pc:docMk/>
            <pc:sldMk cId="3303532906" sldId="339"/>
            <ac:picMk id="4" creationId="{6A7FE91D-CA51-48CB-B214-6174B2A31BE3}"/>
          </ac:picMkLst>
        </pc:picChg>
      </pc:sldChg>
      <pc:sldChg chg="add">
        <pc:chgData name="Matthew Gerrard" userId="906b3d84-ade0-44b6-9ce3-e8ce4edce60f" providerId="ADAL" clId="{01E322BB-B3F4-46CA-8E84-0339DFB03F67}" dt="2026-06-10T15:15:47.848" v="269"/>
        <pc:sldMkLst>
          <pc:docMk/>
          <pc:sldMk cId="4004652566" sldId="340"/>
        </pc:sldMkLst>
      </pc:sldChg>
      <pc:sldChg chg="add">
        <pc:chgData name="Matthew Gerrard" userId="906b3d84-ade0-44b6-9ce3-e8ce4edce60f" providerId="ADAL" clId="{01E322BB-B3F4-46CA-8E84-0339DFB03F67}" dt="2026-06-10T15:15:47.848" v="269"/>
        <pc:sldMkLst>
          <pc:docMk/>
          <pc:sldMk cId="1411335278" sldId="341"/>
        </pc:sldMkLst>
      </pc:sldChg>
      <pc:sldChg chg="delSp add mod setBg">
        <pc:chgData name="Matthew Gerrard" userId="906b3d84-ade0-44b6-9ce3-e8ce4edce60f" providerId="ADAL" clId="{01E322BB-B3F4-46CA-8E84-0339DFB03F67}" dt="2026-06-10T15:18:07.158" v="373" actId="478"/>
        <pc:sldMkLst>
          <pc:docMk/>
          <pc:sldMk cId="4230125378" sldId="342"/>
        </pc:sldMkLst>
        <pc:picChg chg="del">
          <ac:chgData name="Matthew Gerrard" userId="906b3d84-ade0-44b6-9ce3-e8ce4edce60f" providerId="ADAL" clId="{01E322BB-B3F4-46CA-8E84-0339DFB03F67}" dt="2026-06-10T15:18:07.158" v="373" actId="478"/>
          <ac:picMkLst>
            <pc:docMk/>
            <pc:sldMk cId="4230125378" sldId="342"/>
            <ac:picMk id="4" creationId="{40F1937E-9B60-10DA-5A9C-88001E101813}"/>
          </ac:picMkLst>
        </pc:picChg>
      </pc:sldChg>
      <pc:sldChg chg="delSp add mod setBg">
        <pc:chgData name="Matthew Gerrard" userId="906b3d84-ade0-44b6-9ce3-e8ce4edce60f" providerId="ADAL" clId="{01E322BB-B3F4-46CA-8E84-0339DFB03F67}" dt="2026-06-10T15:18:09.162" v="374" actId="478"/>
        <pc:sldMkLst>
          <pc:docMk/>
          <pc:sldMk cId="346712238" sldId="343"/>
        </pc:sldMkLst>
        <pc:picChg chg="del">
          <ac:chgData name="Matthew Gerrard" userId="906b3d84-ade0-44b6-9ce3-e8ce4edce60f" providerId="ADAL" clId="{01E322BB-B3F4-46CA-8E84-0339DFB03F67}" dt="2026-06-10T15:18:09.162" v="374" actId="478"/>
          <ac:picMkLst>
            <pc:docMk/>
            <pc:sldMk cId="346712238" sldId="343"/>
            <ac:picMk id="4" creationId="{12B6EAAE-1381-D9D0-E3E3-842AD0928CE0}"/>
          </ac:picMkLst>
        </pc:picChg>
      </pc:sldChg>
      <pc:sldChg chg="modSp new mod">
        <pc:chgData name="Matthew Gerrard" userId="906b3d84-ade0-44b6-9ce3-e8ce4edce60f" providerId="ADAL" clId="{01E322BB-B3F4-46CA-8E84-0339DFB03F67}" dt="2026-06-10T15:29:20.909" v="690" actId="1036"/>
        <pc:sldMkLst>
          <pc:docMk/>
          <pc:sldMk cId="1275045597" sldId="344"/>
        </pc:sldMkLst>
        <pc:spChg chg="mod">
          <ac:chgData name="Matthew Gerrard" userId="906b3d84-ade0-44b6-9ce3-e8ce4edce60f" providerId="ADAL" clId="{01E322BB-B3F4-46CA-8E84-0339DFB03F67}" dt="2026-06-10T15:16:27.859" v="286" actId="20577"/>
          <ac:spMkLst>
            <pc:docMk/>
            <pc:sldMk cId="1275045597" sldId="344"/>
            <ac:spMk id="2" creationId="{54E13595-BD2F-7AD4-4A93-30A6743FDE36}"/>
          </ac:spMkLst>
        </pc:spChg>
        <pc:spChg chg="mod">
          <ac:chgData name="Matthew Gerrard" userId="906b3d84-ade0-44b6-9ce3-e8ce4edce60f" providerId="ADAL" clId="{01E322BB-B3F4-46CA-8E84-0339DFB03F67}" dt="2026-06-10T15:29:20.909" v="690" actId="1036"/>
          <ac:spMkLst>
            <pc:docMk/>
            <pc:sldMk cId="1275045597" sldId="344"/>
            <ac:spMk id="3" creationId="{0919A593-3359-E10B-D20C-23C1BF741756}"/>
          </ac:spMkLst>
        </pc:spChg>
      </pc:sldChg>
      <pc:sldChg chg="new del">
        <pc:chgData name="Matthew Gerrard" userId="906b3d84-ade0-44b6-9ce3-e8ce4edce60f" providerId="ADAL" clId="{01E322BB-B3F4-46CA-8E84-0339DFB03F67}" dt="2026-06-10T15:15:57.211" v="279" actId="47"/>
        <pc:sldMkLst>
          <pc:docMk/>
          <pc:sldMk cId="2188028592" sldId="344"/>
        </pc:sldMkLst>
      </pc:sldChg>
      <pc:sldChg chg="modSp new mod">
        <pc:chgData name="Matthew Gerrard" userId="906b3d84-ade0-44b6-9ce3-e8ce4edce60f" providerId="ADAL" clId="{01E322BB-B3F4-46CA-8E84-0339DFB03F67}" dt="2026-06-10T15:19:04.670" v="401" actId="20577"/>
        <pc:sldMkLst>
          <pc:docMk/>
          <pc:sldMk cId="1097129461" sldId="345"/>
        </pc:sldMkLst>
        <pc:spChg chg="mod">
          <ac:chgData name="Matthew Gerrard" userId="906b3d84-ade0-44b6-9ce3-e8ce4edce60f" providerId="ADAL" clId="{01E322BB-B3F4-46CA-8E84-0339DFB03F67}" dt="2026-06-10T15:19:04.670" v="401" actId="20577"/>
          <ac:spMkLst>
            <pc:docMk/>
            <pc:sldMk cId="1097129461" sldId="345"/>
            <ac:spMk id="2" creationId="{431D1BF9-FD31-A171-8EBC-1EA57A5886C7}"/>
          </ac:spMkLst>
        </pc:spChg>
      </pc:sldChg>
      <pc:sldChg chg="modSp new mod">
        <pc:chgData name="Matthew Gerrard" userId="906b3d84-ade0-44b6-9ce3-e8ce4edce60f" providerId="ADAL" clId="{01E322BB-B3F4-46CA-8E84-0339DFB03F67}" dt="2026-06-10T15:19:10.450" v="407" actId="20577"/>
        <pc:sldMkLst>
          <pc:docMk/>
          <pc:sldMk cId="3314471110" sldId="346"/>
        </pc:sldMkLst>
        <pc:spChg chg="mod">
          <ac:chgData name="Matthew Gerrard" userId="906b3d84-ade0-44b6-9ce3-e8ce4edce60f" providerId="ADAL" clId="{01E322BB-B3F4-46CA-8E84-0339DFB03F67}" dt="2026-06-10T15:19:10.450" v="407" actId="20577"/>
          <ac:spMkLst>
            <pc:docMk/>
            <pc:sldMk cId="3314471110" sldId="346"/>
            <ac:spMk id="2" creationId="{D3228194-829A-982F-34E9-610EA5296B2F}"/>
          </ac:spMkLst>
        </pc:spChg>
      </pc:sldChg>
      <pc:sldChg chg="modSp new mod">
        <pc:chgData name="Matthew Gerrard" userId="906b3d84-ade0-44b6-9ce3-e8ce4edce60f" providerId="ADAL" clId="{01E322BB-B3F4-46CA-8E84-0339DFB03F67}" dt="2026-06-10T15:19:23.173" v="426" actId="20577"/>
        <pc:sldMkLst>
          <pc:docMk/>
          <pc:sldMk cId="3953829474" sldId="347"/>
        </pc:sldMkLst>
        <pc:spChg chg="mod">
          <ac:chgData name="Matthew Gerrard" userId="906b3d84-ade0-44b6-9ce3-e8ce4edce60f" providerId="ADAL" clId="{01E322BB-B3F4-46CA-8E84-0339DFB03F67}" dt="2026-06-10T15:19:23.173" v="426" actId="20577"/>
          <ac:spMkLst>
            <pc:docMk/>
            <pc:sldMk cId="3953829474" sldId="347"/>
            <ac:spMk id="2" creationId="{A11BEBE7-5CB1-10A2-5957-DC0DE04546E5}"/>
          </ac:spMkLst>
        </pc:spChg>
      </pc:sldChg>
      <pc:sldChg chg="modSp new mod">
        <pc:chgData name="Matthew Gerrard" userId="906b3d84-ade0-44b6-9ce3-e8ce4edce60f" providerId="ADAL" clId="{01E322BB-B3F4-46CA-8E84-0339DFB03F67}" dt="2026-06-10T15:19:43.279" v="449" actId="20577"/>
        <pc:sldMkLst>
          <pc:docMk/>
          <pc:sldMk cId="2159179841" sldId="348"/>
        </pc:sldMkLst>
        <pc:spChg chg="mod">
          <ac:chgData name="Matthew Gerrard" userId="906b3d84-ade0-44b6-9ce3-e8ce4edce60f" providerId="ADAL" clId="{01E322BB-B3F4-46CA-8E84-0339DFB03F67}" dt="2026-06-10T15:19:43.279" v="449" actId="20577"/>
          <ac:spMkLst>
            <pc:docMk/>
            <pc:sldMk cId="2159179841" sldId="348"/>
            <ac:spMk id="2" creationId="{CBED4F9D-0E8D-DF5B-930D-38CCB4E63057}"/>
          </ac:spMkLst>
        </pc:spChg>
      </pc:sldChg>
      <pc:sldChg chg="new del">
        <pc:chgData name="Matthew Gerrard" userId="906b3d84-ade0-44b6-9ce3-e8ce4edce60f" providerId="ADAL" clId="{01E322BB-B3F4-46CA-8E84-0339DFB03F67}" dt="2026-06-10T15:19:31.700" v="428" actId="47"/>
        <pc:sldMkLst>
          <pc:docMk/>
          <pc:sldMk cId="3208236110" sldId="348"/>
        </pc:sldMkLst>
      </pc:sldChg>
      <pc:sldChg chg="add del">
        <pc:chgData name="Matthew Gerrard" userId="906b3d84-ade0-44b6-9ce3-e8ce4edce60f" providerId="ADAL" clId="{01E322BB-B3F4-46CA-8E84-0339DFB03F67}" dt="2026-06-10T15:21:06.343" v="454"/>
        <pc:sldMkLst>
          <pc:docMk/>
          <pc:sldMk cId="475550459" sldId="349"/>
        </pc:sldMkLst>
      </pc:sldChg>
      <pc:sldChg chg="add del">
        <pc:chgData name="Matthew Gerrard" userId="906b3d84-ade0-44b6-9ce3-e8ce4edce60f" providerId="ADAL" clId="{01E322BB-B3F4-46CA-8E84-0339DFB03F67}" dt="2026-06-10T15:21:06.343" v="454"/>
        <pc:sldMkLst>
          <pc:docMk/>
          <pc:sldMk cId="57372289" sldId="350"/>
        </pc:sldMkLst>
      </pc:sldChg>
      <pc:sldChg chg="add del">
        <pc:chgData name="Matthew Gerrard" userId="906b3d84-ade0-44b6-9ce3-e8ce4edce60f" providerId="ADAL" clId="{01E322BB-B3F4-46CA-8E84-0339DFB03F67}" dt="2026-06-10T15:21:06.343" v="454"/>
        <pc:sldMkLst>
          <pc:docMk/>
          <pc:sldMk cId="4004260939" sldId="351"/>
        </pc:sldMkLst>
      </pc:sldChg>
      <pc:sldChg chg="modSp add del mod">
        <pc:chgData name="Matthew Gerrard" userId="906b3d84-ade0-44b6-9ce3-e8ce4edce60f" providerId="ADAL" clId="{01E322BB-B3F4-46CA-8E84-0339DFB03F67}" dt="2026-06-10T15:21:06.343" v="454"/>
        <pc:sldMkLst>
          <pc:docMk/>
          <pc:sldMk cId="3001125025" sldId="352"/>
        </pc:sldMkLst>
        <pc:spChg chg="mod">
          <ac:chgData name="Matthew Gerrard" userId="906b3d84-ade0-44b6-9ce3-e8ce4edce60f" providerId="ADAL" clId="{01E322BB-B3F4-46CA-8E84-0339DFB03F67}" dt="2026-06-10T15:21:00.577" v="453"/>
          <ac:spMkLst>
            <pc:docMk/>
            <pc:sldMk cId="3001125025" sldId="352"/>
            <ac:spMk id="5" creationId="{097A6776-A676-8EDD-82BE-3597108F1179}"/>
          </ac:spMkLst>
        </pc:spChg>
      </pc:sldChg>
      <pc:sldChg chg="add del">
        <pc:chgData name="Matthew Gerrard" userId="906b3d84-ade0-44b6-9ce3-e8ce4edce60f" providerId="ADAL" clId="{01E322BB-B3F4-46CA-8E84-0339DFB03F67}" dt="2026-06-10T15:21:06.343" v="454"/>
        <pc:sldMkLst>
          <pc:docMk/>
          <pc:sldMk cId="2929181664" sldId="353"/>
        </pc:sldMkLst>
      </pc:sldChg>
      <pc:sldChg chg="add del">
        <pc:chgData name="Matthew Gerrard" userId="906b3d84-ade0-44b6-9ce3-e8ce4edce60f" providerId="ADAL" clId="{01E322BB-B3F4-46CA-8E84-0339DFB03F67}" dt="2026-06-10T15:21:06.343" v="454"/>
        <pc:sldMkLst>
          <pc:docMk/>
          <pc:sldMk cId="3086705147" sldId="354"/>
        </pc:sldMkLst>
      </pc:sldChg>
      <pc:sldChg chg="modSp new mod">
        <pc:chgData name="Matthew Gerrard" userId="906b3d84-ade0-44b6-9ce3-e8ce4edce60f" providerId="ADAL" clId="{01E322BB-B3F4-46CA-8E84-0339DFB03F67}" dt="2026-06-10T15:23:42.767" v="490" actId="20577"/>
        <pc:sldMkLst>
          <pc:docMk/>
          <pc:sldMk cId="3548225907" sldId="355"/>
        </pc:sldMkLst>
        <pc:spChg chg="mod">
          <ac:chgData name="Matthew Gerrard" userId="906b3d84-ade0-44b6-9ce3-e8ce4edce60f" providerId="ADAL" clId="{01E322BB-B3F4-46CA-8E84-0339DFB03F67}" dt="2026-06-10T15:23:42.767" v="490" actId="20577"/>
          <ac:spMkLst>
            <pc:docMk/>
            <pc:sldMk cId="3548225907" sldId="355"/>
            <ac:spMk id="2" creationId="{B26FA741-2C46-02BC-9EA9-190BCF6EE993}"/>
          </ac:spMkLst>
        </pc:spChg>
      </pc:sldChg>
      <pc:sldChg chg="modSp new del mod">
        <pc:chgData name="Matthew Gerrard" userId="906b3d84-ade0-44b6-9ce3-e8ce4edce60f" providerId="ADAL" clId="{01E322BB-B3F4-46CA-8E84-0339DFB03F67}" dt="2026-06-11T06:54:10.505" v="692" actId="47"/>
        <pc:sldMkLst>
          <pc:docMk/>
          <pc:sldMk cId="4175904613" sldId="356"/>
        </pc:sldMkLst>
        <pc:spChg chg="mod">
          <ac:chgData name="Matthew Gerrard" userId="906b3d84-ade0-44b6-9ce3-e8ce4edce60f" providerId="ADAL" clId="{01E322BB-B3F4-46CA-8E84-0339DFB03F67}" dt="2026-06-10T15:24:59.670" v="504" actId="20577"/>
          <ac:spMkLst>
            <pc:docMk/>
            <pc:sldMk cId="4175904613" sldId="356"/>
            <ac:spMk id="2" creationId="{6434E3E8-4FD8-679A-D8C8-9FFC013F506F}"/>
          </ac:spMkLst>
        </pc:spChg>
        <pc:spChg chg="mod">
          <ac:chgData name="Matthew Gerrard" userId="906b3d84-ade0-44b6-9ce3-e8ce4edce60f" providerId="ADAL" clId="{01E322BB-B3F4-46CA-8E84-0339DFB03F67}" dt="2026-06-10T15:28:58.375" v="682" actId="207"/>
          <ac:spMkLst>
            <pc:docMk/>
            <pc:sldMk cId="4175904613" sldId="356"/>
            <ac:spMk id="3" creationId="{74755BC0-3427-0279-A54F-3E77D5848C01}"/>
          </ac:spMkLst>
        </pc:spChg>
      </pc:sldChg>
      <pc:sldChg chg="modSp add mod">
        <pc:chgData name="Matthew Gerrard" userId="906b3d84-ade0-44b6-9ce3-e8ce4edce60f" providerId="ADAL" clId="{01E322BB-B3F4-46CA-8E84-0339DFB03F67}" dt="2026-06-10T15:28:45.640" v="681" actId="1076"/>
        <pc:sldMkLst>
          <pc:docMk/>
          <pc:sldMk cId="320310280" sldId="357"/>
        </pc:sldMkLst>
        <pc:spChg chg="mod">
          <ac:chgData name="Matthew Gerrard" userId="906b3d84-ade0-44b6-9ce3-e8ce4edce60f" providerId="ADAL" clId="{01E322BB-B3F4-46CA-8E84-0339DFB03F67}" dt="2026-06-10T15:28:41.109" v="680" actId="1036"/>
          <ac:spMkLst>
            <pc:docMk/>
            <pc:sldMk cId="320310280" sldId="357"/>
            <ac:spMk id="2" creationId="{27B8CE71-6800-2DE8-1F72-E2F6D253FF1F}"/>
          </ac:spMkLst>
        </pc:spChg>
        <pc:spChg chg="mod">
          <ac:chgData name="Matthew Gerrard" userId="906b3d84-ade0-44b6-9ce3-e8ce4edce60f" providerId="ADAL" clId="{01E322BB-B3F4-46CA-8E84-0339DFB03F67}" dt="2026-06-10T15:28:45.640" v="681" actId="1076"/>
          <ac:spMkLst>
            <pc:docMk/>
            <pc:sldMk cId="320310280" sldId="357"/>
            <ac:spMk id="3" creationId="{ACD94A62-A5C7-C88E-1186-9EAB905A3AD3}"/>
          </ac:spMkLst>
        </pc:spChg>
      </pc:sldChg>
      <pc:sldChg chg="add">
        <pc:chgData name="Matthew Gerrard" userId="906b3d84-ade0-44b6-9ce3-e8ce4edce60f" providerId="ADAL" clId="{01E322BB-B3F4-46CA-8E84-0339DFB03F67}" dt="2026-06-10T15:25:50.670" v="545"/>
        <pc:sldMkLst>
          <pc:docMk/>
          <pc:sldMk cId="3060522428" sldId="358"/>
        </pc:sldMkLst>
      </pc:sldChg>
      <pc:sldChg chg="add">
        <pc:chgData name="Matthew Gerrard" userId="906b3d84-ade0-44b6-9ce3-e8ce4edce60f" providerId="ADAL" clId="{01E322BB-B3F4-46CA-8E84-0339DFB03F67}" dt="2026-06-10T15:25:50.670" v="545"/>
        <pc:sldMkLst>
          <pc:docMk/>
          <pc:sldMk cId="1352892464" sldId="359"/>
        </pc:sldMkLst>
      </pc:sldChg>
      <pc:sldChg chg="add">
        <pc:chgData name="Matthew Gerrard" userId="906b3d84-ade0-44b6-9ce3-e8ce4edce60f" providerId="ADAL" clId="{01E322BB-B3F4-46CA-8E84-0339DFB03F67}" dt="2026-06-10T15:25:50.670" v="545"/>
        <pc:sldMkLst>
          <pc:docMk/>
          <pc:sldMk cId="4065295328" sldId="360"/>
        </pc:sldMkLst>
      </pc:sldChg>
      <pc:sldChg chg="add">
        <pc:chgData name="Matthew Gerrard" userId="906b3d84-ade0-44b6-9ce3-e8ce4edce60f" providerId="ADAL" clId="{01E322BB-B3F4-46CA-8E84-0339DFB03F67}" dt="2026-06-10T15:25:50.670" v="545"/>
        <pc:sldMkLst>
          <pc:docMk/>
          <pc:sldMk cId="522252124" sldId="361"/>
        </pc:sldMkLst>
      </pc:sldChg>
      <pc:sldChg chg="add">
        <pc:chgData name="Matthew Gerrard" userId="906b3d84-ade0-44b6-9ce3-e8ce4edce60f" providerId="ADAL" clId="{01E322BB-B3F4-46CA-8E84-0339DFB03F67}" dt="2026-06-10T15:25:50.670" v="545"/>
        <pc:sldMkLst>
          <pc:docMk/>
          <pc:sldMk cId="2673608536" sldId="362"/>
        </pc:sldMkLst>
      </pc:sldChg>
      <pc:sldChg chg="modSp new mod">
        <pc:chgData name="Matthew Gerrard" userId="906b3d84-ade0-44b6-9ce3-e8ce4edce60f" providerId="ADAL" clId="{01E322BB-B3F4-46CA-8E84-0339DFB03F67}" dt="2026-06-10T15:26:32.667" v="609" actId="20577"/>
        <pc:sldMkLst>
          <pc:docMk/>
          <pc:sldMk cId="3299554580" sldId="363"/>
        </pc:sldMkLst>
        <pc:spChg chg="mod">
          <ac:chgData name="Matthew Gerrard" userId="906b3d84-ade0-44b6-9ce3-e8ce4edce60f" providerId="ADAL" clId="{01E322BB-B3F4-46CA-8E84-0339DFB03F67}" dt="2026-06-10T15:26:18.638" v="579" actId="20577"/>
          <ac:spMkLst>
            <pc:docMk/>
            <pc:sldMk cId="3299554580" sldId="363"/>
            <ac:spMk id="2" creationId="{62B19782-08CD-57BC-67DC-A004E31B3A12}"/>
          </ac:spMkLst>
        </pc:spChg>
        <pc:spChg chg="mod">
          <ac:chgData name="Matthew Gerrard" userId="906b3d84-ade0-44b6-9ce3-e8ce4edce60f" providerId="ADAL" clId="{01E322BB-B3F4-46CA-8E84-0339DFB03F67}" dt="2026-06-10T15:26:32.667" v="609" actId="20577"/>
          <ac:spMkLst>
            <pc:docMk/>
            <pc:sldMk cId="3299554580" sldId="363"/>
            <ac:spMk id="3" creationId="{D43C5F72-A198-7D02-8B75-79CADDF902D5}"/>
          </ac:spMkLst>
        </pc:spChg>
      </pc:sldChg>
      <pc:sldChg chg="add del">
        <pc:chgData name="Matthew Gerrard" userId="906b3d84-ade0-44b6-9ce3-e8ce4edce60f" providerId="ADAL" clId="{01E322BB-B3F4-46CA-8E84-0339DFB03F67}" dt="2026-06-11T08:13:08.964" v="708" actId="47"/>
        <pc:sldMkLst>
          <pc:docMk/>
          <pc:sldMk cId="781254394" sldId="364"/>
        </pc:sldMkLst>
      </pc:sldChg>
      <pc:sldChg chg="add">
        <pc:chgData name="Matthew Gerrard" userId="906b3d84-ade0-44b6-9ce3-e8ce4edce60f" providerId="ADAL" clId="{01E322BB-B3F4-46CA-8E84-0339DFB03F67}" dt="2026-06-11T08:13:24.454" v="709"/>
        <pc:sldMkLst>
          <pc:docMk/>
          <pc:sldMk cId="2874587133" sldId="364"/>
        </pc:sldMkLst>
      </pc:sldChg>
      <pc:sldChg chg="add del">
        <pc:chgData name="Matthew Gerrard" userId="906b3d84-ade0-44b6-9ce3-e8ce4edce60f" providerId="ADAL" clId="{01E322BB-B3F4-46CA-8E84-0339DFB03F67}" dt="2026-06-11T08:13:24.454" v="709"/>
        <pc:sldMkLst>
          <pc:docMk/>
          <pc:sldMk cId="3551027680" sldId="365"/>
        </pc:sldMkLst>
      </pc:sldChg>
      <pc:sldChg chg="add del">
        <pc:chgData name="Matthew Gerrard" userId="906b3d84-ade0-44b6-9ce3-e8ce4edce60f" providerId="ADAL" clId="{01E322BB-B3F4-46CA-8E84-0339DFB03F67}" dt="2026-06-11T08:13:24.454" v="709"/>
        <pc:sldMkLst>
          <pc:docMk/>
          <pc:sldMk cId="695116437" sldId="366"/>
        </pc:sldMkLst>
      </pc:sldChg>
      <pc:sldChg chg="add del">
        <pc:chgData name="Matthew Gerrard" userId="906b3d84-ade0-44b6-9ce3-e8ce4edce60f" providerId="ADAL" clId="{01E322BB-B3F4-46CA-8E84-0339DFB03F67}" dt="2026-06-11T08:13:24.454" v="709"/>
        <pc:sldMkLst>
          <pc:docMk/>
          <pc:sldMk cId="1690798334" sldId="367"/>
        </pc:sldMkLst>
      </pc:sldChg>
      <pc:sldChg chg="modSp add del mod">
        <pc:chgData name="Matthew Gerrard" userId="906b3d84-ade0-44b6-9ce3-e8ce4edce60f" providerId="ADAL" clId="{01E322BB-B3F4-46CA-8E84-0339DFB03F67}" dt="2026-06-11T08:13:24.454" v="709"/>
        <pc:sldMkLst>
          <pc:docMk/>
          <pc:sldMk cId="1294964070" sldId="368"/>
        </pc:sldMkLst>
        <pc:spChg chg="mod">
          <ac:chgData name="Matthew Gerrard" userId="906b3d84-ade0-44b6-9ce3-e8ce4edce60f" providerId="ADAL" clId="{01E322BB-B3F4-46CA-8E84-0339DFB03F67}" dt="2026-06-11T06:54:35.603" v="698" actId="27636"/>
          <ac:spMkLst>
            <pc:docMk/>
            <pc:sldMk cId="1294964070" sldId="368"/>
            <ac:spMk id="3" creationId="{965B0BA8-DEF5-7EC6-AF49-0115BF93FF07}"/>
          </ac:spMkLst>
        </pc:spChg>
      </pc:sldChg>
      <pc:sldChg chg="add del">
        <pc:chgData name="Matthew Gerrard" userId="906b3d84-ade0-44b6-9ce3-e8ce4edce60f" providerId="ADAL" clId="{01E322BB-B3F4-46CA-8E84-0339DFB03F67}" dt="2026-06-11T08:13:24.454" v="709"/>
        <pc:sldMkLst>
          <pc:docMk/>
          <pc:sldMk cId="843939068" sldId="369"/>
        </pc:sldMkLst>
      </pc:sldChg>
      <pc:sldChg chg="add">
        <pc:chgData name="Matthew Gerrard" userId="906b3d84-ade0-44b6-9ce3-e8ce4edce60f" providerId="ADAL" clId="{01E322BB-B3F4-46CA-8E84-0339DFB03F67}" dt="2026-06-11T08:13:24.454" v="709"/>
        <pc:sldMkLst>
          <pc:docMk/>
          <pc:sldMk cId="2610685002" sldId="370"/>
        </pc:sldMkLst>
      </pc:sldChg>
      <pc:sldChg chg="add">
        <pc:chgData name="Matthew Gerrard" userId="906b3d84-ade0-44b6-9ce3-e8ce4edce60f" providerId="ADAL" clId="{01E322BB-B3F4-46CA-8E84-0339DFB03F67}" dt="2026-06-11T08:13:24.454" v="709"/>
        <pc:sldMkLst>
          <pc:docMk/>
          <pc:sldMk cId="1862925220" sldId="371"/>
        </pc:sldMkLst>
      </pc:sldChg>
      <pc:sldChg chg="add">
        <pc:chgData name="Matthew Gerrard" userId="906b3d84-ade0-44b6-9ce3-e8ce4edce60f" providerId="ADAL" clId="{01E322BB-B3F4-46CA-8E84-0339DFB03F67}" dt="2026-06-11T08:13:24.454" v="709"/>
        <pc:sldMkLst>
          <pc:docMk/>
          <pc:sldMk cId="1363632689" sldId="372"/>
        </pc:sldMkLst>
      </pc:sldChg>
      <pc:sldChg chg="add">
        <pc:chgData name="Matthew Gerrard" userId="906b3d84-ade0-44b6-9ce3-e8ce4edce60f" providerId="ADAL" clId="{01E322BB-B3F4-46CA-8E84-0339DFB03F67}" dt="2026-06-11T08:13:24.454" v="709"/>
        <pc:sldMkLst>
          <pc:docMk/>
          <pc:sldMk cId="182652826" sldId="373"/>
        </pc:sldMkLst>
      </pc:sldChg>
      <pc:sldChg chg="add">
        <pc:chgData name="Matthew Gerrard" userId="906b3d84-ade0-44b6-9ce3-e8ce4edce60f" providerId="ADAL" clId="{01E322BB-B3F4-46CA-8E84-0339DFB03F67}" dt="2026-06-11T08:13:24.454" v="709"/>
        <pc:sldMkLst>
          <pc:docMk/>
          <pc:sldMk cId="2970183211" sldId="374"/>
        </pc:sldMkLst>
      </pc:sldChg>
      <pc:sldChg chg="add">
        <pc:chgData name="Matthew Gerrard" userId="906b3d84-ade0-44b6-9ce3-e8ce4edce60f" providerId="ADAL" clId="{01E322BB-B3F4-46CA-8E84-0339DFB03F67}" dt="2026-06-11T08:13:24.454" v="709"/>
        <pc:sldMkLst>
          <pc:docMk/>
          <pc:sldMk cId="459616144" sldId="375"/>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A43A41-BC7B-4D0A-A723-B52A582CAC6E}" type="datetimeFigureOut">
              <a:rPr lang="en-GB" smtClean="0"/>
              <a:t>11/06/2026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B51204C-D869-44D5-9745-5D44540DAFDE}" type="slidenum">
              <a:rPr lang="en-GB" smtClean="0"/>
              <a:t>‹#›</a:t>
            </a:fld>
            <a:endParaRPr lang="en-GB"/>
          </a:p>
        </p:txBody>
      </p:sp>
    </p:spTree>
    <p:extLst>
      <p:ext uri="{BB962C8B-B14F-4D97-AF65-F5344CB8AC3E}">
        <p14:creationId xmlns:p14="http://schemas.microsoft.com/office/powerpoint/2010/main" val="18319884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11426aaf2d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11426aaf2d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956757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a:extLst>
            <a:ext uri="{FF2B5EF4-FFF2-40B4-BE49-F238E27FC236}">
              <a16:creationId xmlns:a16="http://schemas.microsoft.com/office/drawing/2014/main" id="{81D61EB6-CDBE-560D-CB8C-3AD57CBA5A49}"/>
            </a:ext>
          </a:extLst>
        </p:cNvPr>
        <p:cNvGrpSpPr/>
        <p:nvPr/>
      </p:nvGrpSpPr>
      <p:grpSpPr>
        <a:xfrm>
          <a:off x="0" y="0"/>
          <a:ext cx="0" cy="0"/>
          <a:chOff x="0" y="0"/>
          <a:chExt cx="0" cy="0"/>
        </a:xfrm>
      </p:grpSpPr>
      <p:sp>
        <p:nvSpPr>
          <p:cNvPr id="51" name="Google Shape;51;p4:notes">
            <a:extLst>
              <a:ext uri="{FF2B5EF4-FFF2-40B4-BE49-F238E27FC236}">
                <a16:creationId xmlns:a16="http://schemas.microsoft.com/office/drawing/2014/main" id="{AF910E1D-C41E-51C4-4C7D-ADE73A22BC65}"/>
              </a:ext>
            </a:extLst>
          </p:cNvPr>
          <p:cNvSpPr txBox="1">
            <a:spLocks noGrp="1"/>
          </p:cNvSpPr>
          <p:nvPr>
            <p:ph type="body" idx="1"/>
          </p:nvPr>
        </p:nvSpPr>
        <p:spPr>
          <a:xfrm>
            <a:off x="918634" y="4758889"/>
            <a:ext cx="5052483" cy="4508421"/>
          </a:xfrm>
          <a:prstGeom prst="rect">
            <a:avLst/>
          </a:prstGeom>
        </p:spPr>
        <p:txBody>
          <a:bodyPr spcFirstLastPara="1" wrap="square" lIns="96600" tIns="48287" rIns="96600" bIns="48287" anchor="t" anchorCtr="0">
            <a:noAutofit/>
          </a:bodyPr>
          <a:lstStyle/>
          <a:p>
            <a:endParaRPr/>
          </a:p>
        </p:txBody>
      </p:sp>
      <p:sp>
        <p:nvSpPr>
          <p:cNvPr id="52" name="Google Shape;52;p4:notes">
            <a:extLst>
              <a:ext uri="{FF2B5EF4-FFF2-40B4-BE49-F238E27FC236}">
                <a16:creationId xmlns:a16="http://schemas.microsoft.com/office/drawing/2014/main" id="{0FF6864C-002C-02D0-028A-70D6005D966F}"/>
              </a:ext>
            </a:extLst>
          </p:cNvPr>
          <p:cNvSpPr>
            <a:spLocks noGrp="1" noRot="1" noChangeAspect="1"/>
          </p:cNvSpPr>
          <p:nvPr>
            <p:ph type="sldImg" idx="2"/>
          </p:nvPr>
        </p:nvSpPr>
        <p:spPr>
          <a:xfrm>
            <a:off x="104775" y="750888"/>
            <a:ext cx="6680200" cy="375761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GB"/>
          </a:p>
        </p:txBody>
      </p:sp>
    </p:spTree>
    <p:extLst>
      <p:ext uri="{BB962C8B-B14F-4D97-AF65-F5344CB8AC3E}">
        <p14:creationId xmlns:p14="http://schemas.microsoft.com/office/powerpoint/2010/main" val="30355077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a:extLst>
            <a:ext uri="{FF2B5EF4-FFF2-40B4-BE49-F238E27FC236}">
              <a16:creationId xmlns:a16="http://schemas.microsoft.com/office/drawing/2014/main" id="{993F6174-77EC-8C36-89D8-69EDC7CB7E02}"/>
            </a:ext>
          </a:extLst>
        </p:cNvPr>
        <p:cNvGrpSpPr/>
        <p:nvPr/>
      </p:nvGrpSpPr>
      <p:grpSpPr>
        <a:xfrm>
          <a:off x="0" y="0"/>
          <a:ext cx="0" cy="0"/>
          <a:chOff x="0" y="0"/>
          <a:chExt cx="0" cy="0"/>
        </a:xfrm>
      </p:grpSpPr>
      <p:sp>
        <p:nvSpPr>
          <p:cNvPr id="51" name="Google Shape;51;p4:notes">
            <a:extLst>
              <a:ext uri="{FF2B5EF4-FFF2-40B4-BE49-F238E27FC236}">
                <a16:creationId xmlns:a16="http://schemas.microsoft.com/office/drawing/2014/main" id="{327825A7-67F3-6E5B-0253-5BD85887B836}"/>
              </a:ext>
            </a:extLst>
          </p:cNvPr>
          <p:cNvSpPr txBox="1">
            <a:spLocks noGrp="1"/>
          </p:cNvSpPr>
          <p:nvPr>
            <p:ph type="body" idx="1"/>
          </p:nvPr>
        </p:nvSpPr>
        <p:spPr>
          <a:xfrm>
            <a:off x="918634" y="4758889"/>
            <a:ext cx="5052483" cy="4508421"/>
          </a:xfrm>
          <a:prstGeom prst="rect">
            <a:avLst/>
          </a:prstGeom>
        </p:spPr>
        <p:txBody>
          <a:bodyPr spcFirstLastPara="1" wrap="square" lIns="96600" tIns="48287" rIns="96600" bIns="48287" anchor="t" anchorCtr="0">
            <a:noAutofit/>
          </a:bodyPr>
          <a:lstStyle/>
          <a:p>
            <a:endParaRPr/>
          </a:p>
        </p:txBody>
      </p:sp>
      <p:sp>
        <p:nvSpPr>
          <p:cNvPr id="52" name="Google Shape;52;p4:notes">
            <a:extLst>
              <a:ext uri="{FF2B5EF4-FFF2-40B4-BE49-F238E27FC236}">
                <a16:creationId xmlns:a16="http://schemas.microsoft.com/office/drawing/2014/main" id="{A706E50B-8FB9-ADC6-5F29-4113B2A717BA}"/>
              </a:ext>
            </a:extLst>
          </p:cNvPr>
          <p:cNvSpPr>
            <a:spLocks noGrp="1" noRot="1" noChangeAspect="1"/>
          </p:cNvSpPr>
          <p:nvPr>
            <p:ph type="sldImg" idx="2"/>
          </p:nvPr>
        </p:nvSpPr>
        <p:spPr>
          <a:xfrm>
            <a:off x="104775" y="750888"/>
            <a:ext cx="6680200" cy="375761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GB"/>
          </a:p>
        </p:txBody>
      </p:sp>
    </p:spTree>
    <p:extLst>
      <p:ext uri="{BB962C8B-B14F-4D97-AF65-F5344CB8AC3E}">
        <p14:creationId xmlns:p14="http://schemas.microsoft.com/office/powerpoint/2010/main" val="16567339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a:extLst>
            <a:ext uri="{FF2B5EF4-FFF2-40B4-BE49-F238E27FC236}">
              <a16:creationId xmlns:a16="http://schemas.microsoft.com/office/drawing/2014/main" id="{BF7F1A35-E54D-E0A0-9235-B8B9A1E0A4E0}"/>
            </a:ext>
          </a:extLst>
        </p:cNvPr>
        <p:cNvGrpSpPr/>
        <p:nvPr/>
      </p:nvGrpSpPr>
      <p:grpSpPr>
        <a:xfrm>
          <a:off x="0" y="0"/>
          <a:ext cx="0" cy="0"/>
          <a:chOff x="0" y="0"/>
          <a:chExt cx="0" cy="0"/>
        </a:xfrm>
      </p:grpSpPr>
      <p:sp>
        <p:nvSpPr>
          <p:cNvPr id="51" name="Google Shape;51;p4:notes">
            <a:extLst>
              <a:ext uri="{FF2B5EF4-FFF2-40B4-BE49-F238E27FC236}">
                <a16:creationId xmlns:a16="http://schemas.microsoft.com/office/drawing/2014/main" id="{E29FB86A-3E26-2664-1E65-3D7175546EC0}"/>
              </a:ext>
            </a:extLst>
          </p:cNvPr>
          <p:cNvSpPr txBox="1">
            <a:spLocks noGrp="1"/>
          </p:cNvSpPr>
          <p:nvPr>
            <p:ph type="body" idx="1"/>
          </p:nvPr>
        </p:nvSpPr>
        <p:spPr>
          <a:xfrm>
            <a:off x="918634" y="4758889"/>
            <a:ext cx="5052483" cy="4508421"/>
          </a:xfrm>
          <a:prstGeom prst="rect">
            <a:avLst/>
          </a:prstGeom>
        </p:spPr>
        <p:txBody>
          <a:bodyPr spcFirstLastPara="1" wrap="square" lIns="96600" tIns="48287" rIns="96600" bIns="48287" anchor="t" anchorCtr="0">
            <a:noAutofit/>
          </a:bodyPr>
          <a:lstStyle/>
          <a:p>
            <a:endParaRPr/>
          </a:p>
        </p:txBody>
      </p:sp>
      <p:sp>
        <p:nvSpPr>
          <p:cNvPr id="52" name="Google Shape;52;p4:notes">
            <a:extLst>
              <a:ext uri="{FF2B5EF4-FFF2-40B4-BE49-F238E27FC236}">
                <a16:creationId xmlns:a16="http://schemas.microsoft.com/office/drawing/2014/main" id="{C67AA4F5-5189-3152-2547-C026C2F9611A}"/>
              </a:ext>
            </a:extLst>
          </p:cNvPr>
          <p:cNvSpPr>
            <a:spLocks noGrp="1" noRot="1" noChangeAspect="1"/>
          </p:cNvSpPr>
          <p:nvPr>
            <p:ph type="sldImg" idx="2"/>
          </p:nvPr>
        </p:nvSpPr>
        <p:spPr>
          <a:xfrm>
            <a:off x="104775" y="750888"/>
            <a:ext cx="6680200" cy="375761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GB"/>
          </a:p>
        </p:txBody>
      </p:sp>
    </p:spTree>
    <p:extLst>
      <p:ext uri="{BB962C8B-B14F-4D97-AF65-F5344CB8AC3E}">
        <p14:creationId xmlns:p14="http://schemas.microsoft.com/office/powerpoint/2010/main" val="20682569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a:extLst>
            <a:ext uri="{FF2B5EF4-FFF2-40B4-BE49-F238E27FC236}">
              <a16:creationId xmlns:a16="http://schemas.microsoft.com/office/drawing/2014/main" id="{5F577BA1-42F5-5C61-3F87-DA7D40FDADDE}"/>
            </a:ext>
          </a:extLst>
        </p:cNvPr>
        <p:cNvGrpSpPr/>
        <p:nvPr/>
      </p:nvGrpSpPr>
      <p:grpSpPr>
        <a:xfrm>
          <a:off x="0" y="0"/>
          <a:ext cx="0" cy="0"/>
          <a:chOff x="0" y="0"/>
          <a:chExt cx="0" cy="0"/>
        </a:xfrm>
      </p:grpSpPr>
      <p:sp>
        <p:nvSpPr>
          <p:cNvPr id="51" name="Google Shape;51;p4:notes">
            <a:extLst>
              <a:ext uri="{FF2B5EF4-FFF2-40B4-BE49-F238E27FC236}">
                <a16:creationId xmlns:a16="http://schemas.microsoft.com/office/drawing/2014/main" id="{5C331AFA-DEF9-1FC7-232E-80747AE57BA4}"/>
              </a:ext>
            </a:extLst>
          </p:cNvPr>
          <p:cNvSpPr txBox="1">
            <a:spLocks noGrp="1"/>
          </p:cNvSpPr>
          <p:nvPr>
            <p:ph type="body" idx="1"/>
          </p:nvPr>
        </p:nvSpPr>
        <p:spPr>
          <a:xfrm>
            <a:off x="918634" y="4758889"/>
            <a:ext cx="5052483" cy="4508421"/>
          </a:xfrm>
          <a:prstGeom prst="rect">
            <a:avLst/>
          </a:prstGeom>
        </p:spPr>
        <p:txBody>
          <a:bodyPr spcFirstLastPara="1" wrap="square" lIns="96600" tIns="48287" rIns="96600" bIns="48287" anchor="t" anchorCtr="0">
            <a:noAutofit/>
          </a:bodyPr>
          <a:lstStyle/>
          <a:p>
            <a:endParaRPr/>
          </a:p>
        </p:txBody>
      </p:sp>
      <p:sp>
        <p:nvSpPr>
          <p:cNvPr id="52" name="Google Shape;52;p4:notes">
            <a:extLst>
              <a:ext uri="{FF2B5EF4-FFF2-40B4-BE49-F238E27FC236}">
                <a16:creationId xmlns:a16="http://schemas.microsoft.com/office/drawing/2014/main" id="{043D3A6C-69B3-48CF-8C83-7E9C30D63D90}"/>
              </a:ext>
            </a:extLst>
          </p:cNvPr>
          <p:cNvSpPr>
            <a:spLocks noGrp="1" noRot="1" noChangeAspect="1"/>
          </p:cNvSpPr>
          <p:nvPr>
            <p:ph type="sldImg" idx="2"/>
          </p:nvPr>
        </p:nvSpPr>
        <p:spPr>
          <a:xfrm>
            <a:off x="104775" y="750888"/>
            <a:ext cx="6680200" cy="375761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GB"/>
          </a:p>
        </p:txBody>
      </p:sp>
    </p:spTree>
    <p:extLst>
      <p:ext uri="{BB962C8B-B14F-4D97-AF65-F5344CB8AC3E}">
        <p14:creationId xmlns:p14="http://schemas.microsoft.com/office/powerpoint/2010/main" val="8191549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a:extLst>
            <a:ext uri="{FF2B5EF4-FFF2-40B4-BE49-F238E27FC236}">
              <a16:creationId xmlns:a16="http://schemas.microsoft.com/office/drawing/2014/main" id="{D0590498-1212-E4B8-1E82-8F61AF3F126A}"/>
            </a:ext>
          </a:extLst>
        </p:cNvPr>
        <p:cNvGrpSpPr/>
        <p:nvPr/>
      </p:nvGrpSpPr>
      <p:grpSpPr>
        <a:xfrm>
          <a:off x="0" y="0"/>
          <a:ext cx="0" cy="0"/>
          <a:chOff x="0" y="0"/>
          <a:chExt cx="0" cy="0"/>
        </a:xfrm>
      </p:grpSpPr>
      <p:sp>
        <p:nvSpPr>
          <p:cNvPr id="51" name="Google Shape;51;p4:notes">
            <a:extLst>
              <a:ext uri="{FF2B5EF4-FFF2-40B4-BE49-F238E27FC236}">
                <a16:creationId xmlns:a16="http://schemas.microsoft.com/office/drawing/2014/main" id="{7262032E-9D6C-E3B3-67DB-2A6BBD6EC52B}"/>
              </a:ext>
            </a:extLst>
          </p:cNvPr>
          <p:cNvSpPr txBox="1">
            <a:spLocks noGrp="1"/>
          </p:cNvSpPr>
          <p:nvPr>
            <p:ph type="body" idx="1"/>
          </p:nvPr>
        </p:nvSpPr>
        <p:spPr>
          <a:xfrm>
            <a:off x="918634" y="4758889"/>
            <a:ext cx="5052483" cy="4508421"/>
          </a:xfrm>
          <a:prstGeom prst="rect">
            <a:avLst/>
          </a:prstGeom>
        </p:spPr>
        <p:txBody>
          <a:bodyPr spcFirstLastPara="1" wrap="square" lIns="96600" tIns="48287" rIns="96600" bIns="48287" anchor="t" anchorCtr="0">
            <a:noAutofit/>
          </a:bodyPr>
          <a:lstStyle/>
          <a:p>
            <a:endParaRPr/>
          </a:p>
        </p:txBody>
      </p:sp>
      <p:sp>
        <p:nvSpPr>
          <p:cNvPr id="52" name="Google Shape;52;p4:notes">
            <a:extLst>
              <a:ext uri="{FF2B5EF4-FFF2-40B4-BE49-F238E27FC236}">
                <a16:creationId xmlns:a16="http://schemas.microsoft.com/office/drawing/2014/main" id="{09DF9656-41F8-F3AA-A0E1-1B25FD3A8065}"/>
              </a:ext>
            </a:extLst>
          </p:cNvPr>
          <p:cNvSpPr>
            <a:spLocks noGrp="1" noRot="1" noChangeAspect="1"/>
          </p:cNvSpPr>
          <p:nvPr>
            <p:ph type="sldImg" idx="2"/>
          </p:nvPr>
        </p:nvSpPr>
        <p:spPr>
          <a:xfrm>
            <a:off x="104775" y="750888"/>
            <a:ext cx="6680200" cy="375761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GB"/>
          </a:p>
        </p:txBody>
      </p:sp>
    </p:spTree>
    <p:extLst>
      <p:ext uri="{BB962C8B-B14F-4D97-AF65-F5344CB8AC3E}">
        <p14:creationId xmlns:p14="http://schemas.microsoft.com/office/powerpoint/2010/main" val="37148073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a:extLst>
            <a:ext uri="{FF2B5EF4-FFF2-40B4-BE49-F238E27FC236}">
              <a16:creationId xmlns:a16="http://schemas.microsoft.com/office/drawing/2014/main" id="{0E3040EE-3008-8CB4-132F-F1422936D879}"/>
            </a:ext>
          </a:extLst>
        </p:cNvPr>
        <p:cNvGrpSpPr/>
        <p:nvPr/>
      </p:nvGrpSpPr>
      <p:grpSpPr>
        <a:xfrm>
          <a:off x="0" y="0"/>
          <a:ext cx="0" cy="0"/>
          <a:chOff x="0" y="0"/>
          <a:chExt cx="0" cy="0"/>
        </a:xfrm>
      </p:grpSpPr>
      <p:sp>
        <p:nvSpPr>
          <p:cNvPr id="51" name="Google Shape;51;p4:notes">
            <a:extLst>
              <a:ext uri="{FF2B5EF4-FFF2-40B4-BE49-F238E27FC236}">
                <a16:creationId xmlns:a16="http://schemas.microsoft.com/office/drawing/2014/main" id="{167E53B7-2C51-C94B-66C6-15379E480816}"/>
              </a:ext>
            </a:extLst>
          </p:cNvPr>
          <p:cNvSpPr txBox="1">
            <a:spLocks noGrp="1"/>
          </p:cNvSpPr>
          <p:nvPr>
            <p:ph type="body" idx="1"/>
          </p:nvPr>
        </p:nvSpPr>
        <p:spPr>
          <a:xfrm>
            <a:off x="918634" y="4758889"/>
            <a:ext cx="5052483" cy="4508421"/>
          </a:xfrm>
          <a:prstGeom prst="rect">
            <a:avLst/>
          </a:prstGeom>
        </p:spPr>
        <p:txBody>
          <a:bodyPr spcFirstLastPara="1" wrap="square" lIns="96600" tIns="48287" rIns="96600" bIns="48287" anchor="t" anchorCtr="0">
            <a:noAutofit/>
          </a:bodyPr>
          <a:lstStyle/>
          <a:p>
            <a:endParaRPr/>
          </a:p>
        </p:txBody>
      </p:sp>
      <p:sp>
        <p:nvSpPr>
          <p:cNvPr id="52" name="Google Shape;52;p4:notes">
            <a:extLst>
              <a:ext uri="{FF2B5EF4-FFF2-40B4-BE49-F238E27FC236}">
                <a16:creationId xmlns:a16="http://schemas.microsoft.com/office/drawing/2014/main" id="{8FA2BF96-3BB4-AF2F-A98C-C414373CB1DD}"/>
              </a:ext>
            </a:extLst>
          </p:cNvPr>
          <p:cNvSpPr>
            <a:spLocks noGrp="1" noRot="1" noChangeAspect="1"/>
          </p:cNvSpPr>
          <p:nvPr>
            <p:ph type="sldImg" idx="2"/>
          </p:nvPr>
        </p:nvSpPr>
        <p:spPr>
          <a:xfrm>
            <a:off x="104775" y="750888"/>
            <a:ext cx="6680200" cy="375761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GB"/>
          </a:p>
        </p:txBody>
      </p:sp>
    </p:spTree>
    <p:extLst>
      <p:ext uri="{BB962C8B-B14F-4D97-AF65-F5344CB8AC3E}">
        <p14:creationId xmlns:p14="http://schemas.microsoft.com/office/powerpoint/2010/main" val="5921947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a:extLst>
            <a:ext uri="{FF2B5EF4-FFF2-40B4-BE49-F238E27FC236}">
              <a16:creationId xmlns:a16="http://schemas.microsoft.com/office/drawing/2014/main" id="{215F1427-6001-1881-1AA4-67887F2E851C}"/>
            </a:ext>
          </a:extLst>
        </p:cNvPr>
        <p:cNvGrpSpPr/>
        <p:nvPr/>
      </p:nvGrpSpPr>
      <p:grpSpPr>
        <a:xfrm>
          <a:off x="0" y="0"/>
          <a:ext cx="0" cy="0"/>
          <a:chOff x="0" y="0"/>
          <a:chExt cx="0" cy="0"/>
        </a:xfrm>
      </p:grpSpPr>
      <p:sp>
        <p:nvSpPr>
          <p:cNvPr id="51" name="Google Shape;51;p4:notes">
            <a:extLst>
              <a:ext uri="{FF2B5EF4-FFF2-40B4-BE49-F238E27FC236}">
                <a16:creationId xmlns:a16="http://schemas.microsoft.com/office/drawing/2014/main" id="{2205356B-2F54-2D48-D999-1DC713CD7578}"/>
              </a:ext>
            </a:extLst>
          </p:cNvPr>
          <p:cNvSpPr txBox="1">
            <a:spLocks noGrp="1"/>
          </p:cNvSpPr>
          <p:nvPr>
            <p:ph type="body" idx="1"/>
          </p:nvPr>
        </p:nvSpPr>
        <p:spPr>
          <a:xfrm>
            <a:off x="918634" y="4758889"/>
            <a:ext cx="5052483" cy="4508421"/>
          </a:xfrm>
          <a:prstGeom prst="rect">
            <a:avLst/>
          </a:prstGeom>
        </p:spPr>
        <p:txBody>
          <a:bodyPr spcFirstLastPara="1" wrap="square" lIns="96600" tIns="48287" rIns="96600" bIns="48287" anchor="t" anchorCtr="0">
            <a:noAutofit/>
          </a:bodyPr>
          <a:lstStyle/>
          <a:p>
            <a:endParaRPr/>
          </a:p>
        </p:txBody>
      </p:sp>
      <p:sp>
        <p:nvSpPr>
          <p:cNvPr id="52" name="Google Shape;52;p4:notes">
            <a:extLst>
              <a:ext uri="{FF2B5EF4-FFF2-40B4-BE49-F238E27FC236}">
                <a16:creationId xmlns:a16="http://schemas.microsoft.com/office/drawing/2014/main" id="{42D2DBA3-D74B-7012-3A6E-C378657B39C7}"/>
              </a:ext>
            </a:extLst>
          </p:cNvPr>
          <p:cNvSpPr>
            <a:spLocks noGrp="1" noRot="1" noChangeAspect="1"/>
          </p:cNvSpPr>
          <p:nvPr>
            <p:ph type="sldImg" idx="2"/>
          </p:nvPr>
        </p:nvSpPr>
        <p:spPr>
          <a:xfrm>
            <a:off x="104775" y="750888"/>
            <a:ext cx="6680200" cy="375761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GB"/>
          </a:p>
        </p:txBody>
      </p:sp>
    </p:spTree>
    <p:extLst>
      <p:ext uri="{BB962C8B-B14F-4D97-AF65-F5344CB8AC3E}">
        <p14:creationId xmlns:p14="http://schemas.microsoft.com/office/powerpoint/2010/main" val="36850097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a:extLst>
            <a:ext uri="{FF2B5EF4-FFF2-40B4-BE49-F238E27FC236}">
              <a16:creationId xmlns:a16="http://schemas.microsoft.com/office/drawing/2014/main" id="{9829975F-5F2C-210E-1586-7E58BDAD8BB2}"/>
            </a:ext>
          </a:extLst>
        </p:cNvPr>
        <p:cNvGrpSpPr/>
        <p:nvPr/>
      </p:nvGrpSpPr>
      <p:grpSpPr>
        <a:xfrm>
          <a:off x="0" y="0"/>
          <a:ext cx="0" cy="0"/>
          <a:chOff x="0" y="0"/>
          <a:chExt cx="0" cy="0"/>
        </a:xfrm>
      </p:grpSpPr>
      <p:sp>
        <p:nvSpPr>
          <p:cNvPr id="51" name="Google Shape;51;p4:notes">
            <a:extLst>
              <a:ext uri="{FF2B5EF4-FFF2-40B4-BE49-F238E27FC236}">
                <a16:creationId xmlns:a16="http://schemas.microsoft.com/office/drawing/2014/main" id="{CEFB1B93-1B5A-9440-A36F-A633466250A0}"/>
              </a:ext>
            </a:extLst>
          </p:cNvPr>
          <p:cNvSpPr txBox="1">
            <a:spLocks noGrp="1"/>
          </p:cNvSpPr>
          <p:nvPr>
            <p:ph type="body" idx="1"/>
          </p:nvPr>
        </p:nvSpPr>
        <p:spPr>
          <a:xfrm>
            <a:off x="918634" y="4758889"/>
            <a:ext cx="5052483" cy="4508421"/>
          </a:xfrm>
          <a:prstGeom prst="rect">
            <a:avLst/>
          </a:prstGeom>
        </p:spPr>
        <p:txBody>
          <a:bodyPr spcFirstLastPara="1" wrap="square" lIns="96600" tIns="48287" rIns="96600" bIns="48287" anchor="t" anchorCtr="0">
            <a:noAutofit/>
          </a:bodyPr>
          <a:lstStyle/>
          <a:p>
            <a:endParaRPr/>
          </a:p>
        </p:txBody>
      </p:sp>
      <p:sp>
        <p:nvSpPr>
          <p:cNvPr id="52" name="Google Shape;52;p4:notes">
            <a:extLst>
              <a:ext uri="{FF2B5EF4-FFF2-40B4-BE49-F238E27FC236}">
                <a16:creationId xmlns:a16="http://schemas.microsoft.com/office/drawing/2014/main" id="{E0B206B5-4FC4-5DEF-8D8C-B4B2F5713B69}"/>
              </a:ext>
            </a:extLst>
          </p:cNvPr>
          <p:cNvSpPr>
            <a:spLocks noGrp="1" noRot="1" noChangeAspect="1"/>
          </p:cNvSpPr>
          <p:nvPr>
            <p:ph type="sldImg" idx="2"/>
          </p:nvPr>
        </p:nvSpPr>
        <p:spPr>
          <a:xfrm>
            <a:off x="104775" y="750888"/>
            <a:ext cx="6680200" cy="375761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GB"/>
          </a:p>
        </p:txBody>
      </p:sp>
    </p:spTree>
    <p:extLst>
      <p:ext uri="{BB962C8B-B14F-4D97-AF65-F5344CB8AC3E}">
        <p14:creationId xmlns:p14="http://schemas.microsoft.com/office/powerpoint/2010/main" val="26012370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a:extLst>
            <a:ext uri="{FF2B5EF4-FFF2-40B4-BE49-F238E27FC236}">
              <a16:creationId xmlns:a16="http://schemas.microsoft.com/office/drawing/2014/main" id="{8232B93A-69F7-DE08-36A2-52D7C80AA71F}"/>
            </a:ext>
          </a:extLst>
        </p:cNvPr>
        <p:cNvGrpSpPr/>
        <p:nvPr/>
      </p:nvGrpSpPr>
      <p:grpSpPr>
        <a:xfrm>
          <a:off x="0" y="0"/>
          <a:ext cx="0" cy="0"/>
          <a:chOff x="0" y="0"/>
          <a:chExt cx="0" cy="0"/>
        </a:xfrm>
      </p:grpSpPr>
      <p:sp>
        <p:nvSpPr>
          <p:cNvPr id="51" name="Google Shape;51;p4:notes">
            <a:extLst>
              <a:ext uri="{FF2B5EF4-FFF2-40B4-BE49-F238E27FC236}">
                <a16:creationId xmlns:a16="http://schemas.microsoft.com/office/drawing/2014/main" id="{7EFF5D28-C54C-CB67-1B43-0C5D2699C288}"/>
              </a:ext>
            </a:extLst>
          </p:cNvPr>
          <p:cNvSpPr txBox="1">
            <a:spLocks noGrp="1"/>
          </p:cNvSpPr>
          <p:nvPr>
            <p:ph type="body" idx="1"/>
          </p:nvPr>
        </p:nvSpPr>
        <p:spPr>
          <a:xfrm>
            <a:off x="918634" y="4758889"/>
            <a:ext cx="5052483" cy="4508421"/>
          </a:xfrm>
          <a:prstGeom prst="rect">
            <a:avLst/>
          </a:prstGeom>
        </p:spPr>
        <p:txBody>
          <a:bodyPr spcFirstLastPara="1" wrap="square" lIns="96600" tIns="48287" rIns="96600" bIns="48287" anchor="t" anchorCtr="0">
            <a:noAutofit/>
          </a:bodyPr>
          <a:lstStyle/>
          <a:p>
            <a:endParaRPr/>
          </a:p>
        </p:txBody>
      </p:sp>
      <p:sp>
        <p:nvSpPr>
          <p:cNvPr id="52" name="Google Shape;52;p4:notes">
            <a:extLst>
              <a:ext uri="{FF2B5EF4-FFF2-40B4-BE49-F238E27FC236}">
                <a16:creationId xmlns:a16="http://schemas.microsoft.com/office/drawing/2014/main" id="{10D2334A-367D-93BB-1CB9-08EFFA7FF1DB}"/>
              </a:ext>
            </a:extLst>
          </p:cNvPr>
          <p:cNvSpPr>
            <a:spLocks noGrp="1" noRot="1" noChangeAspect="1"/>
          </p:cNvSpPr>
          <p:nvPr>
            <p:ph type="sldImg" idx="2"/>
          </p:nvPr>
        </p:nvSpPr>
        <p:spPr>
          <a:xfrm>
            <a:off x="104775" y="750888"/>
            <a:ext cx="6680200" cy="375761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GB"/>
          </a:p>
        </p:txBody>
      </p:sp>
    </p:spTree>
    <p:extLst>
      <p:ext uri="{BB962C8B-B14F-4D97-AF65-F5344CB8AC3E}">
        <p14:creationId xmlns:p14="http://schemas.microsoft.com/office/powerpoint/2010/main" val="4308039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a:extLst>
            <a:ext uri="{FF2B5EF4-FFF2-40B4-BE49-F238E27FC236}">
              <a16:creationId xmlns:a16="http://schemas.microsoft.com/office/drawing/2014/main" id="{EBEBFB88-E5D0-36C5-5DDA-642ECC099B19}"/>
            </a:ext>
          </a:extLst>
        </p:cNvPr>
        <p:cNvGrpSpPr/>
        <p:nvPr/>
      </p:nvGrpSpPr>
      <p:grpSpPr>
        <a:xfrm>
          <a:off x="0" y="0"/>
          <a:ext cx="0" cy="0"/>
          <a:chOff x="0" y="0"/>
          <a:chExt cx="0" cy="0"/>
        </a:xfrm>
      </p:grpSpPr>
      <p:sp>
        <p:nvSpPr>
          <p:cNvPr id="51" name="Google Shape;51;p4:notes">
            <a:extLst>
              <a:ext uri="{FF2B5EF4-FFF2-40B4-BE49-F238E27FC236}">
                <a16:creationId xmlns:a16="http://schemas.microsoft.com/office/drawing/2014/main" id="{62E77E87-5A01-68AE-43C6-0B0F11FF6591}"/>
              </a:ext>
            </a:extLst>
          </p:cNvPr>
          <p:cNvSpPr txBox="1">
            <a:spLocks noGrp="1"/>
          </p:cNvSpPr>
          <p:nvPr>
            <p:ph type="body" idx="1"/>
          </p:nvPr>
        </p:nvSpPr>
        <p:spPr>
          <a:xfrm>
            <a:off x="918634" y="4758889"/>
            <a:ext cx="5052483" cy="4508421"/>
          </a:xfrm>
          <a:prstGeom prst="rect">
            <a:avLst/>
          </a:prstGeom>
        </p:spPr>
        <p:txBody>
          <a:bodyPr spcFirstLastPara="1" wrap="square" lIns="96600" tIns="48287" rIns="96600" bIns="48287" anchor="t" anchorCtr="0">
            <a:noAutofit/>
          </a:bodyPr>
          <a:lstStyle/>
          <a:p>
            <a:endParaRPr/>
          </a:p>
        </p:txBody>
      </p:sp>
      <p:sp>
        <p:nvSpPr>
          <p:cNvPr id="52" name="Google Shape;52;p4:notes">
            <a:extLst>
              <a:ext uri="{FF2B5EF4-FFF2-40B4-BE49-F238E27FC236}">
                <a16:creationId xmlns:a16="http://schemas.microsoft.com/office/drawing/2014/main" id="{4D73A608-4490-7351-0091-3406FB345542}"/>
              </a:ext>
            </a:extLst>
          </p:cNvPr>
          <p:cNvSpPr>
            <a:spLocks noGrp="1" noRot="1" noChangeAspect="1"/>
          </p:cNvSpPr>
          <p:nvPr>
            <p:ph type="sldImg" idx="2"/>
          </p:nvPr>
        </p:nvSpPr>
        <p:spPr>
          <a:xfrm>
            <a:off x="104775" y="750888"/>
            <a:ext cx="6680200" cy="375761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GB"/>
          </a:p>
        </p:txBody>
      </p:sp>
    </p:spTree>
    <p:extLst>
      <p:ext uri="{BB962C8B-B14F-4D97-AF65-F5344CB8AC3E}">
        <p14:creationId xmlns:p14="http://schemas.microsoft.com/office/powerpoint/2010/main" val="4511305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11426aaf2d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11426aaf2d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016666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a:extLst>
            <a:ext uri="{FF2B5EF4-FFF2-40B4-BE49-F238E27FC236}">
              <a16:creationId xmlns:a16="http://schemas.microsoft.com/office/drawing/2014/main" id="{A21A3DBF-3F01-92C0-B276-DBD51581E2EF}"/>
            </a:ext>
          </a:extLst>
        </p:cNvPr>
        <p:cNvGrpSpPr/>
        <p:nvPr/>
      </p:nvGrpSpPr>
      <p:grpSpPr>
        <a:xfrm>
          <a:off x="0" y="0"/>
          <a:ext cx="0" cy="0"/>
          <a:chOff x="0" y="0"/>
          <a:chExt cx="0" cy="0"/>
        </a:xfrm>
      </p:grpSpPr>
      <p:sp>
        <p:nvSpPr>
          <p:cNvPr id="51" name="Google Shape;51;p4:notes">
            <a:extLst>
              <a:ext uri="{FF2B5EF4-FFF2-40B4-BE49-F238E27FC236}">
                <a16:creationId xmlns:a16="http://schemas.microsoft.com/office/drawing/2014/main" id="{4F2EE27B-7461-3296-C200-74E36CF0E7E6}"/>
              </a:ext>
            </a:extLst>
          </p:cNvPr>
          <p:cNvSpPr txBox="1">
            <a:spLocks noGrp="1"/>
          </p:cNvSpPr>
          <p:nvPr>
            <p:ph type="body" idx="1"/>
          </p:nvPr>
        </p:nvSpPr>
        <p:spPr>
          <a:xfrm>
            <a:off x="918634" y="4758889"/>
            <a:ext cx="5052483" cy="4508421"/>
          </a:xfrm>
          <a:prstGeom prst="rect">
            <a:avLst/>
          </a:prstGeom>
        </p:spPr>
        <p:txBody>
          <a:bodyPr spcFirstLastPara="1" wrap="square" lIns="96600" tIns="48287" rIns="96600" bIns="48287" anchor="t" anchorCtr="0">
            <a:noAutofit/>
          </a:bodyPr>
          <a:lstStyle/>
          <a:p>
            <a:endParaRPr/>
          </a:p>
        </p:txBody>
      </p:sp>
      <p:sp>
        <p:nvSpPr>
          <p:cNvPr id="52" name="Google Shape;52;p4:notes">
            <a:extLst>
              <a:ext uri="{FF2B5EF4-FFF2-40B4-BE49-F238E27FC236}">
                <a16:creationId xmlns:a16="http://schemas.microsoft.com/office/drawing/2014/main" id="{40394322-A24F-E97A-E716-F65EE2C976B3}"/>
              </a:ext>
            </a:extLst>
          </p:cNvPr>
          <p:cNvSpPr>
            <a:spLocks noGrp="1" noRot="1" noChangeAspect="1"/>
          </p:cNvSpPr>
          <p:nvPr>
            <p:ph type="sldImg" idx="2"/>
          </p:nvPr>
        </p:nvSpPr>
        <p:spPr>
          <a:xfrm>
            <a:off x="104775" y="750888"/>
            <a:ext cx="6680200" cy="375761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GB"/>
          </a:p>
        </p:txBody>
      </p:sp>
    </p:spTree>
    <p:extLst>
      <p:ext uri="{BB962C8B-B14F-4D97-AF65-F5344CB8AC3E}">
        <p14:creationId xmlns:p14="http://schemas.microsoft.com/office/powerpoint/2010/main" val="41364036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a:extLst>
            <a:ext uri="{FF2B5EF4-FFF2-40B4-BE49-F238E27FC236}">
              <a16:creationId xmlns:a16="http://schemas.microsoft.com/office/drawing/2014/main" id="{9BA53919-3E89-F058-69F3-57A3C968B6D3}"/>
            </a:ext>
          </a:extLst>
        </p:cNvPr>
        <p:cNvGrpSpPr/>
        <p:nvPr/>
      </p:nvGrpSpPr>
      <p:grpSpPr>
        <a:xfrm>
          <a:off x="0" y="0"/>
          <a:ext cx="0" cy="0"/>
          <a:chOff x="0" y="0"/>
          <a:chExt cx="0" cy="0"/>
        </a:xfrm>
      </p:grpSpPr>
      <p:sp>
        <p:nvSpPr>
          <p:cNvPr id="51" name="Google Shape;51;p4:notes">
            <a:extLst>
              <a:ext uri="{FF2B5EF4-FFF2-40B4-BE49-F238E27FC236}">
                <a16:creationId xmlns:a16="http://schemas.microsoft.com/office/drawing/2014/main" id="{E6485F34-C377-6210-E7E8-0BAD076A188D}"/>
              </a:ext>
            </a:extLst>
          </p:cNvPr>
          <p:cNvSpPr txBox="1">
            <a:spLocks noGrp="1"/>
          </p:cNvSpPr>
          <p:nvPr>
            <p:ph type="body" idx="1"/>
          </p:nvPr>
        </p:nvSpPr>
        <p:spPr>
          <a:xfrm>
            <a:off x="918634" y="4758889"/>
            <a:ext cx="5052483" cy="4508421"/>
          </a:xfrm>
          <a:prstGeom prst="rect">
            <a:avLst/>
          </a:prstGeom>
        </p:spPr>
        <p:txBody>
          <a:bodyPr spcFirstLastPara="1" wrap="square" lIns="96600" tIns="48287" rIns="96600" bIns="48287" anchor="t" anchorCtr="0">
            <a:noAutofit/>
          </a:bodyPr>
          <a:lstStyle/>
          <a:p>
            <a:endParaRPr/>
          </a:p>
        </p:txBody>
      </p:sp>
      <p:sp>
        <p:nvSpPr>
          <p:cNvPr id="52" name="Google Shape;52;p4:notes">
            <a:extLst>
              <a:ext uri="{FF2B5EF4-FFF2-40B4-BE49-F238E27FC236}">
                <a16:creationId xmlns:a16="http://schemas.microsoft.com/office/drawing/2014/main" id="{BCA94EF0-B2B2-E7AD-3B21-AFC416BE6F84}"/>
              </a:ext>
            </a:extLst>
          </p:cNvPr>
          <p:cNvSpPr>
            <a:spLocks noGrp="1" noRot="1" noChangeAspect="1"/>
          </p:cNvSpPr>
          <p:nvPr>
            <p:ph type="sldImg" idx="2"/>
          </p:nvPr>
        </p:nvSpPr>
        <p:spPr>
          <a:xfrm>
            <a:off x="104775" y="750888"/>
            <a:ext cx="6680200" cy="375761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GB"/>
          </a:p>
        </p:txBody>
      </p:sp>
    </p:spTree>
    <p:extLst>
      <p:ext uri="{BB962C8B-B14F-4D97-AF65-F5344CB8AC3E}">
        <p14:creationId xmlns:p14="http://schemas.microsoft.com/office/powerpoint/2010/main" val="373557601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a:extLst>
            <a:ext uri="{FF2B5EF4-FFF2-40B4-BE49-F238E27FC236}">
              <a16:creationId xmlns:a16="http://schemas.microsoft.com/office/drawing/2014/main" id="{A72F372A-BE6B-CBBA-F611-F7A58CEA95CB}"/>
            </a:ext>
          </a:extLst>
        </p:cNvPr>
        <p:cNvGrpSpPr/>
        <p:nvPr/>
      </p:nvGrpSpPr>
      <p:grpSpPr>
        <a:xfrm>
          <a:off x="0" y="0"/>
          <a:ext cx="0" cy="0"/>
          <a:chOff x="0" y="0"/>
          <a:chExt cx="0" cy="0"/>
        </a:xfrm>
      </p:grpSpPr>
      <p:sp>
        <p:nvSpPr>
          <p:cNvPr id="51" name="Google Shape;51;p4:notes">
            <a:extLst>
              <a:ext uri="{FF2B5EF4-FFF2-40B4-BE49-F238E27FC236}">
                <a16:creationId xmlns:a16="http://schemas.microsoft.com/office/drawing/2014/main" id="{8D48CBEA-62DB-669D-B025-A1FDE15EFC2D}"/>
              </a:ext>
            </a:extLst>
          </p:cNvPr>
          <p:cNvSpPr txBox="1">
            <a:spLocks noGrp="1"/>
          </p:cNvSpPr>
          <p:nvPr>
            <p:ph type="body" idx="1"/>
          </p:nvPr>
        </p:nvSpPr>
        <p:spPr>
          <a:xfrm>
            <a:off x="918634" y="4758889"/>
            <a:ext cx="5052483" cy="4508421"/>
          </a:xfrm>
          <a:prstGeom prst="rect">
            <a:avLst/>
          </a:prstGeom>
        </p:spPr>
        <p:txBody>
          <a:bodyPr spcFirstLastPara="1" wrap="square" lIns="96600" tIns="48287" rIns="96600" bIns="48287" anchor="t" anchorCtr="0">
            <a:noAutofit/>
          </a:bodyPr>
          <a:lstStyle/>
          <a:p>
            <a:endParaRPr/>
          </a:p>
        </p:txBody>
      </p:sp>
      <p:sp>
        <p:nvSpPr>
          <p:cNvPr id="52" name="Google Shape;52;p4:notes">
            <a:extLst>
              <a:ext uri="{FF2B5EF4-FFF2-40B4-BE49-F238E27FC236}">
                <a16:creationId xmlns:a16="http://schemas.microsoft.com/office/drawing/2014/main" id="{2F223E18-0F08-6A73-F30D-555C74E09CBD}"/>
              </a:ext>
            </a:extLst>
          </p:cNvPr>
          <p:cNvSpPr>
            <a:spLocks noGrp="1" noRot="1" noChangeAspect="1"/>
          </p:cNvSpPr>
          <p:nvPr>
            <p:ph type="sldImg" idx="2"/>
          </p:nvPr>
        </p:nvSpPr>
        <p:spPr>
          <a:xfrm>
            <a:off x="104775" y="750888"/>
            <a:ext cx="6680200" cy="375761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GB"/>
          </a:p>
        </p:txBody>
      </p:sp>
    </p:spTree>
    <p:extLst>
      <p:ext uri="{BB962C8B-B14F-4D97-AF65-F5344CB8AC3E}">
        <p14:creationId xmlns:p14="http://schemas.microsoft.com/office/powerpoint/2010/main" val="21726030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11426aaf2d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11426aaf2d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1188622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92F2C870-097F-5405-9C8F-8863335A6F36}"/>
            </a:ext>
          </a:extLst>
        </p:cNvPr>
        <p:cNvGrpSpPr/>
        <p:nvPr/>
      </p:nvGrpSpPr>
      <p:grpSpPr>
        <a:xfrm>
          <a:off x="0" y="0"/>
          <a:ext cx="0" cy="0"/>
          <a:chOff x="0" y="0"/>
          <a:chExt cx="0" cy="0"/>
        </a:xfrm>
      </p:grpSpPr>
      <p:sp>
        <p:nvSpPr>
          <p:cNvPr id="57" name="Google Shape;57;g11426aaf2d4_0_0:notes">
            <a:extLst>
              <a:ext uri="{FF2B5EF4-FFF2-40B4-BE49-F238E27FC236}">
                <a16:creationId xmlns:a16="http://schemas.microsoft.com/office/drawing/2014/main" id="{A7B365DF-40BE-76EA-AEFF-90352866E83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11426aaf2d4_0_0:notes">
            <a:extLst>
              <a:ext uri="{FF2B5EF4-FFF2-40B4-BE49-F238E27FC236}">
                <a16:creationId xmlns:a16="http://schemas.microsoft.com/office/drawing/2014/main" id="{C8BFAB1B-3CE1-CD46-5804-BC245ADBB7A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5269093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1D6F2455-7818-0D01-D7DA-3FB04C68C98A}"/>
            </a:ext>
          </a:extLst>
        </p:cNvPr>
        <p:cNvGrpSpPr/>
        <p:nvPr/>
      </p:nvGrpSpPr>
      <p:grpSpPr>
        <a:xfrm>
          <a:off x="0" y="0"/>
          <a:ext cx="0" cy="0"/>
          <a:chOff x="0" y="0"/>
          <a:chExt cx="0" cy="0"/>
        </a:xfrm>
      </p:grpSpPr>
      <p:sp>
        <p:nvSpPr>
          <p:cNvPr id="57" name="Google Shape;57;g11426aaf2d4_0_0:notes">
            <a:extLst>
              <a:ext uri="{FF2B5EF4-FFF2-40B4-BE49-F238E27FC236}">
                <a16:creationId xmlns:a16="http://schemas.microsoft.com/office/drawing/2014/main" id="{D3D63ADE-E144-3227-5FC1-86610A1CA64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11426aaf2d4_0_0:notes">
            <a:extLst>
              <a:ext uri="{FF2B5EF4-FFF2-40B4-BE49-F238E27FC236}">
                <a16:creationId xmlns:a16="http://schemas.microsoft.com/office/drawing/2014/main" id="{D46F3E49-4EDA-575B-B9A4-BC2E38C66B69}"/>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4856793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1345E5A4-B53E-7F5D-DE25-2314BE5EE0FB}"/>
            </a:ext>
          </a:extLst>
        </p:cNvPr>
        <p:cNvGrpSpPr/>
        <p:nvPr/>
      </p:nvGrpSpPr>
      <p:grpSpPr>
        <a:xfrm>
          <a:off x="0" y="0"/>
          <a:ext cx="0" cy="0"/>
          <a:chOff x="0" y="0"/>
          <a:chExt cx="0" cy="0"/>
        </a:xfrm>
      </p:grpSpPr>
      <p:sp>
        <p:nvSpPr>
          <p:cNvPr id="57" name="Google Shape;57;g11426aaf2d4_0_0:notes">
            <a:extLst>
              <a:ext uri="{FF2B5EF4-FFF2-40B4-BE49-F238E27FC236}">
                <a16:creationId xmlns:a16="http://schemas.microsoft.com/office/drawing/2014/main" id="{B4C2B1D8-8F81-8A40-9A2E-005E98C1778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11426aaf2d4_0_0:notes">
            <a:extLst>
              <a:ext uri="{FF2B5EF4-FFF2-40B4-BE49-F238E27FC236}">
                <a16:creationId xmlns:a16="http://schemas.microsoft.com/office/drawing/2014/main" id="{1AC501AF-B97C-658F-222A-DCC24061B03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0989897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D2DD582A-9CD7-F92D-78EC-4286B7C5EDD3}"/>
            </a:ext>
          </a:extLst>
        </p:cNvPr>
        <p:cNvGrpSpPr/>
        <p:nvPr/>
      </p:nvGrpSpPr>
      <p:grpSpPr>
        <a:xfrm>
          <a:off x="0" y="0"/>
          <a:ext cx="0" cy="0"/>
          <a:chOff x="0" y="0"/>
          <a:chExt cx="0" cy="0"/>
        </a:xfrm>
      </p:grpSpPr>
      <p:sp>
        <p:nvSpPr>
          <p:cNvPr id="57" name="Google Shape;57;g11426aaf2d4_0_0:notes">
            <a:extLst>
              <a:ext uri="{FF2B5EF4-FFF2-40B4-BE49-F238E27FC236}">
                <a16:creationId xmlns:a16="http://schemas.microsoft.com/office/drawing/2014/main" id="{3F800AF1-8201-47E7-ED94-2DD3D31F636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11426aaf2d4_0_0:notes">
            <a:extLst>
              <a:ext uri="{FF2B5EF4-FFF2-40B4-BE49-F238E27FC236}">
                <a16:creationId xmlns:a16="http://schemas.microsoft.com/office/drawing/2014/main" id="{D0679C85-27D0-72C9-8974-55DCA2789AC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2458073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7176F63C-0D9B-6121-F544-21B778FDCCA4}"/>
            </a:ext>
          </a:extLst>
        </p:cNvPr>
        <p:cNvGrpSpPr/>
        <p:nvPr/>
      </p:nvGrpSpPr>
      <p:grpSpPr>
        <a:xfrm>
          <a:off x="0" y="0"/>
          <a:ext cx="0" cy="0"/>
          <a:chOff x="0" y="0"/>
          <a:chExt cx="0" cy="0"/>
        </a:xfrm>
      </p:grpSpPr>
      <p:sp>
        <p:nvSpPr>
          <p:cNvPr id="57" name="Google Shape;57;g11426aaf2d4_0_0:notes">
            <a:extLst>
              <a:ext uri="{FF2B5EF4-FFF2-40B4-BE49-F238E27FC236}">
                <a16:creationId xmlns:a16="http://schemas.microsoft.com/office/drawing/2014/main" id="{0BC016B5-9AF4-EADE-52A3-4B509D3A34D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11426aaf2d4_0_0:notes">
            <a:extLst>
              <a:ext uri="{FF2B5EF4-FFF2-40B4-BE49-F238E27FC236}">
                <a16:creationId xmlns:a16="http://schemas.microsoft.com/office/drawing/2014/main" id="{FBE54C81-9840-6253-3558-EE035190AE6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7866145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E36480BA-A2C2-E6A4-973A-97B0682FAA54}"/>
            </a:ext>
          </a:extLst>
        </p:cNvPr>
        <p:cNvGrpSpPr/>
        <p:nvPr/>
      </p:nvGrpSpPr>
      <p:grpSpPr>
        <a:xfrm>
          <a:off x="0" y="0"/>
          <a:ext cx="0" cy="0"/>
          <a:chOff x="0" y="0"/>
          <a:chExt cx="0" cy="0"/>
        </a:xfrm>
      </p:grpSpPr>
      <p:sp>
        <p:nvSpPr>
          <p:cNvPr id="57" name="Google Shape;57;g11426aaf2d4_0_0:notes">
            <a:extLst>
              <a:ext uri="{FF2B5EF4-FFF2-40B4-BE49-F238E27FC236}">
                <a16:creationId xmlns:a16="http://schemas.microsoft.com/office/drawing/2014/main" id="{B5A62A86-E8BB-77EE-A026-B7D9B5E2765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11426aaf2d4_0_0:notes">
            <a:extLst>
              <a:ext uri="{FF2B5EF4-FFF2-40B4-BE49-F238E27FC236}">
                <a16:creationId xmlns:a16="http://schemas.microsoft.com/office/drawing/2014/main" id="{F6E464A0-432D-03A8-256D-698E59E3CA9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102670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11426aaf2d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11426aaf2d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4711280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17778D65-A6F5-5121-4C9D-A40068382F10}"/>
            </a:ext>
          </a:extLst>
        </p:cNvPr>
        <p:cNvGrpSpPr/>
        <p:nvPr/>
      </p:nvGrpSpPr>
      <p:grpSpPr>
        <a:xfrm>
          <a:off x="0" y="0"/>
          <a:ext cx="0" cy="0"/>
          <a:chOff x="0" y="0"/>
          <a:chExt cx="0" cy="0"/>
        </a:xfrm>
      </p:grpSpPr>
      <p:sp>
        <p:nvSpPr>
          <p:cNvPr id="57" name="Google Shape;57;g11426aaf2d4_0_0:notes">
            <a:extLst>
              <a:ext uri="{FF2B5EF4-FFF2-40B4-BE49-F238E27FC236}">
                <a16:creationId xmlns:a16="http://schemas.microsoft.com/office/drawing/2014/main" id="{07C6A16C-9F07-AC14-6474-E21E2A71C54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11426aaf2d4_0_0:notes">
            <a:extLst>
              <a:ext uri="{FF2B5EF4-FFF2-40B4-BE49-F238E27FC236}">
                <a16:creationId xmlns:a16="http://schemas.microsoft.com/office/drawing/2014/main" id="{D6B9752C-E082-C364-AA30-70D1E174675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9375972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A9A6D226-E1AE-E0DA-0A99-4DEEC231F3F8}"/>
            </a:ext>
          </a:extLst>
        </p:cNvPr>
        <p:cNvGrpSpPr/>
        <p:nvPr/>
      </p:nvGrpSpPr>
      <p:grpSpPr>
        <a:xfrm>
          <a:off x="0" y="0"/>
          <a:ext cx="0" cy="0"/>
          <a:chOff x="0" y="0"/>
          <a:chExt cx="0" cy="0"/>
        </a:xfrm>
      </p:grpSpPr>
      <p:sp>
        <p:nvSpPr>
          <p:cNvPr id="57" name="Google Shape;57;g11426aaf2d4_0_0:notes">
            <a:extLst>
              <a:ext uri="{FF2B5EF4-FFF2-40B4-BE49-F238E27FC236}">
                <a16:creationId xmlns:a16="http://schemas.microsoft.com/office/drawing/2014/main" id="{78604A8E-4E03-02D4-DFEC-2A8837966D1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11426aaf2d4_0_0:notes">
            <a:extLst>
              <a:ext uri="{FF2B5EF4-FFF2-40B4-BE49-F238E27FC236}">
                <a16:creationId xmlns:a16="http://schemas.microsoft.com/office/drawing/2014/main" id="{51D12ED6-0840-E300-8662-218F1BCFCAD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76132484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A434E31B-58B8-2DA3-1917-58E716136D21}"/>
            </a:ext>
          </a:extLst>
        </p:cNvPr>
        <p:cNvGrpSpPr/>
        <p:nvPr/>
      </p:nvGrpSpPr>
      <p:grpSpPr>
        <a:xfrm>
          <a:off x="0" y="0"/>
          <a:ext cx="0" cy="0"/>
          <a:chOff x="0" y="0"/>
          <a:chExt cx="0" cy="0"/>
        </a:xfrm>
      </p:grpSpPr>
      <p:sp>
        <p:nvSpPr>
          <p:cNvPr id="57" name="Google Shape;57;g11426aaf2d4_0_0:notes">
            <a:extLst>
              <a:ext uri="{FF2B5EF4-FFF2-40B4-BE49-F238E27FC236}">
                <a16:creationId xmlns:a16="http://schemas.microsoft.com/office/drawing/2014/main" id="{75762214-AAE9-ADB8-89A7-0A32C7C6815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11426aaf2d4_0_0:notes">
            <a:extLst>
              <a:ext uri="{FF2B5EF4-FFF2-40B4-BE49-F238E27FC236}">
                <a16:creationId xmlns:a16="http://schemas.microsoft.com/office/drawing/2014/main" id="{82C5C013-18B1-AE8A-71B4-0C804CEE8BD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Stephen Hunt is Liquidator of TWPS and 10 of the MTIC Companies. Michaela Hall (6) and Kevin Goldfarb (3) are liquidators of other 9 MTIC Companies.</a:t>
            </a:r>
            <a:endParaRPr dirty="0"/>
          </a:p>
        </p:txBody>
      </p:sp>
    </p:spTree>
    <p:extLst>
      <p:ext uri="{BB962C8B-B14F-4D97-AF65-F5344CB8AC3E}">
        <p14:creationId xmlns:p14="http://schemas.microsoft.com/office/powerpoint/2010/main" val="421161333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D0891765-28C6-3C71-A6A7-F50F861BABD9}"/>
            </a:ext>
          </a:extLst>
        </p:cNvPr>
        <p:cNvGrpSpPr/>
        <p:nvPr/>
      </p:nvGrpSpPr>
      <p:grpSpPr>
        <a:xfrm>
          <a:off x="0" y="0"/>
          <a:ext cx="0" cy="0"/>
          <a:chOff x="0" y="0"/>
          <a:chExt cx="0" cy="0"/>
        </a:xfrm>
      </p:grpSpPr>
      <p:sp>
        <p:nvSpPr>
          <p:cNvPr id="57" name="Google Shape;57;g11426aaf2d4_0_0:notes">
            <a:extLst>
              <a:ext uri="{FF2B5EF4-FFF2-40B4-BE49-F238E27FC236}">
                <a16:creationId xmlns:a16="http://schemas.microsoft.com/office/drawing/2014/main" id="{53312F46-D164-7D18-F20D-374AA91D066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11426aaf2d4_0_0:notes">
            <a:extLst>
              <a:ext uri="{FF2B5EF4-FFF2-40B4-BE49-F238E27FC236}">
                <a16:creationId xmlns:a16="http://schemas.microsoft.com/office/drawing/2014/main" id="{262EAA03-9A2E-4919-E462-62DD71109A7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32991244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3003A2FD-9D87-7312-76E8-E1B29F510EA0}"/>
            </a:ext>
          </a:extLst>
        </p:cNvPr>
        <p:cNvGrpSpPr/>
        <p:nvPr/>
      </p:nvGrpSpPr>
      <p:grpSpPr>
        <a:xfrm>
          <a:off x="0" y="0"/>
          <a:ext cx="0" cy="0"/>
          <a:chOff x="0" y="0"/>
          <a:chExt cx="0" cy="0"/>
        </a:xfrm>
      </p:grpSpPr>
      <p:sp>
        <p:nvSpPr>
          <p:cNvPr id="57" name="Google Shape;57;g11426aaf2d4_0_0:notes">
            <a:extLst>
              <a:ext uri="{FF2B5EF4-FFF2-40B4-BE49-F238E27FC236}">
                <a16:creationId xmlns:a16="http://schemas.microsoft.com/office/drawing/2014/main" id="{365F3C21-3605-E91A-6BE3-1D7275E836C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11426aaf2d4_0_0:notes">
            <a:extLst>
              <a:ext uri="{FF2B5EF4-FFF2-40B4-BE49-F238E27FC236}">
                <a16:creationId xmlns:a16="http://schemas.microsoft.com/office/drawing/2014/main" id="{DBE2CF81-C310-7D3C-E119-9EBDC16C4C8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4805651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3BF19C5D-3FB5-EF09-96CC-EB4A842D8B70}"/>
            </a:ext>
          </a:extLst>
        </p:cNvPr>
        <p:cNvGrpSpPr/>
        <p:nvPr/>
      </p:nvGrpSpPr>
      <p:grpSpPr>
        <a:xfrm>
          <a:off x="0" y="0"/>
          <a:ext cx="0" cy="0"/>
          <a:chOff x="0" y="0"/>
          <a:chExt cx="0" cy="0"/>
        </a:xfrm>
      </p:grpSpPr>
      <p:sp>
        <p:nvSpPr>
          <p:cNvPr id="57" name="Google Shape;57;g11426aaf2d4_0_0:notes">
            <a:extLst>
              <a:ext uri="{FF2B5EF4-FFF2-40B4-BE49-F238E27FC236}">
                <a16:creationId xmlns:a16="http://schemas.microsoft.com/office/drawing/2014/main" id="{56B4931C-AA29-05C6-2440-DF1642AA5B2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11426aaf2d4_0_0:notes">
            <a:extLst>
              <a:ext uri="{FF2B5EF4-FFF2-40B4-BE49-F238E27FC236}">
                <a16:creationId xmlns:a16="http://schemas.microsoft.com/office/drawing/2014/main" id="{BDA32F15-8EEE-6369-E2C9-FB1E9F4193A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63641229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537A323C-E59A-5C93-27D8-6E7AFB13ED8E}"/>
            </a:ext>
          </a:extLst>
        </p:cNvPr>
        <p:cNvGrpSpPr/>
        <p:nvPr/>
      </p:nvGrpSpPr>
      <p:grpSpPr>
        <a:xfrm>
          <a:off x="0" y="0"/>
          <a:ext cx="0" cy="0"/>
          <a:chOff x="0" y="0"/>
          <a:chExt cx="0" cy="0"/>
        </a:xfrm>
      </p:grpSpPr>
      <p:sp>
        <p:nvSpPr>
          <p:cNvPr id="57" name="Google Shape;57;g11426aaf2d4_0_0:notes">
            <a:extLst>
              <a:ext uri="{FF2B5EF4-FFF2-40B4-BE49-F238E27FC236}">
                <a16:creationId xmlns:a16="http://schemas.microsoft.com/office/drawing/2014/main" id="{C8F56195-B01C-3970-8BC6-F533227D669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11426aaf2d4_0_0:notes">
            <a:extLst>
              <a:ext uri="{FF2B5EF4-FFF2-40B4-BE49-F238E27FC236}">
                <a16:creationId xmlns:a16="http://schemas.microsoft.com/office/drawing/2014/main" id="{D0070DF0-2C18-3468-4001-F64ABCFEE28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28971295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A193316F-9881-6E56-7338-8DA6A14A5953}"/>
            </a:ext>
          </a:extLst>
        </p:cNvPr>
        <p:cNvGrpSpPr/>
        <p:nvPr/>
      </p:nvGrpSpPr>
      <p:grpSpPr>
        <a:xfrm>
          <a:off x="0" y="0"/>
          <a:ext cx="0" cy="0"/>
          <a:chOff x="0" y="0"/>
          <a:chExt cx="0" cy="0"/>
        </a:xfrm>
      </p:grpSpPr>
      <p:sp>
        <p:nvSpPr>
          <p:cNvPr id="57" name="Google Shape;57;g11426aaf2d4_0_0:notes">
            <a:extLst>
              <a:ext uri="{FF2B5EF4-FFF2-40B4-BE49-F238E27FC236}">
                <a16:creationId xmlns:a16="http://schemas.microsoft.com/office/drawing/2014/main" id="{9BA5BB45-2E40-FEAF-248E-6AA8568612F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11426aaf2d4_0_0:notes">
            <a:extLst>
              <a:ext uri="{FF2B5EF4-FFF2-40B4-BE49-F238E27FC236}">
                <a16:creationId xmlns:a16="http://schemas.microsoft.com/office/drawing/2014/main" id="{D6B24607-E63E-7E91-26DC-50CC7DB6E33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75766054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0F4DD157-5E1D-9B7C-F27C-DA00D1E98C6F}"/>
            </a:ext>
          </a:extLst>
        </p:cNvPr>
        <p:cNvGrpSpPr/>
        <p:nvPr/>
      </p:nvGrpSpPr>
      <p:grpSpPr>
        <a:xfrm>
          <a:off x="0" y="0"/>
          <a:ext cx="0" cy="0"/>
          <a:chOff x="0" y="0"/>
          <a:chExt cx="0" cy="0"/>
        </a:xfrm>
      </p:grpSpPr>
      <p:sp>
        <p:nvSpPr>
          <p:cNvPr id="57" name="Google Shape;57;g11426aaf2d4_0_0:notes">
            <a:extLst>
              <a:ext uri="{FF2B5EF4-FFF2-40B4-BE49-F238E27FC236}">
                <a16:creationId xmlns:a16="http://schemas.microsoft.com/office/drawing/2014/main" id="{B021D7F0-6BC9-EA1A-FC36-AB55DD9EBA2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11426aaf2d4_0_0:notes">
            <a:extLst>
              <a:ext uri="{FF2B5EF4-FFF2-40B4-BE49-F238E27FC236}">
                <a16:creationId xmlns:a16="http://schemas.microsoft.com/office/drawing/2014/main" id="{4CB4DF8C-7D2C-22CD-D2C2-72EAEEECB1A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53420346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C5FF0B6E-2E52-9907-3BF3-C85ABD4F3BE4}"/>
            </a:ext>
          </a:extLst>
        </p:cNvPr>
        <p:cNvGrpSpPr/>
        <p:nvPr/>
      </p:nvGrpSpPr>
      <p:grpSpPr>
        <a:xfrm>
          <a:off x="0" y="0"/>
          <a:ext cx="0" cy="0"/>
          <a:chOff x="0" y="0"/>
          <a:chExt cx="0" cy="0"/>
        </a:xfrm>
      </p:grpSpPr>
      <p:sp>
        <p:nvSpPr>
          <p:cNvPr id="57" name="Google Shape;57;g11426aaf2d4_0_0:notes">
            <a:extLst>
              <a:ext uri="{FF2B5EF4-FFF2-40B4-BE49-F238E27FC236}">
                <a16:creationId xmlns:a16="http://schemas.microsoft.com/office/drawing/2014/main" id="{4FC050F4-B697-253A-1DA2-0CD0218C2DF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11426aaf2d4_0_0:notes">
            <a:extLst>
              <a:ext uri="{FF2B5EF4-FFF2-40B4-BE49-F238E27FC236}">
                <a16:creationId xmlns:a16="http://schemas.microsoft.com/office/drawing/2014/main" id="{4975F277-F2BD-1734-FE81-2FB6456FEDD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9944484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9B3A4AD3-1F28-7D29-68CB-DABD98E97681}"/>
            </a:ext>
          </a:extLst>
        </p:cNvPr>
        <p:cNvGrpSpPr/>
        <p:nvPr/>
      </p:nvGrpSpPr>
      <p:grpSpPr>
        <a:xfrm>
          <a:off x="0" y="0"/>
          <a:ext cx="0" cy="0"/>
          <a:chOff x="0" y="0"/>
          <a:chExt cx="0" cy="0"/>
        </a:xfrm>
      </p:grpSpPr>
      <p:sp>
        <p:nvSpPr>
          <p:cNvPr id="57" name="Google Shape;57;g11426aaf2d4_0_0:notes">
            <a:extLst>
              <a:ext uri="{FF2B5EF4-FFF2-40B4-BE49-F238E27FC236}">
                <a16:creationId xmlns:a16="http://schemas.microsoft.com/office/drawing/2014/main" id="{96FBB224-BFB6-63DE-D276-E3D0555C716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11426aaf2d4_0_0:notes">
            <a:extLst>
              <a:ext uri="{FF2B5EF4-FFF2-40B4-BE49-F238E27FC236}">
                <a16:creationId xmlns:a16="http://schemas.microsoft.com/office/drawing/2014/main" id="{0EFC8E4F-8234-F612-5D2E-A0D0459E139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5313382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EA7A86F7-BB4C-AFA6-594E-09C0ACD3E263}"/>
            </a:ext>
          </a:extLst>
        </p:cNvPr>
        <p:cNvGrpSpPr/>
        <p:nvPr/>
      </p:nvGrpSpPr>
      <p:grpSpPr>
        <a:xfrm>
          <a:off x="0" y="0"/>
          <a:ext cx="0" cy="0"/>
          <a:chOff x="0" y="0"/>
          <a:chExt cx="0" cy="0"/>
        </a:xfrm>
      </p:grpSpPr>
      <p:sp>
        <p:nvSpPr>
          <p:cNvPr id="57" name="Google Shape;57;g11426aaf2d4_0_0:notes">
            <a:extLst>
              <a:ext uri="{FF2B5EF4-FFF2-40B4-BE49-F238E27FC236}">
                <a16:creationId xmlns:a16="http://schemas.microsoft.com/office/drawing/2014/main" id="{7BDD08C2-34FB-1079-F99E-5E8773DDFC8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11426aaf2d4_0_0:notes">
            <a:extLst>
              <a:ext uri="{FF2B5EF4-FFF2-40B4-BE49-F238E27FC236}">
                <a16:creationId xmlns:a16="http://schemas.microsoft.com/office/drawing/2014/main" id="{74BB85A0-B97E-2F56-B37B-F0D46935AE7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04253622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D87A1467-0D67-8F15-A6AB-809201921131}"/>
            </a:ext>
          </a:extLst>
        </p:cNvPr>
        <p:cNvGrpSpPr/>
        <p:nvPr/>
      </p:nvGrpSpPr>
      <p:grpSpPr>
        <a:xfrm>
          <a:off x="0" y="0"/>
          <a:ext cx="0" cy="0"/>
          <a:chOff x="0" y="0"/>
          <a:chExt cx="0" cy="0"/>
        </a:xfrm>
      </p:grpSpPr>
      <p:sp>
        <p:nvSpPr>
          <p:cNvPr id="57" name="Google Shape;57;g11426aaf2d4_0_0:notes">
            <a:extLst>
              <a:ext uri="{FF2B5EF4-FFF2-40B4-BE49-F238E27FC236}">
                <a16:creationId xmlns:a16="http://schemas.microsoft.com/office/drawing/2014/main" id="{E483757C-FDC1-C90F-589C-F71E1D6AF13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11426aaf2d4_0_0:notes">
            <a:extLst>
              <a:ext uri="{FF2B5EF4-FFF2-40B4-BE49-F238E27FC236}">
                <a16:creationId xmlns:a16="http://schemas.microsoft.com/office/drawing/2014/main" id="{BD875AB2-4E9E-B7EE-235C-94B8FFD9C5F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99640385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B51204C-D869-44D5-9745-5D44540DAFDE}"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66</a:t>
            </a:fld>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5531091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B51204C-D869-44D5-9745-5D44540DAFDE}"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85</a:t>
            </a:fld>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893813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E9130B97-BDD0-49A5-26A6-ADF34498F093}"/>
            </a:ext>
          </a:extLst>
        </p:cNvPr>
        <p:cNvGrpSpPr/>
        <p:nvPr/>
      </p:nvGrpSpPr>
      <p:grpSpPr>
        <a:xfrm>
          <a:off x="0" y="0"/>
          <a:ext cx="0" cy="0"/>
          <a:chOff x="0" y="0"/>
          <a:chExt cx="0" cy="0"/>
        </a:xfrm>
      </p:grpSpPr>
      <p:sp>
        <p:nvSpPr>
          <p:cNvPr id="57" name="Google Shape;57;g11426aaf2d4_0_0:notes">
            <a:extLst>
              <a:ext uri="{FF2B5EF4-FFF2-40B4-BE49-F238E27FC236}">
                <a16:creationId xmlns:a16="http://schemas.microsoft.com/office/drawing/2014/main" id="{52F268FD-108B-6A7D-6B70-863A8581DDB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11426aaf2d4_0_0:notes">
            <a:extLst>
              <a:ext uri="{FF2B5EF4-FFF2-40B4-BE49-F238E27FC236}">
                <a16:creationId xmlns:a16="http://schemas.microsoft.com/office/drawing/2014/main" id="{21629FBB-C889-E802-EF84-086A7A5AC4A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891111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7A6DB6FE-1703-C0E6-6807-486B4E255103}"/>
            </a:ext>
          </a:extLst>
        </p:cNvPr>
        <p:cNvGrpSpPr/>
        <p:nvPr/>
      </p:nvGrpSpPr>
      <p:grpSpPr>
        <a:xfrm>
          <a:off x="0" y="0"/>
          <a:ext cx="0" cy="0"/>
          <a:chOff x="0" y="0"/>
          <a:chExt cx="0" cy="0"/>
        </a:xfrm>
      </p:grpSpPr>
      <p:sp>
        <p:nvSpPr>
          <p:cNvPr id="57" name="Google Shape;57;g11426aaf2d4_0_0:notes">
            <a:extLst>
              <a:ext uri="{FF2B5EF4-FFF2-40B4-BE49-F238E27FC236}">
                <a16:creationId xmlns:a16="http://schemas.microsoft.com/office/drawing/2014/main" id="{3360CCD4-98BE-2D47-3316-BE56C97F645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11426aaf2d4_0_0:notes">
            <a:extLst>
              <a:ext uri="{FF2B5EF4-FFF2-40B4-BE49-F238E27FC236}">
                <a16:creationId xmlns:a16="http://schemas.microsoft.com/office/drawing/2014/main" id="{B4B125C1-24F1-A267-264A-2E0058A99A7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974988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256D0FEA-7027-B50E-88EF-FD401550C428}"/>
            </a:ext>
          </a:extLst>
        </p:cNvPr>
        <p:cNvGrpSpPr/>
        <p:nvPr/>
      </p:nvGrpSpPr>
      <p:grpSpPr>
        <a:xfrm>
          <a:off x="0" y="0"/>
          <a:ext cx="0" cy="0"/>
          <a:chOff x="0" y="0"/>
          <a:chExt cx="0" cy="0"/>
        </a:xfrm>
      </p:grpSpPr>
      <p:sp>
        <p:nvSpPr>
          <p:cNvPr id="57" name="Google Shape;57;g11426aaf2d4_0_0:notes">
            <a:extLst>
              <a:ext uri="{FF2B5EF4-FFF2-40B4-BE49-F238E27FC236}">
                <a16:creationId xmlns:a16="http://schemas.microsoft.com/office/drawing/2014/main" id="{17AE047C-19A0-23C3-EBD9-AAB3F2A4159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11426aaf2d4_0_0:notes">
            <a:extLst>
              <a:ext uri="{FF2B5EF4-FFF2-40B4-BE49-F238E27FC236}">
                <a16:creationId xmlns:a16="http://schemas.microsoft.com/office/drawing/2014/main" id="{F7FE49A8-D5A6-2743-DF32-CC9FCC2C147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112691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7B640524-2C02-226C-3F5C-1E502CA7FE8A}"/>
            </a:ext>
          </a:extLst>
        </p:cNvPr>
        <p:cNvGrpSpPr/>
        <p:nvPr/>
      </p:nvGrpSpPr>
      <p:grpSpPr>
        <a:xfrm>
          <a:off x="0" y="0"/>
          <a:ext cx="0" cy="0"/>
          <a:chOff x="0" y="0"/>
          <a:chExt cx="0" cy="0"/>
        </a:xfrm>
      </p:grpSpPr>
      <p:sp>
        <p:nvSpPr>
          <p:cNvPr id="57" name="Google Shape;57;g11426aaf2d4_0_0:notes">
            <a:extLst>
              <a:ext uri="{FF2B5EF4-FFF2-40B4-BE49-F238E27FC236}">
                <a16:creationId xmlns:a16="http://schemas.microsoft.com/office/drawing/2014/main" id="{A4311478-0F6C-2C8C-1E36-E0DFE7BCB82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11426aaf2d4_0_0:notes">
            <a:extLst>
              <a:ext uri="{FF2B5EF4-FFF2-40B4-BE49-F238E27FC236}">
                <a16:creationId xmlns:a16="http://schemas.microsoft.com/office/drawing/2014/main" id="{0C78DD00-0FF6-13A6-5A86-2FF7B0B93CD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490549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89EB9AC8-B698-B9B0-4613-B5E06CC532D4}"/>
            </a:ext>
          </a:extLst>
        </p:cNvPr>
        <p:cNvGrpSpPr/>
        <p:nvPr/>
      </p:nvGrpSpPr>
      <p:grpSpPr>
        <a:xfrm>
          <a:off x="0" y="0"/>
          <a:ext cx="0" cy="0"/>
          <a:chOff x="0" y="0"/>
          <a:chExt cx="0" cy="0"/>
        </a:xfrm>
      </p:grpSpPr>
      <p:sp>
        <p:nvSpPr>
          <p:cNvPr id="57" name="Google Shape;57;g11426aaf2d4_0_0:notes">
            <a:extLst>
              <a:ext uri="{FF2B5EF4-FFF2-40B4-BE49-F238E27FC236}">
                <a16:creationId xmlns:a16="http://schemas.microsoft.com/office/drawing/2014/main" id="{BBE3B267-B418-4056-861A-AD401B11E12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11426aaf2d4_0_0:notes">
            <a:extLst>
              <a:ext uri="{FF2B5EF4-FFF2-40B4-BE49-F238E27FC236}">
                <a16:creationId xmlns:a16="http://schemas.microsoft.com/office/drawing/2014/main" id="{E096D2DD-A3AE-8D47-8C30-DA50C425EDB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6548878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0" name="Picture 9" descr="A screen shot of a computer&#10;&#10;Description automatically generated">
            <a:extLst>
              <a:ext uri="{FF2B5EF4-FFF2-40B4-BE49-F238E27FC236}">
                <a16:creationId xmlns:a16="http://schemas.microsoft.com/office/drawing/2014/main" id="{27F23128-3DE4-DE72-BE0F-12A015D52038}"/>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40874" y="1767686"/>
            <a:ext cx="6482763" cy="2387600"/>
          </a:xfrm>
        </p:spPr>
        <p:txBody>
          <a:bodyPr anchor="ctr"/>
          <a:lstStyle>
            <a:lvl1pPr algn="ctr">
              <a:defRPr sz="6000">
                <a:latin typeface="Calibri" panose="020F0502020204030204" pitchFamily="34" charset="0"/>
                <a:ea typeface="Calibri" panose="020F0502020204030204" pitchFamily="34" charset="0"/>
                <a:cs typeface="Calibri" panose="020F0502020204030204" pitchFamily="34" charset="0"/>
              </a:defRPr>
            </a:lvl1pPr>
          </a:lstStyle>
          <a:p>
            <a:r>
              <a:rPr lang="en-GB" dirty="0"/>
              <a:t>Click to edit Master title style</a:t>
            </a:r>
            <a:endParaRPr lang="en-US" dirty="0"/>
          </a:p>
        </p:txBody>
      </p:sp>
      <p:sp>
        <p:nvSpPr>
          <p:cNvPr id="3" name="Subtitle 2"/>
          <p:cNvSpPr>
            <a:spLocks noGrp="1"/>
          </p:cNvSpPr>
          <p:nvPr>
            <p:ph type="subTitle" idx="1"/>
          </p:nvPr>
        </p:nvSpPr>
        <p:spPr>
          <a:xfrm>
            <a:off x="140874" y="4155287"/>
            <a:ext cx="6482763" cy="485868"/>
          </a:xfrm>
        </p:spPr>
        <p:txBody>
          <a:bodyPr/>
          <a:lstStyle>
            <a:lvl1pPr marL="0" indent="0" algn="ctr">
              <a:buNone/>
              <a:defRPr sz="2400">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
        <p:nvSpPr>
          <p:cNvPr id="4" name="Date Placeholder 3"/>
          <p:cNvSpPr>
            <a:spLocks noGrp="1"/>
          </p:cNvSpPr>
          <p:nvPr>
            <p:ph type="dt" sz="half" idx="10"/>
          </p:nvPr>
        </p:nvSpPr>
        <p:spPr>
          <a:xfrm>
            <a:off x="2010655" y="4652418"/>
            <a:ext cx="2743200" cy="365125"/>
          </a:xfrm>
          <a:prstGeom prst="rect">
            <a:avLst/>
          </a:prstGeom>
        </p:spPr>
        <p:txBody>
          <a:bodyPr/>
          <a:lstStyle>
            <a:lvl1pPr algn="ctr">
              <a:defRPr>
                <a:latin typeface="Open Sans" panose="020B0606030504020204" pitchFamily="34" charset="0"/>
                <a:ea typeface="Open Sans" panose="020B0606030504020204" pitchFamily="34" charset="0"/>
                <a:cs typeface="Open Sans" panose="020B0606030504020204" pitchFamily="34" charset="0"/>
              </a:defRPr>
            </a:lvl1pPr>
          </a:lstStyle>
          <a:p>
            <a:fld id="{A7ED5054-075D-48AB-B353-D061F60C3E42}" type="datetimeFigureOut">
              <a:rPr lang="en-GB" smtClean="0"/>
              <a:pPr/>
              <a:t>11/06/2026</a:t>
            </a:fld>
            <a:endParaRPr lang="en-GB" dirty="0"/>
          </a:p>
        </p:txBody>
      </p:sp>
    </p:spTree>
    <p:extLst>
      <p:ext uri="{BB962C8B-B14F-4D97-AF65-F5344CB8AC3E}">
        <p14:creationId xmlns:p14="http://schemas.microsoft.com/office/powerpoint/2010/main" val="98880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A screen shot of a computer&#10;&#10;Description automatically generated">
            <a:extLst>
              <a:ext uri="{FF2B5EF4-FFF2-40B4-BE49-F238E27FC236}">
                <a16:creationId xmlns:a16="http://schemas.microsoft.com/office/drawing/2014/main" id="{73BFB3D1-B0D6-38CA-D43D-BA356D5178CB}"/>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21756750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8" name="Picture 7" descr="A screen shot of a computer&#10;&#10;Description automatically generated">
            <a:extLst>
              <a:ext uri="{FF2B5EF4-FFF2-40B4-BE49-F238E27FC236}">
                <a16:creationId xmlns:a16="http://schemas.microsoft.com/office/drawing/2014/main" id="{D903944D-4E87-D6C7-8EA3-51189A6B37C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8935478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DEFAULT" type="title">
  <p:cSld name="DEFAULT">
    <p:spTree>
      <p:nvGrpSpPr>
        <p:cNvPr id="1" name="Shape 9"/>
        <p:cNvGrpSpPr/>
        <p:nvPr/>
      </p:nvGrpSpPr>
      <p:grpSpPr>
        <a:xfrm>
          <a:off x="0" y="0"/>
          <a:ext cx="0" cy="0"/>
          <a:chOff x="0" y="0"/>
          <a:chExt cx="0" cy="0"/>
        </a:xfrm>
      </p:grpSpPr>
      <p:sp>
        <p:nvSpPr>
          <p:cNvPr id="10" name="Google Shape;10;p15"/>
          <p:cNvSpPr txBox="1">
            <a:spLocks noGrp="1"/>
          </p:cNvSpPr>
          <p:nvPr>
            <p:ph type="sldNum" idx="12"/>
          </p:nvPr>
        </p:nvSpPr>
        <p:spPr>
          <a:xfrm>
            <a:off x="5821679" y="3223260"/>
            <a:ext cx="882199" cy="258441"/>
          </a:xfrm>
          <a:prstGeom prst="rect">
            <a:avLst/>
          </a:prstGeom>
          <a:noFill/>
          <a:ln>
            <a:noFill/>
          </a:ln>
        </p:spPr>
        <p:txBody>
          <a:bodyPr spcFirstLastPara="1" wrap="square" lIns="45675" tIns="45675" rIns="45675" bIns="45675" anchor="t" anchorCtr="0">
            <a:spAutoFit/>
          </a:bodyPr>
          <a:lstStyle>
            <a:lvl1pPr marL="0" lvl="0" indent="0" algn="l">
              <a:lnSpc>
                <a:spcPct val="90000"/>
              </a:lnSpc>
              <a:spcBef>
                <a:spcPts val="0"/>
              </a:spcBef>
              <a:spcAft>
                <a:spcPts val="0"/>
              </a:spcAft>
              <a:buClr>
                <a:srgbClr val="FFFFFF"/>
              </a:buClr>
              <a:buSzPts val="9600"/>
              <a:buFont typeface="Times New Roman"/>
              <a:buNone/>
              <a:defRPr>
                <a:solidFill>
                  <a:srgbClr val="FFFFFF"/>
                </a:solidFill>
                <a:latin typeface="Times New Roman"/>
                <a:ea typeface="Times New Roman"/>
                <a:cs typeface="Times New Roman"/>
                <a:sym typeface="Times New Roman"/>
              </a:defRPr>
            </a:lvl1pPr>
            <a:lvl2pPr marL="0" lvl="1" indent="0" algn="l">
              <a:lnSpc>
                <a:spcPct val="90000"/>
              </a:lnSpc>
              <a:spcBef>
                <a:spcPts val="0"/>
              </a:spcBef>
              <a:spcAft>
                <a:spcPts val="0"/>
              </a:spcAft>
              <a:buClr>
                <a:srgbClr val="FFFFFF"/>
              </a:buClr>
              <a:buSzPts val="9600"/>
              <a:buFont typeface="Times New Roman"/>
              <a:buNone/>
              <a:defRPr>
                <a:solidFill>
                  <a:srgbClr val="FFFFFF"/>
                </a:solidFill>
                <a:latin typeface="Times New Roman"/>
                <a:ea typeface="Times New Roman"/>
                <a:cs typeface="Times New Roman"/>
                <a:sym typeface="Times New Roman"/>
              </a:defRPr>
            </a:lvl2pPr>
            <a:lvl3pPr marL="0" lvl="2" indent="0" algn="l">
              <a:lnSpc>
                <a:spcPct val="90000"/>
              </a:lnSpc>
              <a:spcBef>
                <a:spcPts val="0"/>
              </a:spcBef>
              <a:spcAft>
                <a:spcPts val="0"/>
              </a:spcAft>
              <a:buClr>
                <a:srgbClr val="FFFFFF"/>
              </a:buClr>
              <a:buSzPts val="9600"/>
              <a:buFont typeface="Times New Roman"/>
              <a:buNone/>
              <a:defRPr>
                <a:solidFill>
                  <a:srgbClr val="FFFFFF"/>
                </a:solidFill>
                <a:latin typeface="Times New Roman"/>
                <a:ea typeface="Times New Roman"/>
                <a:cs typeface="Times New Roman"/>
                <a:sym typeface="Times New Roman"/>
              </a:defRPr>
            </a:lvl3pPr>
            <a:lvl4pPr marL="0" lvl="3" indent="0" algn="l">
              <a:lnSpc>
                <a:spcPct val="90000"/>
              </a:lnSpc>
              <a:spcBef>
                <a:spcPts val="0"/>
              </a:spcBef>
              <a:spcAft>
                <a:spcPts val="0"/>
              </a:spcAft>
              <a:buClr>
                <a:srgbClr val="FFFFFF"/>
              </a:buClr>
              <a:buSzPts val="9600"/>
              <a:buFont typeface="Times New Roman"/>
              <a:buNone/>
              <a:defRPr>
                <a:solidFill>
                  <a:srgbClr val="FFFFFF"/>
                </a:solidFill>
                <a:latin typeface="Times New Roman"/>
                <a:ea typeface="Times New Roman"/>
                <a:cs typeface="Times New Roman"/>
                <a:sym typeface="Times New Roman"/>
              </a:defRPr>
            </a:lvl4pPr>
            <a:lvl5pPr marL="0" lvl="4" indent="0" algn="l">
              <a:lnSpc>
                <a:spcPct val="90000"/>
              </a:lnSpc>
              <a:spcBef>
                <a:spcPts val="0"/>
              </a:spcBef>
              <a:spcAft>
                <a:spcPts val="0"/>
              </a:spcAft>
              <a:buClr>
                <a:srgbClr val="FFFFFF"/>
              </a:buClr>
              <a:buSzPts val="9600"/>
              <a:buFont typeface="Times New Roman"/>
              <a:buNone/>
              <a:defRPr>
                <a:solidFill>
                  <a:srgbClr val="FFFFFF"/>
                </a:solidFill>
                <a:latin typeface="Times New Roman"/>
                <a:ea typeface="Times New Roman"/>
                <a:cs typeface="Times New Roman"/>
                <a:sym typeface="Times New Roman"/>
              </a:defRPr>
            </a:lvl5pPr>
            <a:lvl6pPr marL="0" lvl="5" indent="0" algn="l">
              <a:lnSpc>
                <a:spcPct val="90000"/>
              </a:lnSpc>
              <a:spcBef>
                <a:spcPts val="0"/>
              </a:spcBef>
              <a:spcAft>
                <a:spcPts val="0"/>
              </a:spcAft>
              <a:buClr>
                <a:srgbClr val="FFFFFF"/>
              </a:buClr>
              <a:buSzPts val="9600"/>
              <a:buFont typeface="Times New Roman"/>
              <a:buNone/>
              <a:defRPr>
                <a:solidFill>
                  <a:srgbClr val="FFFFFF"/>
                </a:solidFill>
                <a:latin typeface="Times New Roman"/>
                <a:ea typeface="Times New Roman"/>
                <a:cs typeface="Times New Roman"/>
                <a:sym typeface="Times New Roman"/>
              </a:defRPr>
            </a:lvl6pPr>
            <a:lvl7pPr marL="0" lvl="6" indent="0" algn="l">
              <a:lnSpc>
                <a:spcPct val="90000"/>
              </a:lnSpc>
              <a:spcBef>
                <a:spcPts val="0"/>
              </a:spcBef>
              <a:spcAft>
                <a:spcPts val="0"/>
              </a:spcAft>
              <a:buClr>
                <a:srgbClr val="FFFFFF"/>
              </a:buClr>
              <a:buSzPts val="9600"/>
              <a:buFont typeface="Times New Roman"/>
              <a:buNone/>
              <a:defRPr>
                <a:solidFill>
                  <a:srgbClr val="FFFFFF"/>
                </a:solidFill>
                <a:latin typeface="Times New Roman"/>
                <a:ea typeface="Times New Roman"/>
                <a:cs typeface="Times New Roman"/>
                <a:sym typeface="Times New Roman"/>
              </a:defRPr>
            </a:lvl7pPr>
            <a:lvl8pPr marL="0" lvl="7" indent="0" algn="l">
              <a:lnSpc>
                <a:spcPct val="90000"/>
              </a:lnSpc>
              <a:spcBef>
                <a:spcPts val="0"/>
              </a:spcBef>
              <a:spcAft>
                <a:spcPts val="0"/>
              </a:spcAft>
              <a:buClr>
                <a:srgbClr val="FFFFFF"/>
              </a:buClr>
              <a:buSzPts val="9600"/>
              <a:buFont typeface="Times New Roman"/>
              <a:buNone/>
              <a:defRPr>
                <a:solidFill>
                  <a:srgbClr val="FFFFFF"/>
                </a:solidFill>
                <a:latin typeface="Times New Roman"/>
                <a:ea typeface="Times New Roman"/>
                <a:cs typeface="Times New Roman"/>
                <a:sym typeface="Times New Roman"/>
              </a:defRPr>
            </a:lvl8pPr>
            <a:lvl9pPr marL="0" lvl="8" indent="0" algn="l">
              <a:lnSpc>
                <a:spcPct val="90000"/>
              </a:lnSpc>
              <a:spcBef>
                <a:spcPts val="0"/>
              </a:spcBef>
              <a:spcAft>
                <a:spcPts val="0"/>
              </a:spcAft>
              <a:buClr>
                <a:srgbClr val="FFFFFF"/>
              </a:buClr>
              <a:buSzPts val="9600"/>
              <a:buFont typeface="Times New Roman"/>
              <a:buNone/>
              <a:defRPr>
                <a:solidFill>
                  <a:srgbClr val="FFFFFF"/>
                </a:solidFill>
                <a:latin typeface="Times New Roman"/>
                <a:ea typeface="Times New Roman"/>
                <a:cs typeface="Times New Roman"/>
                <a:sym typeface="Times New Roman"/>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5579144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69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39939695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527577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rmAutofit/>
          </a:bodyPr>
          <a:lstStyle>
            <a:lvl1pPr marL="609585" lvl="0" indent="-423323">
              <a:spcBef>
                <a:spcPts val="0"/>
              </a:spcBef>
              <a:spcAft>
                <a:spcPts val="0"/>
              </a:spcAft>
              <a:buSzPts val="1400"/>
              <a:buChar char="●"/>
              <a:defRPr sz="1867"/>
            </a:lvl1pPr>
            <a:lvl2pPr marL="1219170" lvl="1" indent="-406390">
              <a:spcBef>
                <a:spcPts val="0"/>
              </a:spcBef>
              <a:spcAft>
                <a:spcPts val="0"/>
              </a:spcAft>
              <a:buSzPts val="1200"/>
              <a:buChar char="○"/>
              <a:defRPr sz="1600"/>
            </a:lvl2pPr>
            <a:lvl3pPr marL="1828754" lvl="2" indent="-406390">
              <a:spcBef>
                <a:spcPts val="0"/>
              </a:spcBef>
              <a:spcAft>
                <a:spcPts val="0"/>
              </a:spcAft>
              <a:buSzPts val="1200"/>
              <a:buChar char="■"/>
              <a:defRPr sz="1600"/>
            </a:lvl3pPr>
            <a:lvl4pPr marL="2438339" lvl="3" indent="-406390">
              <a:spcBef>
                <a:spcPts val="0"/>
              </a:spcBef>
              <a:spcAft>
                <a:spcPts val="0"/>
              </a:spcAft>
              <a:buSzPts val="1200"/>
              <a:buChar char="●"/>
              <a:defRPr sz="1600"/>
            </a:lvl4pPr>
            <a:lvl5pPr marL="3047924" lvl="4" indent="-406390">
              <a:spcBef>
                <a:spcPts val="0"/>
              </a:spcBef>
              <a:spcAft>
                <a:spcPts val="0"/>
              </a:spcAft>
              <a:buSzPts val="1200"/>
              <a:buChar char="○"/>
              <a:defRPr sz="1600"/>
            </a:lvl5pPr>
            <a:lvl6pPr marL="3657509" lvl="5" indent="-406390">
              <a:spcBef>
                <a:spcPts val="0"/>
              </a:spcBef>
              <a:spcAft>
                <a:spcPts val="0"/>
              </a:spcAft>
              <a:buSzPts val="1200"/>
              <a:buChar char="■"/>
              <a:defRPr sz="1600"/>
            </a:lvl6pPr>
            <a:lvl7pPr marL="4267093" lvl="6" indent="-406390">
              <a:spcBef>
                <a:spcPts val="0"/>
              </a:spcBef>
              <a:spcAft>
                <a:spcPts val="0"/>
              </a:spcAft>
              <a:buSzPts val="1200"/>
              <a:buChar char="●"/>
              <a:defRPr sz="1600"/>
            </a:lvl7pPr>
            <a:lvl8pPr marL="4876678" lvl="7" indent="-406390">
              <a:spcBef>
                <a:spcPts val="0"/>
              </a:spcBef>
              <a:spcAft>
                <a:spcPts val="0"/>
              </a:spcAft>
              <a:buSzPts val="1200"/>
              <a:buChar char="○"/>
              <a:defRPr sz="1600"/>
            </a:lvl8pPr>
            <a:lvl9pPr marL="5486263" lvl="8" indent="-406390">
              <a:spcBef>
                <a:spcPts val="0"/>
              </a:spcBef>
              <a:spcAft>
                <a:spcPts val="0"/>
              </a:spcAft>
              <a:buSzPts val="1200"/>
              <a:buChar char="■"/>
              <a:defRPr sz="1600"/>
            </a:lvl9pPr>
          </a:lstStyle>
          <a:p>
            <a:endParaRPr/>
          </a:p>
        </p:txBody>
      </p:sp>
      <p:sp>
        <p:nvSpPr>
          <p:cNvPr id="23" name="Google Shape;23;p5"/>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rmAutofit/>
          </a:bodyPr>
          <a:lstStyle>
            <a:lvl1pPr marL="609585" lvl="0" indent="-423323">
              <a:spcBef>
                <a:spcPts val="0"/>
              </a:spcBef>
              <a:spcAft>
                <a:spcPts val="0"/>
              </a:spcAft>
              <a:buSzPts val="1400"/>
              <a:buChar char="●"/>
              <a:defRPr sz="1867"/>
            </a:lvl1pPr>
            <a:lvl2pPr marL="1219170" lvl="1" indent="-406390">
              <a:spcBef>
                <a:spcPts val="0"/>
              </a:spcBef>
              <a:spcAft>
                <a:spcPts val="0"/>
              </a:spcAft>
              <a:buSzPts val="1200"/>
              <a:buChar char="○"/>
              <a:defRPr sz="1600"/>
            </a:lvl2pPr>
            <a:lvl3pPr marL="1828754" lvl="2" indent="-406390">
              <a:spcBef>
                <a:spcPts val="0"/>
              </a:spcBef>
              <a:spcAft>
                <a:spcPts val="0"/>
              </a:spcAft>
              <a:buSzPts val="1200"/>
              <a:buChar char="■"/>
              <a:defRPr sz="1600"/>
            </a:lvl3pPr>
            <a:lvl4pPr marL="2438339" lvl="3" indent="-406390">
              <a:spcBef>
                <a:spcPts val="0"/>
              </a:spcBef>
              <a:spcAft>
                <a:spcPts val="0"/>
              </a:spcAft>
              <a:buSzPts val="1200"/>
              <a:buChar char="●"/>
              <a:defRPr sz="1600"/>
            </a:lvl4pPr>
            <a:lvl5pPr marL="3047924" lvl="4" indent="-406390">
              <a:spcBef>
                <a:spcPts val="0"/>
              </a:spcBef>
              <a:spcAft>
                <a:spcPts val="0"/>
              </a:spcAft>
              <a:buSzPts val="1200"/>
              <a:buChar char="○"/>
              <a:defRPr sz="1600"/>
            </a:lvl5pPr>
            <a:lvl6pPr marL="3657509" lvl="5" indent="-406390">
              <a:spcBef>
                <a:spcPts val="0"/>
              </a:spcBef>
              <a:spcAft>
                <a:spcPts val="0"/>
              </a:spcAft>
              <a:buSzPts val="1200"/>
              <a:buChar char="■"/>
              <a:defRPr sz="1600"/>
            </a:lvl6pPr>
            <a:lvl7pPr marL="4267093" lvl="6" indent="-406390">
              <a:spcBef>
                <a:spcPts val="0"/>
              </a:spcBef>
              <a:spcAft>
                <a:spcPts val="0"/>
              </a:spcAft>
              <a:buSzPts val="1200"/>
              <a:buChar char="●"/>
              <a:defRPr sz="1600"/>
            </a:lvl7pPr>
            <a:lvl8pPr marL="4876678" lvl="7" indent="-406390">
              <a:spcBef>
                <a:spcPts val="0"/>
              </a:spcBef>
              <a:spcAft>
                <a:spcPts val="0"/>
              </a:spcAft>
              <a:buSzPts val="1200"/>
              <a:buChar char="○"/>
              <a:defRPr sz="1600"/>
            </a:lvl8pPr>
            <a:lvl9pPr marL="5486263" lvl="8" indent="-406390">
              <a:spcBef>
                <a:spcPts val="0"/>
              </a:spcBef>
              <a:spcAft>
                <a:spcPts val="0"/>
              </a:spcAft>
              <a:buSzPts val="1200"/>
              <a:buChar char="■"/>
              <a:defRPr sz="1600"/>
            </a:lvl9pPr>
          </a:lstStyle>
          <a:p>
            <a:endParaRPr/>
          </a:p>
        </p:txBody>
      </p:sp>
      <p:sp>
        <p:nvSpPr>
          <p:cNvPr id="24" name="Google Shape;24;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7579895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16197454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30" name="Google Shape;30;p7"/>
          <p:cNvSpPr txBox="1">
            <a:spLocks noGrp="1"/>
          </p:cNvSpPr>
          <p:nvPr>
            <p:ph type="body" idx="1"/>
          </p:nvPr>
        </p:nvSpPr>
        <p:spPr>
          <a:xfrm>
            <a:off x="415600" y="1852800"/>
            <a:ext cx="3744000" cy="4239200"/>
          </a:xfrm>
          <a:prstGeom prst="rect">
            <a:avLst/>
          </a:prstGeom>
        </p:spPr>
        <p:txBody>
          <a:bodyPr spcFirstLastPara="1" wrap="square" lIns="91425" tIns="91425" rIns="91425" bIns="91425" anchor="t" anchorCtr="0">
            <a:normAutofit/>
          </a:bodyPr>
          <a:lstStyle>
            <a:lvl1pPr marL="609585" lvl="0" indent="-406390">
              <a:spcBef>
                <a:spcPts val="0"/>
              </a:spcBef>
              <a:spcAft>
                <a:spcPts val="0"/>
              </a:spcAft>
              <a:buSzPts val="1200"/>
              <a:buChar char="●"/>
              <a:defRPr sz="1600"/>
            </a:lvl1pPr>
            <a:lvl2pPr marL="1219170" lvl="1" indent="-406390">
              <a:spcBef>
                <a:spcPts val="0"/>
              </a:spcBef>
              <a:spcAft>
                <a:spcPts val="0"/>
              </a:spcAft>
              <a:buSzPts val="1200"/>
              <a:buChar char="○"/>
              <a:defRPr sz="1600"/>
            </a:lvl2pPr>
            <a:lvl3pPr marL="1828754" lvl="2" indent="-406390">
              <a:spcBef>
                <a:spcPts val="0"/>
              </a:spcBef>
              <a:spcAft>
                <a:spcPts val="0"/>
              </a:spcAft>
              <a:buSzPts val="1200"/>
              <a:buChar char="■"/>
              <a:defRPr sz="1600"/>
            </a:lvl3pPr>
            <a:lvl4pPr marL="2438339" lvl="3" indent="-406390">
              <a:spcBef>
                <a:spcPts val="0"/>
              </a:spcBef>
              <a:spcAft>
                <a:spcPts val="0"/>
              </a:spcAft>
              <a:buSzPts val="1200"/>
              <a:buChar char="●"/>
              <a:defRPr sz="1600"/>
            </a:lvl4pPr>
            <a:lvl5pPr marL="3047924" lvl="4" indent="-406390">
              <a:spcBef>
                <a:spcPts val="0"/>
              </a:spcBef>
              <a:spcAft>
                <a:spcPts val="0"/>
              </a:spcAft>
              <a:buSzPts val="1200"/>
              <a:buChar char="○"/>
              <a:defRPr sz="1600"/>
            </a:lvl5pPr>
            <a:lvl6pPr marL="3657509" lvl="5" indent="-406390">
              <a:spcBef>
                <a:spcPts val="0"/>
              </a:spcBef>
              <a:spcAft>
                <a:spcPts val="0"/>
              </a:spcAft>
              <a:buSzPts val="1200"/>
              <a:buChar char="■"/>
              <a:defRPr sz="1600"/>
            </a:lvl6pPr>
            <a:lvl7pPr marL="4267093" lvl="6" indent="-406390">
              <a:spcBef>
                <a:spcPts val="0"/>
              </a:spcBef>
              <a:spcAft>
                <a:spcPts val="0"/>
              </a:spcAft>
              <a:buSzPts val="1200"/>
              <a:buChar char="●"/>
              <a:defRPr sz="1600"/>
            </a:lvl7pPr>
            <a:lvl8pPr marL="4876678" lvl="7" indent="-406390">
              <a:spcBef>
                <a:spcPts val="0"/>
              </a:spcBef>
              <a:spcAft>
                <a:spcPts val="0"/>
              </a:spcAft>
              <a:buSzPts val="1200"/>
              <a:buChar char="○"/>
              <a:defRPr sz="1600"/>
            </a:lvl8pPr>
            <a:lvl9pPr marL="5486263" lvl="8" indent="-406390">
              <a:spcBef>
                <a:spcPts val="0"/>
              </a:spcBef>
              <a:spcAft>
                <a:spcPts val="0"/>
              </a:spcAft>
              <a:buSzPts val="1200"/>
              <a:buChar char="■"/>
              <a:defRPr sz="1600"/>
            </a:lvl9pPr>
          </a:lstStyle>
          <a:p>
            <a:endParaRPr/>
          </a:p>
        </p:txBody>
      </p:sp>
      <p:sp>
        <p:nvSpPr>
          <p:cNvPr id="31" name="Google Shape;31;p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22460959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53667" y="600200"/>
            <a:ext cx="8490400" cy="54544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34" name="Google Shape;34;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13450564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 name="Google Shape;37;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38" name="Google Shape;38;p9"/>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39" name="Google Shape;39;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rm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12671466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0" name="Picture 9" descr="A screen shot of a computer&#10;&#10;Description automatically generated">
            <a:extLst>
              <a:ext uri="{FF2B5EF4-FFF2-40B4-BE49-F238E27FC236}">
                <a16:creationId xmlns:a16="http://schemas.microsoft.com/office/drawing/2014/main" id="{8E5FED35-FACF-F661-2BD1-9216D2D2CA8F}"/>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GB" dirty="0"/>
              <a:t>Click to edit Master title style</a:t>
            </a:r>
            <a:endParaRPr lang="en-US" dirty="0"/>
          </a:p>
        </p:txBody>
      </p:sp>
      <p:sp>
        <p:nvSpPr>
          <p:cNvPr id="3" name="Content Placeholder 2"/>
          <p:cNvSpPr>
            <a:spLocks noGrp="1"/>
          </p:cNvSpPr>
          <p:nvPr>
            <p:ph idx="1"/>
          </p:nvPr>
        </p:nvSpPr>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344676632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415600" y="5640767"/>
            <a:ext cx="7998400" cy="806800"/>
          </a:xfrm>
          <a:prstGeom prst="rect">
            <a:avLst/>
          </a:prstGeom>
        </p:spPr>
        <p:txBody>
          <a:bodyPr spcFirstLastPara="1" wrap="square" lIns="91425" tIns="91425" rIns="91425" bIns="91425" anchor="ctr" anchorCtr="0">
            <a:normAutofit/>
          </a:bodyPr>
          <a:lstStyle>
            <a:lvl1pPr marL="609585" lvl="0" indent="-304792">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22093296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415600" y="1474833"/>
            <a:ext cx="11360800" cy="26180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46" name="Google Shape;46;p11"/>
          <p:cNvSpPr txBox="1">
            <a:spLocks noGrp="1"/>
          </p:cNvSpPr>
          <p:nvPr>
            <p:ph type="body" idx="1"/>
          </p:nvPr>
        </p:nvSpPr>
        <p:spPr>
          <a:xfrm>
            <a:off x="415600" y="4202967"/>
            <a:ext cx="11360800" cy="1734400"/>
          </a:xfrm>
          <a:prstGeom prst="rect">
            <a:avLst/>
          </a:prstGeom>
        </p:spPr>
        <p:txBody>
          <a:bodyPr spcFirstLastPara="1" wrap="square" lIns="91425" tIns="91425" rIns="91425" bIns="91425" anchor="t" anchorCtr="0">
            <a:normAutofit/>
          </a:bodyPr>
          <a:lstStyle>
            <a:lvl1pPr marL="609585" lvl="0" indent="-457189" algn="ctr">
              <a:spcBef>
                <a:spcPts val="0"/>
              </a:spcBef>
              <a:spcAft>
                <a:spcPts val="0"/>
              </a:spcAft>
              <a:buSzPts val="1800"/>
              <a:buChar char="●"/>
              <a:defRPr/>
            </a:lvl1pPr>
            <a:lvl2pPr marL="1219170" lvl="1" indent="-423323" algn="ctr">
              <a:spcBef>
                <a:spcPts val="0"/>
              </a:spcBef>
              <a:spcAft>
                <a:spcPts val="0"/>
              </a:spcAft>
              <a:buSzPts val="1400"/>
              <a:buChar char="○"/>
              <a:defRPr/>
            </a:lvl2pPr>
            <a:lvl3pPr marL="1828754" lvl="2" indent="-423323" algn="ctr">
              <a:spcBef>
                <a:spcPts val="0"/>
              </a:spcBef>
              <a:spcAft>
                <a:spcPts val="0"/>
              </a:spcAft>
              <a:buSzPts val="1400"/>
              <a:buChar char="■"/>
              <a:defRPr/>
            </a:lvl3pPr>
            <a:lvl4pPr marL="2438339" lvl="3" indent="-423323" algn="ctr">
              <a:spcBef>
                <a:spcPts val="0"/>
              </a:spcBef>
              <a:spcAft>
                <a:spcPts val="0"/>
              </a:spcAft>
              <a:buSzPts val="1400"/>
              <a:buChar char="●"/>
              <a:defRPr/>
            </a:lvl4pPr>
            <a:lvl5pPr marL="3047924" lvl="4" indent="-423323" algn="ctr">
              <a:spcBef>
                <a:spcPts val="0"/>
              </a:spcBef>
              <a:spcAft>
                <a:spcPts val="0"/>
              </a:spcAft>
              <a:buSzPts val="1400"/>
              <a:buChar char="○"/>
              <a:defRPr/>
            </a:lvl5pPr>
            <a:lvl6pPr marL="3657509" lvl="5" indent="-423323" algn="ctr">
              <a:spcBef>
                <a:spcPts val="0"/>
              </a:spcBef>
              <a:spcAft>
                <a:spcPts val="0"/>
              </a:spcAft>
              <a:buSzPts val="1400"/>
              <a:buChar char="■"/>
              <a:defRPr/>
            </a:lvl6pPr>
            <a:lvl7pPr marL="4267093" lvl="6" indent="-423323" algn="ctr">
              <a:spcBef>
                <a:spcPts val="0"/>
              </a:spcBef>
              <a:spcAft>
                <a:spcPts val="0"/>
              </a:spcAft>
              <a:buSzPts val="1400"/>
              <a:buChar char="●"/>
              <a:defRPr/>
            </a:lvl7pPr>
            <a:lvl8pPr marL="4876678" lvl="7" indent="-423323" algn="ctr">
              <a:spcBef>
                <a:spcPts val="0"/>
              </a:spcBef>
              <a:spcAft>
                <a:spcPts val="0"/>
              </a:spcAft>
              <a:buSzPts val="1400"/>
              <a:buChar char="○"/>
              <a:defRPr/>
            </a:lvl8pPr>
            <a:lvl9pPr marL="5486263" lvl="8" indent="-423323"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3080667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20323446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8" name="Picture 7" descr="A screen shot of a computer&#10;&#10;Description automatically generated">
            <a:extLst>
              <a:ext uri="{FF2B5EF4-FFF2-40B4-BE49-F238E27FC236}">
                <a16:creationId xmlns:a16="http://schemas.microsoft.com/office/drawing/2014/main" id="{EB5B6CC2-9F9C-6DBC-5EF7-FA1A2D1A1CDE}"/>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493753" y="1540690"/>
            <a:ext cx="5031068" cy="2852737"/>
          </a:xfrm>
        </p:spPr>
        <p:txBody>
          <a:bodyPr anchor="ctr"/>
          <a:lstStyle>
            <a:lvl1pPr algn="ctr">
              <a:defRPr sz="6000"/>
            </a:lvl1pPr>
          </a:lstStyle>
          <a:p>
            <a:r>
              <a:rPr lang="en-GB" dirty="0"/>
              <a:t>Click to edit Master title style</a:t>
            </a:r>
            <a:endParaRPr lang="en-US" dirty="0"/>
          </a:p>
        </p:txBody>
      </p:sp>
      <p:sp>
        <p:nvSpPr>
          <p:cNvPr id="3" name="Text Placeholder 2"/>
          <p:cNvSpPr>
            <a:spLocks noGrp="1"/>
          </p:cNvSpPr>
          <p:nvPr>
            <p:ph type="body" idx="1"/>
          </p:nvPr>
        </p:nvSpPr>
        <p:spPr>
          <a:xfrm>
            <a:off x="493753" y="4393428"/>
            <a:ext cx="5031068" cy="793296"/>
          </a:xfrm>
        </p:spPr>
        <p:txBody>
          <a:bodyPr/>
          <a:lstStyle>
            <a:lvl1pPr marL="0" indent="0" algn="ctr">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dirty="0"/>
              <a:t>Click to edit Master text styles</a:t>
            </a:r>
          </a:p>
        </p:txBody>
      </p:sp>
      <p:sp>
        <p:nvSpPr>
          <p:cNvPr id="4" name="Date Placeholder 3"/>
          <p:cNvSpPr>
            <a:spLocks noGrp="1"/>
          </p:cNvSpPr>
          <p:nvPr>
            <p:ph type="dt" sz="half" idx="10"/>
          </p:nvPr>
        </p:nvSpPr>
        <p:spPr>
          <a:xfrm>
            <a:off x="1637687" y="5186724"/>
            <a:ext cx="2743200" cy="365125"/>
          </a:xfrm>
          <a:prstGeom prst="rect">
            <a:avLst/>
          </a:prstGeom>
        </p:spPr>
        <p:txBody>
          <a:bodyPr/>
          <a:lstStyle>
            <a:lvl1pPr algn="ctr">
              <a:defRPr/>
            </a:lvl1pPr>
          </a:lstStyle>
          <a:p>
            <a:fld id="{A7ED5054-075D-48AB-B353-D061F60C3E42}" type="datetimeFigureOut">
              <a:rPr lang="en-GB" smtClean="0"/>
              <a:pPr/>
              <a:t>11/06/2026</a:t>
            </a:fld>
            <a:endParaRPr lang="en-GB" dirty="0"/>
          </a:p>
        </p:txBody>
      </p:sp>
    </p:spTree>
    <p:extLst>
      <p:ext uri="{BB962C8B-B14F-4D97-AF65-F5344CB8AC3E}">
        <p14:creationId xmlns:p14="http://schemas.microsoft.com/office/powerpoint/2010/main" val="8174566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9" name="Picture 8" descr="A screen shot of a computer&#10;&#10;Description automatically generated">
            <a:extLst>
              <a:ext uri="{FF2B5EF4-FFF2-40B4-BE49-F238E27FC236}">
                <a16:creationId xmlns:a16="http://schemas.microsoft.com/office/drawing/2014/main" id="{5FA62C25-2418-83BA-BC05-0CD23C07BCCA}"/>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3551342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1" name="Picture 10" descr="A screen shot of a computer&#10;&#10;Description automatically generated">
            <a:extLst>
              <a:ext uri="{FF2B5EF4-FFF2-40B4-BE49-F238E27FC236}">
                <a16:creationId xmlns:a16="http://schemas.microsoft.com/office/drawing/2014/main" id="{D86CE7B9-F5BA-9DA7-C80D-E32B2DEE665F}"/>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839788" y="365125"/>
            <a:ext cx="10515600" cy="1325563"/>
          </a:xfrm>
        </p:spPr>
        <p:txBody>
          <a:bodyPr/>
          <a:lstStyle/>
          <a:p>
            <a:r>
              <a:rPr lang="en-GB"/>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5980921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9" name="Picture 8" descr="A screen shot of a computer&#10;&#10;Description automatically generated">
            <a:extLst>
              <a:ext uri="{FF2B5EF4-FFF2-40B4-BE49-F238E27FC236}">
                <a16:creationId xmlns:a16="http://schemas.microsoft.com/office/drawing/2014/main" id="{581BB5B7-0015-5811-A64A-27F499B1A36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GB"/>
              <a:t>Click to edit Master title style</a:t>
            </a:r>
            <a:endParaRPr lang="en-US" dirty="0"/>
          </a:p>
        </p:txBody>
      </p:sp>
    </p:spTree>
    <p:extLst>
      <p:ext uri="{BB962C8B-B14F-4D97-AF65-F5344CB8AC3E}">
        <p14:creationId xmlns:p14="http://schemas.microsoft.com/office/powerpoint/2010/main" val="9876279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6" name="Picture 5" descr="A screen shot of a computer&#10;&#10;Description automatically generated">
            <a:extLst>
              <a:ext uri="{FF2B5EF4-FFF2-40B4-BE49-F238E27FC236}">
                <a16:creationId xmlns:a16="http://schemas.microsoft.com/office/drawing/2014/main" id="{AC6FCE69-42FE-A582-BF2D-9D983CE3A20B}"/>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Picture 4" descr="Qr code with text on it&#10;&#10;AI-generated content may be incorrect.">
            <a:extLst>
              <a:ext uri="{FF2B5EF4-FFF2-40B4-BE49-F238E27FC236}">
                <a16:creationId xmlns:a16="http://schemas.microsoft.com/office/drawing/2014/main" id="{5F797405-E604-2729-6DC8-B276378FE4F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5310" y="4651304"/>
            <a:ext cx="3373514" cy="2073974"/>
          </a:xfrm>
          <a:prstGeom prst="rect">
            <a:avLst/>
          </a:prstGeom>
        </p:spPr>
      </p:pic>
    </p:spTree>
    <p:extLst>
      <p:ext uri="{BB962C8B-B14F-4D97-AF65-F5344CB8AC3E}">
        <p14:creationId xmlns:p14="http://schemas.microsoft.com/office/powerpoint/2010/main" val="2792779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9" name="Picture 8" descr="A screen shot of a computer&#10;&#10;Description automatically generated">
            <a:extLst>
              <a:ext uri="{FF2B5EF4-FFF2-40B4-BE49-F238E27FC236}">
                <a16:creationId xmlns:a16="http://schemas.microsoft.com/office/drawing/2014/main" id="{622DECEC-9D77-5622-57CF-2D5525F884B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19674273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9" name="Picture 8" descr="A screen shot of a computer&#10;&#10;Description automatically generated">
            <a:extLst>
              <a:ext uri="{FF2B5EF4-FFF2-40B4-BE49-F238E27FC236}">
                <a16:creationId xmlns:a16="http://schemas.microsoft.com/office/drawing/2014/main" id="{40DA38C1-1002-A3EA-D9F9-218763F8B93D}"/>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102179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image" Target="../media/image4.png"/><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theme" Target="../theme/theme2.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2" name="Picture 11" descr="A screen shot of a computer&#10;&#10;Description automatically generated">
            <a:extLst>
              <a:ext uri="{FF2B5EF4-FFF2-40B4-BE49-F238E27FC236}">
                <a16:creationId xmlns:a16="http://schemas.microsoft.com/office/drawing/2014/main" id="{7BD5D694-DDFE-BFB6-79F8-0F4FA724CAF1}"/>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407674634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a:blip r:embed="rId12">
            <a:alphaModFix/>
          </a:blip>
          <a:stretch>
            <a:fillRect/>
          </a:stretch>
        </a:blip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2673238509"/>
      </p:ext>
    </p:extLst>
  </p:cSld>
  <p:clrMap bg1="lt1" tx1="dk1" bg2="dk2" tx2="lt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3.xml"/><Relationship Id="rId5" Type="http://schemas.openxmlformats.org/officeDocument/2006/relationships/image" Target="../media/image13.png"/><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17.jpe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4.xml"/><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13.xml"/><Relationship Id="rId5" Type="http://schemas.openxmlformats.org/officeDocument/2006/relationships/image" Target="../media/image23.png"/><Relationship Id="rId4" Type="http://schemas.openxmlformats.org/officeDocument/2006/relationships/image" Target="../media/image22.png"/></Relationships>
</file>

<file path=ppt/slides/_rels/slide1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6.png"/></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12.xml"/><Relationship Id="rId5" Type="http://schemas.openxmlformats.org/officeDocument/2006/relationships/image" Target="../media/image28.png"/><Relationship Id="rId4" Type="http://schemas.openxmlformats.org/officeDocument/2006/relationships/image" Target="../media/image26.png"/></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image" Target="../media/image30.png"/><Relationship Id="rId5" Type="http://schemas.openxmlformats.org/officeDocument/2006/relationships/image" Target="../media/image28.png"/><Relationship Id="rId4" Type="http://schemas.openxmlformats.org/officeDocument/2006/relationships/image" Target="../media/image26.png"/></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12.xml"/><Relationship Id="rId5" Type="http://schemas.openxmlformats.org/officeDocument/2006/relationships/image" Target="../media/image28.png"/><Relationship Id="rId4" Type="http://schemas.openxmlformats.org/officeDocument/2006/relationships/image" Target="../media/image26.png"/></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12.xml"/><Relationship Id="rId6" Type="http://schemas.openxmlformats.org/officeDocument/2006/relationships/image" Target="../media/image31.png"/><Relationship Id="rId5" Type="http://schemas.openxmlformats.org/officeDocument/2006/relationships/image" Target="../media/image28.png"/><Relationship Id="rId4" Type="http://schemas.openxmlformats.org/officeDocument/2006/relationships/image" Target="../media/image26.png"/></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6.xml"/><Relationship Id="rId1" Type="http://schemas.openxmlformats.org/officeDocument/2006/relationships/slideLayout" Target="../slideLayouts/slideLayout12.xml"/><Relationship Id="rId5" Type="http://schemas.openxmlformats.org/officeDocument/2006/relationships/image" Target="../media/image28.png"/><Relationship Id="rId4" Type="http://schemas.openxmlformats.org/officeDocument/2006/relationships/image" Target="../media/image26.png"/></Relationships>
</file>

<file path=ppt/slides/_rels/slide2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7.xml"/><Relationship Id="rId1" Type="http://schemas.openxmlformats.org/officeDocument/2006/relationships/slideLayout" Target="../slideLayouts/slideLayout12.xml"/><Relationship Id="rId6" Type="http://schemas.openxmlformats.org/officeDocument/2006/relationships/image" Target="../media/image32.png"/><Relationship Id="rId5" Type="http://schemas.openxmlformats.org/officeDocument/2006/relationships/image" Target="../media/image28.png"/><Relationship Id="rId4" Type="http://schemas.openxmlformats.org/officeDocument/2006/relationships/image" Target="../media/image26.png"/></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8.xml"/><Relationship Id="rId1" Type="http://schemas.openxmlformats.org/officeDocument/2006/relationships/slideLayout" Target="../slideLayouts/slideLayout12.xml"/><Relationship Id="rId5" Type="http://schemas.openxmlformats.org/officeDocument/2006/relationships/image" Target="../media/image28.png"/><Relationship Id="rId4" Type="http://schemas.openxmlformats.org/officeDocument/2006/relationships/image" Target="../media/image26.png"/></Relationships>
</file>

<file path=ppt/slides/_rels/slide2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9.xml"/><Relationship Id="rId1" Type="http://schemas.openxmlformats.org/officeDocument/2006/relationships/slideLayout" Target="../slideLayouts/slideLayout12.xml"/><Relationship Id="rId6" Type="http://schemas.openxmlformats.org/officeDocument/2006/relationships/image" Target="../media/image33.png"/><Relationship Id="rId5" Type="http://schemas.openxmlformats.org/officeDocument/2006/relationships/image" Target="../media/image28.png"/><Relationship Id="rId4" Type="http://schemas.openxmlformats.org/officeDocument/2006/relationships/image" Target="../media/image26.png"/></Relationships>
</file>

<file path=ppt/slides/_rels/slide2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0.xml"/><Relationship Id="rId1" Type="http://schemas.openxmlformats.org/officeDocument/2006/relationships/slideLayout" Target="../slideLayouts/slideLayout12.xml"/><Relationship Id="rId5" Type="http://schemas.openxmlformats.org/officeDocument/2006/relationships/image" Target="../media/image28.png"/><Relationship Id="rId4" Type="http://schemas.openxmlformats.org/officeDocument/2006/relationships/image" Target="../media/image2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1.xml"/><Relationship Id="rId1" Type="http://schemas.openxmlformats.org/officeDocument/2006/relationships/slideLayout" Target="../slideLayouts/slideLayout12.xml"/><Relationship Id="rId5" Type="http://schemas.openxmlformats.org/officeDocument/2006/relationships/image" Target="../media/image28.png"/><Relationship Id="rId4" Type="http://schemas.openxmlformats.org/officeDocument/2006/relationships/image" Target="../media/image26.png"/></Relationships>
</file>

<file path=ppt/slides/_rels/slide3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2.xml"/><Relationship Id="rId1" Type="http://schemas.openxmlformats.org/officeDocument/2006/relationships/slideLayout" Target="../slideLayouts/slideLayout12.xml"/><Relationship Id="rId5" Type="http://schemas.openxmlformats.org/officeDocument/2006/relationships/image" Target="../media/image34.png"/><Relationship Id="rId4" Type="http://schemas.openxmlformats.org/officeDocument/2006/relationships/image" Target="../media/image26.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1.xml"/><Relationship Id="rId4" Type="http://schemas.openxmlformats.org/officeDocument/2006/relationships/image" Target="../media/image37.jpe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image" Target="../media/image40.jp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6.pn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3.xml"/><Relationship Id="rId5" Type="http://schemas.openxmlformats.org/officeDocument/2006/relationships/image" Target="../media/image8.jpg"/><Relationship Id="rId4" Type="http://schemas.openxmlformats.org/officeDocument/2006/relationships/image" Target="../media/image7.jp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4.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4.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8CE71-6800-2DE8-1F72-E2F6D253FF1F}"/>
              </a:ext>
            </a:extLst>
          </p:cNvPr>
          <p:cNvSpPr>
            <a:spLocks noGrp="1"/>
          </p:cNvSpPr>
          <p:nvPr>
            <p:ph type="ctrTitle"/>
          </p:nvPr>
        </p:nvSpPr>
        <p:spPr>
          <a:xfrm>
            <a:off x="242473" y="2235200"/>
            <a:ext cx="6482763" cy="2387600"/>
          </a:xfrm>
        </p:spPr>
        <p:txBody>
          <a:bodyPr>
            <a:normAutofit fontScale="90000"/>
          </a:bodyPr>
          <a:lstStyle/>
          <a:p>
            <a:r>
              <a:rPr lang="en-GB" dirty="0"/>
              <a:t>Annual Insolvency and Restructuring Seminar</a:t>
            </a:r>
          </a:p>
        </p:txBody>
      </p:sp>
      <p:sp>
        <p:nvSpPr>
          <p:cNvPr id="3" name="Subtitle 2">
            <a:extLst>
              <a:ext uri="{FF2B5EF4-FFF2-40B4-BE49-F238E27FC236}">
                <a16:creationId xmlns:a16="http://schemas.microsoft.com/office/drawing/2014/main" id="{ACD94A62-A5C7-C88E-1186-9EAB905A3AD3}"/>
              </a:ext>
            </a:extLst>
          </p:cNvPr>
          <p:cNvSpPr>
            <a:spLocks noGrp="1"/>
          </p:cNvSpPr>
          <p:nvPr>
            <p:ph type="subTitle" idx="1"/>
          </p:nvPr>
        </p:nvSpPr>
        <p:spPr>
          <a:xfrm>
            <a:off x="128174" y="4383314"/>
            <a:ext cx="6482763" cy="732972"/>
          </a:xfrm>
        </p:spPr>
        <p:txBody>
          <a:bodyPr>
            <a:normAutofit fontScale="92500" lnSpcReduction="20000"/>
          </a:bodyPr>
          <a:lstStyle/>
          <a:p>
            <a:r>
              <a:rPr lang="en-GB" dirty="0"/>
              <a:t>Bristol Marriott Royal </a:t>
            </a:r>
          </a:p>
          <a:p>
            <a:r>
              <a:rPr lang="en-GB" dirty="0"/>
              <a:t>11/6/2026</a:t>
            </a:r>
          </a:p>
        </p:txBody>
      </p:sp>
      <p:sp>
        <p:nvSpPr>
          <p:cNvPr id="4" name="TextBox 3">
            <a:extLst>
              <a:ext uri="{FF2B5EF4-FFF2-40B4-BE49-F238E27FC236}">
                <a16:creationId xmlns:a16="http://schemas.microsoft.com/office/drawing/2014/main" id="{148D791C-0B89-D13D-60F1-17E7034C1A73}"/>
              </a:ext>
            </a:extLst>
          </p:cNvPr>
          <p:cNvSpPr txBox="1"/>
          <p:nvPr/>
        </p:nvSpPr>
        <p:spPr>
          <a:xfrm>
            <a:off x="242473" y="478971"/>
            <a:ext cx="4939127" cy="1384995"/>
          </a:xfrm>
          <a:prstGeom prst="rect">
            <a:avLst/>
          </a:prstGeom>
          <a:noFill/>
        </p:spPr>
        <p:txBody>
          <a:bodyPr wrap="square" rtlCol="0">
            <a:spAutoFit/>
          </a:bodyPr>
          <a:lstStyle/>
          <a:p>
            <a:r>
              <a:rPr lang="en-GB" sz="2800" b="1" dirty="0" err="1"/>
              <a:t>Wifi</a:t>
            </a:r>
            <a:r>
              <a:rPr lang="en-GB" sz="2800" b="1" dirty="0"/>
              <a:t> – MarriottBonvoy_Conference</a:t>
            </a:r>
          </a:p>
          <a:p>
            <a:r>
              <a:rPr lang="en-GB" sz="2800" b="1" dirty="0"/>
              <a:t>Password – Bristol@26</a:t>
            </a:r>
          </a:p>
        </p:txBody>
      </p:sp>
    </p:spTree>
    <p:extLst>
      <p:ext uri="{BB962C8B-B14F-4D97-AF65-F5344CB8AC3E}">
        <p14:creationId xmlns:p14="http://schemas.microsoft.com/office/powerpoint/2010/main" val="1633029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85ED308A-8C12-676D-E5D9-25EBFEE5B847}"/>
            </a:ext>
          </a:extLst>
        </p:cNvPr>
        <p:cNvGrpSpPr/>
        <p:nvPr/>
      </p:nvGrpSpPr>
      <p:grpSpPr>
        <a:xfrm>
          <a:off x="0" y="0"/>
          <a:ext cx="0" cy="0"/>
          <a:chOff x="0" y="0"/>
          <a:chExt cx="0" cy="0"/>
        </a:xfrm>
      </p:grpSpPr>
      <p:pic>
        <p:nvPicPr>
          <p:cNvPr id="4" name="Picture 3" descr="Logo&#10;&#10;Description automatically generated">
            <a:extLst>
              <a:ext uri="{FF2B5EF4-FFF2-40B4-BE49-F238E27FC236}">
                <a16:creationId xmlns:a16="http://schemas.microsoft.com/office/drawing/2014/main" id="{F99F14C1-B8C1-3349-B6C1-F6077A6903DF}"/>
              </a:ext>
            </a:extLst>
          </p:cNvPr>
          <p:cNvPicPr>
            <a:picLocks noChangeAspect="1"/>
          </p:cNvPicPr>
          <p:nvPr/>
        </p:nvPicPr>
        <p:blipFill>
          <a:blip r:embed="rId3"/>
          <a:stretch>
            <a:fillRect/>
          </a:stretch>
        </p:blipFill>
        <p:spPr>
          <a:xfrm>
            <a:off x="8922329" y="5142531"/>
            <a:ext cx="3173407" cy="1516888"/>
          </a:xfrm>
          <a:prstGeom prst="rect">
            <a:avLst/>
          </a:prstGeom>
        </p:spPr>
      </p:pic>
      <p:sp>
        <p:nvSpPr>
          <p:cNvPr id="5" name="TextBox 4">
            <a:extLst>
              <a:ext uri="{FF2B5EF4-FFF2-40B4-BE49-F238E27FC236}">
                <a16:creationId xmlns:a16="http://schemas.microsoft.com/office/drawing/2014/main" id="{E1EF767A-986B-DACA-FD0B-BC500432EB2C}"/>
              </a:ext>
            </a:extLst>
          </p:cNvPr>
          <p:cNvSpPr txBox="1"/>
          <p:nvPr/>
        </p:nvSpPr>
        <p:spPr>
          <a:xfrm>
            <a:off x="614935" y="466211"/>
            <a:ext cx="11480800" cy="1241237"/>
          </a:xfrm>
          <a:prstGeom prst="rect">
            <a:avLst/>
          </a:prstGeom>
          <a:noFill/>
        </p:spPr>
        <p:txBody>
          <a:bodyPr wrap="square" rtlCol="0">
            <a:spAutoFit/>
          </a:bodyPr>
          <a:lstStyle/>
          <a:p>
            <a:pPr defTabSz="1219170">
              <a:buClr>
                <a:srgbClr val="000000"/>
              </a:buClr>
            </a:pPr>
            <a:r>
              <a:rPr lang="en-GB" sz="3733" kern="0" dirty="0">
                <a:solidFill>
                  <a:srgbClr val="000000"/>
                </a:solidFill>
                <a:latin typeface="Arial"/>
                <a:cs typeface="Arial"/>
                <a:sym typeface="Arial"/>
              </a:rPr>
              <a:t>Inquiry into bankrupt’s dealings and property: s.366 IA 1986</a:t>
            </a:r>
          </a:p>
        </p:txBody>
      </p:sp>
      <p:sp>
        <p:nvSpPr>
          <p:cNvPr id="2" name="TextBox 1">
            <a:extLst>
              <a:ext uri="{FF2B5EF4-FFF2-40B4-BE49-F238E27FC236}">
                <a16:creationId xmlns:a16="http://schemas.microsoft.com/office/drawing/2014/main" id="{98845AC0-9B54-2FC4-ECD1-D838283CB6C2}"/>
              </a:ext>
            </a:extLst>
          </p:cNvPr>
          <p:cNvSpPr txBox="1"/>
          <p:nvPr/>
        </p:nvSpPr>
        <p:spPr>
          <a:xfrm>
            <a:off x="5140960" y="1850326"/>
            <a:ext cx="6451600" cy="3827523"/>
          </a:xfrm>
          <a:prstGeom prst="rect">
            <a:avLst/>
          </a:prstGeom>
          <a:noFill/>
        </p:spPr>
        <p:txBody>
          <a:bodyPr wrap="square" rtlCol="0">
            <a:spAutoFit/>
          </a:bodyPr>
          <a:lstStyle/>
          <a:p>
            <a:pPr defTabSz="1219170">
              <a:buClr>
                <a:srgbClr val="000000"/>
              </a:buClr>
            </a:pPr>
            <a:r>
              <a:rPr lang="en-GB" sz="1867" i="1" kern="0" dirty="0">
                <a:solidFill>
                  <a:srgbClr val="000000"/>
                </a:solidFill>
                <a:latin typeface="Arial"/>
                <a:cs typeface="Arial"/>
                <a:sym typeface="Arial"/>
              </a:rPr>
              <a:t>(1) At any time after a bankruptcy order has been made the court may, on the application of the official receiver or the trustee of the bankrupt’s estate, summon to appear before it–</a:t>
            </a:r>
            <a:endParaRPr lang="en-GB" sz="1867" kern="0" dirty="0">
              <a:solidFill>
                <a:srgbClr val="000000"/>
              </a:solidFill>
              <a:latin typeface="Arial"/>
              <a:cs typeface="Arial"/>
              <a:sym typeface="Arial"/>
            </a:endParaRPr>
          </a:p>
          <a:p>
            <a:pPr defTabSz="1219170">
              <a:buClr>
                <a:srgbClr val="000000"/>
              </a:buClr>
            </a:pPr>
            <a:r>
              <a:rPr lang="en-GB" sz="1867" i="1" kern="0" dirty="0">
                <a:solidFill>
                  <a:srgbClr val="000000"/>
                </a:solidFill>
                <a:latin typeface="Arial"/>
                <a:cs typeface="Arial"/>
                <a:sym typeface="Arial"/>
              </a:rPr>
              <a:t>(a) the bankrupt or the bankrupt’s spouse or former spouse or civil partner or former civil partner,</a:t>
            </a:r>
            <a:endParaRPr lang="en-GB" sz="1867" kern="0" dirty="0">
              <a:solidFill>
                <a:srgbClr val="000000"/>
              </a:solidFill>
              <a:latin typeface="Arial"/>
              <a:cs typeface="Arial"/>
              <a:sym typeface="Arial"/>
            </a:endParaRPr>
          </a:p>
          <a:p>
            <a:pPr defTabSz="1219170">
              <a:buClr>
                <a:srgbClr val="000000"/>
              </a:buClr>
            </a:pPr>
            <a:r>
              <a:rPr lang="en-GB" sz="1867" i="1" kern="0" dirty="0">
                <a:solidFill>
                  <a:srgbClr val="000000"/>
                </a:solidFill>
                <a:latin typeface="Arial"/>
                <a:cs typeface="Arial"/>
                <a:sym typeface="Arial"/>
              </a:rPr>
              <a:t>(b) any person known or believed to have any property comprised in the bankrupt’s estate in his possession or to be indebted to the bankrupt,</a:t>
            </a:r>
            <a:endParaRPr lang="en-GB" sz="1867" kern="0" dirty="0">
              <a:solidFill>
                <a:srgbClr val="000000"/>
              </a:solidFill>
              <a:latin typeface="Arial"/>
              <a:cs typeface="Arial"/>
              <a:sym typeface="Arial"/>
            </a:endParaRPr>
          </a:p>
          <a:p>
            <a:pPr defTabSz="1219170">
              <a:buClr>
                <a:srgbClr val="000000"/>
              </a:buClr>
            </a:pPr>
            <a:r>
              <a:rPr lang="en-GB" sz="1867" i="1" kern="0" dirty="0">
                <a:solidFill>
                  <a:srgbClr val="000000"/>
                </a:solidFill>
                <a:latin typeface="Arial"/>
                <a:cs typeface="Arial"/>
                <a:sym typeface="Arial"/>
              </a:rPr>
              <a:t>(c) any person appearing to the court to be able to give information concerning the bankrupt or the bankrupt’s dealings, affairs or property.</a:t>
            </a:r>
            <a:r>
              <a:rPr lang="en-GB" sz="1867" kern="0" dirty="0">
                <a:solidFill>
                  <a:srgbClr val="000000"/>
                </a:solidFill>
                <a:latin typeface="Arial"/>
                <a:cs typeface="Arial"/>
                <a:sym typeface="Arial"/>
              </a:rPr>
              <a:t>”</a:t>
            </a:r>
          </a:p>
          <a:p>
            <a:pPr defTabSz="1219170">
              <a:buClr>
                <a:srgbClr val="000000"/>
              </a:buClr>
            </a:pPr>
            <a:endParaRPr lang="en-GB" sz="1867" kern="0" dirty="0">
              <a:solidFill>
                <a:srgbClr val="000000"/>
              </a:solidFill>
              <a:latin typeface="Arial"/>
              <a:cs typeface="Arial"/>
              <a:sym typeface="Arial"/>
            </a:endParaRPr>
          </a:p>
        </p:txBody>
      </p:sp>
      <p:pic>
        <p:nvPicPr>
          <p:cNvPr id="6" name="Picture 5">
            <a:extLst>
              <a:ext uri="{FF2B5EF4-FFF2-40B4-BE49-F238E27FC236}">
                <a16:creationId xmlns:a16="http://schemas.microsoft.com/office/drawing/2014/main" id="{472C0D3F-4624-E68B-E8A6-9C3DECE0F63F}"/>
              </a:ext>
            </a:extLst>
          </p:cNvPr>
          <p:cNvPicPr>
            <a:picLocks noChangeAspect="1"/>
          </p:cNvPicPr>
          <p:nvPr/>
        </p:nvPicPr>
        <p:blipFill>
          <a:blip r:embed="rId4"/>
          <a:stretch>
            <a:fillRect/>
          </a:stretch>
        </p:blipFill>
        <p:spPr>
          <a:xfrm>
            <a:off x="1842435" y="2001991"/>
            <a:ext cx="2049919" cy="2209621"/>
          </a:xfrm>
          <a:prstGeom prst="rect">
            <a:avLst/>
          </a:prstGeom>
        </p:spPr>
      </p:pic>
      <p:pic>
        <p:nvPicPr>
          <p:cNvPr id="8" name="Picture 7">
            <a:extLst>
              <a:ext uri="{FF2B5EF4-FFF2-40B4-BE49-F238E27FC236}">
                <a16:creationId xmlns:a16="http://schemas.microsoft.com/office/drawing/2014/main" id="{9DE1B1B0-FB95-10C4-6C6B-C5C71734855F}"/>
              </a:ext>
            </a:extLst>
          </p:cNvPr>
          <p:cNvPicPr>
            <a:picLocks noChangeAspect="1"/>
          </p:cNvPicPr>
          <p:nvPr/>
        </p:nvPicPr>
        <p:blipFill>
          <a:blip r:embed="rId5"/>
          <a:stretch>
            <a:fillRect/>
          </a:stretch>
        </p:blipFill>
        <p:spPr>
          <a:xfrm>
            <a:off x="431545" y="4626490"/>
            <a:ext cx="4597400" cy="1765300"/>
          </a:xfrm>
          <a:prstGeom prst="rect">
            <a:avLst/>
          </a:prstGeom>
        </p:spPr>
      </p:pic>
    </p:spTree>
    <p:extLst>
      <p:ext uri="{BB962C8B-B14F-4D97-AF65-F5344CB8AC3E}">
        <p14:creationId xmlns:p14="http://schemas.microsoft.com/office/powerpoint/2010/main" val="41632665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AD155AD0-3BEA-5D79-E078-DA42821CE284}"/>
            </a:ext>
          </a:extLst>
        </p:cNvPr>
        <p:cNvGrpSpPr/>
        <p:nvPr/>
      </p:nvGrpSpPr>
      <p:grpSpPr>
        <a:xfrm>
          <a:off x="0" y="0"/>
          <a:ext cx="0" cy="0"/>
          <a:chOff x="0" y="0"/>
          <a:chExt cx="0" cy="0"/>
        </a:xfrm>
      </p:grpSpPr>
      <p:pic>
        <p:nvPicPr>
          <p:cNvPr id="4" name="Picture 3" descr="Logo&#10;&#10;Description automatically generated">
            <a:extLst>
              <a:ext uri="{FF2B5EF4-FFF2-40B4-BE49-F238E27FC236}">
                <a16:creationId xmlns:a16="http://schemas.microsoft.com/office/drawing/2014/main" id="{596AB321-0A16-23D1-E5DB-2E660AFE3F18}"/>
              </a:ext>
            </a:extLst>
          </p:cNvPr>
          <p:cNvPicPr>
            <a:picLocks noChangeAspect="1"/>
          </p:cNvPicPr>
          <p:nvPr/>
        </p:nvPicPr>
        <p:blipFill>
          <a:blip r:embed="rId3"/>
          <a:stretch>
            <a:fillRect/>
          </a:stretch>
        </p:blipFill>
        <p:spPr>
          <a:xfrm>
            <a:off x="8922329" y="5142531"/>
            <a:ext cx="3173407" cy="1516888"/>
          </a:xfrm>
          <a:prstGeom prst="rect">
            <a:avLst/>
          </a:prstGeom>
        </p:spPr>
      </p:pic>
      <p:sp>
        <p:nvSpPr>
          <p:cNvPr id="5" name="TextBox 4">
            <a:extLst>
              <a:ext uri="{FF2B5EF4-FFF2-40B4-BE49-F238E27FC236}">
                <a16:creationId xmlns:a16="http://schemas.microsoft.com/office/drawing/2014/main" id="{83F95647-FDFA-B955-EC61-FCB5C5ACBA1E}"/>
              </a:ext>
            </a:extLst>
          </p:cNvPr>
          <p:cNvSpPr txBox="1"/>
          <p:nvPr/>
        </p:nvSpPr>
        <p:spPr>
          <a:xfrm>
            <a:off x="614935" y="466211"/>
            <a:ext cx="11480800" cy="1241237"/>
          </a:xfrm>
          <a:prstGeom prst="rect">
            <a:avLst/>
          </a:prstGeom>
          <a:noFill/>
        </p:spPr>
        <p:txBody>
          <a:bodyPr wrap="square" rtlCol="0">
            <a:spAutoFit/>
          </a:bodyPr>
          <a:lstStyle/>
          <a:p>
            <a:pPr defTabSz="1219170">
              <a:buClr>
                <a:srgbClr val="000000"/>
              </a:buClr>
            </a:pPr>
            <a:r>
              <a:rPr lang="en-GB" sz="3733" kern="0" dirty="0">
                <a:solidFill>
                  <a:srgbClr val="000000"/>
                </a:solidFill>
                <a:latin typeface="Arial"/>
                <a:cs typeface="Arial"/>
                <a:sym typeface="Arial"/>
              </a:rPr>
              <a:t>Inquiry into bankrupt’s dealings and property: s.366 IA 1986</a:t>
            </a:r>
          </a:p>
        </p:txBody>
      </p:sp>
      <p:pic>
        <p:nvPicPr>
          <p:cNvPr id="7" name="Picture 6">
            <a:extLst>
              <a:ext uri="{FF2B5EF4-FFF2-40B4-BE49-F238E27FC236}">
                <a16:creationId xmlns:a16="http://schemas.microsoft.com/office/drawing/2014/main" id="{BFD8A600-93A7-70D2-01AD-84FF58E288F0}"/>
              </a:ext>
            </a:extLst>
          </p:cNvPr>
          <p:cNvPicPr>
            <a:picLocks noChangeAspect="1"/>
          </p:cNvPicPr>
          <p:nvPr/>
        </p:nvPicPr>
        <p:blipFill>
          <a:blip r:embed="rId4"/>
          <a:stretch>
            <a:fillRect/>
          </a:stretch>
        </p:blipFill>
        <p:spPr>
          <a:xfrm>
            <a:off x="468306" y="2065298"/>
            <a:ext cx="2935295" cy="2935295"/>
          </a:xfrm>
          <a:prstGeom prst="rect">
            <a:avLst/>
          </a:prstGeom>
        </p:spPr>
      </p:pic>
      <p:pic>
        <p:nvPicPr>
          <p:cNvPr id="12" name="Picture 11">
            <a:extLst>
              <a:ext uri="{FF2B5EF4-FFF2-40B4-BE49-F238E27FC236}">
                <a16:creationId xmlns:a16="http://schemas.microsoft.com/office/drawing/2014/main" id="{BA7761B2-C3F0-301C-ADC6-CBF277AA8807}"/>
              </a:ext>
            </a:extLst>
          </p:cNvPr>
          <p:cNvPicPr>
            <a:picLocks noChangeAspect="1"/>
          </p:cNvPicPr>
          <p:nvPr/>
        </p:nvPicPr>
        <p:blipFill>
          <a:blip r:embed="rId5"/>
          <a:stretch>
            <a:fillRect/>
          </a:stretch>
        </p:blipFill>
        <p:spPr>
          <a:xfrm>
            <a:off x="4842799" y="2079376"/>
            <a:ext cx="2627292" cy="2909185"/>
          </a:xfrm>
          <a:prstGeom prst="rect">
            <a:avLst/>
          </a:prstGeom>
        </p:spPr>
      </p:pic>
      <p:pic>
        <p:nvPicPr>
          <p:cNvPr id="3" name="Picture 2">
            <a:extLst>
              <a:ext uri="{FF2B5EF4-FFF2-40B4-BE49-F238E27FC236}">
                <a16:creationId xmlns:a16="http://schemas.microsoft.com/office/drawing/2014/main" id="{85B3A903-B525-8766-81A8-C25B7EB9422B}"/>
              </a:ext>
            </a:extLst>
          </p:cNvPr>
          <p:cNvPicPr>
            <a:picLocks noChangeAspect="1"/>
          </p:cNvPicPr>
          <p:nvPr/>
        </p:nvPicPr>
        <p:blipFill>
          <a:blip r:embed="rId6"/>
          <a:srcRect b="5203"/>
          <a:stretch>
            <a:fillRect/>
          </a:stretch>
        </p:blipFill>
        <p:spPr>
          <a:xfrm>
            <a:off x="8503920" y="2183432"/>
            <a:ext cx="2743200" cy="2805129"/>
          </a:xfrm>
          <a:prstGeom prst="rect">
            <a:avLst/>
          </a:prstGeom>
        </p:spPr>
      </p:pic>
    </p:spTree>
    <p:extLst>
      <p:ext uri="{BB962C8B-B14F-4D97-AF65-F5344CB8AC3E}">
        <p14:creationId xmlns:p14="http://schemas.microsoft.com/office/powerpoint/2010/main" val="18561144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C39C6C8B-62EE-ACE4-F310-B1EC54DDCD0E}"/>
            </a:ext>
          </a:extLst>
        </p:cNvPr>
        <p:cNvGrpSpPr/>
        <p:nvPr/>
      </p:nvGrpSpPr>
      <p:grpSpPr>
        <a:xfrm>
          <a:off x="0" y="0"/>
          <a:ext cx="0" cy="0"/>
          <a:chOff x="0" y="0"/>
          <a:chExt cx="0" cy="0"/>
        </a:xfrm>
      </p:grpSpPr>
      <p:pic>
        <p:nvPicPr>
          <p:cNvPr id="4" name="Picture 3" descr="Logo&#10;&#10;Description automatically generated">
            <a:extLst>
              <a:ext uri="{FF2B5EF4-FFF2-40B4-BE49-F238E27FC236}">
                <a16:creationId xmlns:a16="http://schemas.microsoft.com/office/drawing/2014/main" id="{2E759C82-CE54-B9E0-B571-67BB852E7E58}"/>
              </a:ext>
            </a:extLst>
          </p:cNvPr>
          <p:cNvPicPr>
            <a:picLocks noChangeAspect="1"/>
          </p:cNvPicPr>
          <p:nvPr/>
        </p:nvPicPr>
        <p:blipFill>
          <a:blip r:embed="rId3"/>
          <a:stretch>
            <a:fillRect/>
          </a:stretch>
        </p:blipFill>
        <p:spPr>
          <a:xfrm>
            <a:off x="8922329" y="5142531"/>
            <a:ext cx="3173407" cy="1516888"/>
          </a:xfrm>
          <a:prstGeom prst="rect">
            <a:avLst/>
          </a:prstGeom>
        </p:spPr>
      </p:pic>
      <p:sp>
        <p:nvSpPr>
          <p:cNvPr id="5" name="TextBox 4">
            <a:extLst>
              <a:ext uri="{FF2B5EF4-FFF2-40B4-BE49-F238E27FC236}">
                <a16:creationId xmlns:a16="http://schemas.microsoft.com/office/drawing/2014/main" id="{2187B40B-1EFF-24F2-F0F4-74FB1D1326E4}"/>
              </a:ext>
            </a:extLst>
          </p:cNvPr>
          <p:cNvSpPr txBox="1"/>
          <p:nvPr/>
        </p:nvSpPr>
        <p:spPr>
          <a:xfrm>
            <a:off x="614935" y="420924"/>
            <a:ext cx="11480800" cy="666786"/>
          </a:xfrm>
          <a:prstGeom prst="rect">
            <a:avLst/>
          </a:prstGeom>
          <a:noFill/>
        </p:spPr>
        <p:txBody>
          <a:bodyPr wrap="square" rtlCol="0">
            <a:spAutoFit/>
          </a:bodyPr>
          <a:lstStyle/>
          <a:p>
            <a:pPr defTabSz="1219170">
              <a:buClr>
                <a:srgbClr val="000000"/>
              </a:buClr>
            </a:pPr>
            <a:r>
              <a:rPr lang="en-GB" sz="3733" kern="0" dirty="0">
                <a:solidFill>
                  <a:srgbClr val="000000"/>
                </a:solidFill>
                <a:latin typeface="Arial"/>
                <a:cs typeface="Arial"/>
                <a:sym typeface="Arial"/>
              </a:rPr>
              <a:t>Power of arrest: s.364 IA 1986</a:t>
            </a:r>
          </a:p>
        </p:txBody>
      </p:sp>
      <p:pic>
        <p:nvPicPr>
          <p:cNvPr id="13" name="Picture 12" descr="Arrest Warrant Stock Illustrations – 1 ...">
            <a:extLst>
              <a:ext uri="{FF2B5EF4-FFF2-40B4-BE49-F238E27FC236}">
                <a16:creationId xmlns:a16="http://schemas.microsoft.com/office/drawing/2014/main" id="{74C3654F-60B6-8830-6A9E-7C8FF8A43A05}"/>
              </a:ext>
            </a:extLst>
          </p:cNvPr>
          <p:cNvPicPr>
            <a:picLocks noChangeAspect="1"/>
          </p:cNvPicPr>
          <p:nvPr/>
        </p:nvPicPr>
        <p:blipFill>
          <a:blip r:embed="rId4"/>
          <a:stretch>
            <a:fillRect/>
          </a:stretch>
        </p:blipFill>
        <p:spPr>
          <a:xfrm>
            <a:off x="9566621" y="1840321"/>
            <a:ext cx="2386940" cy="2386940"/>
          </a:xfrm>
          <a:prstGeom prst="rect">
            <a:avLst/>
          </a:prstGeom>
        </p:spPr>
      </p:pic>
      <p:sp>
        <p:nvSpPr>
          <p:cNvPr id="16" name="TextBox 15">
            <a:extLst>
              <a:ext uri="{FF2B5EF4-FFF2-40B4-BE49-F238E27FC236}">
                <a16:creationId xmlns:a16="http://schemas.microsoft.com/office/drawing/2014/main" id="{515D3B48-D59E-1BD3-7FB0-1FA9A763D3A0}"/>
              </a:ext>
            </a:extLst>
          </p:cNvPr>
          <p:cNvSpPr txBox="1"/>
          <p:nvPr/>
        </p:nvSpPr>
        <p:spPr>
          <a:xfrm>
            <a:off x="446047" y="1163837"/>
            <a:ext cx="9120572" cy="5159169"/>
          </a:xfrm>
          <a:prstGeom prst="rect">
            <a:avLst/>
          </a:prstGeom>
          <a:noFill/>
        </p:spPr>
        <p:txBody>
          <a:bodyPr wrap="square" rtlCol="0">
            <a:spAutoFit/>
          </a:bodyPr>
          <a:lstStyle/>
          <a:p>
            <a:pPr marL="380990" lvl="1" indent="-380990" defTabSz="1219170">
              <a:buClr>
                <a:srgbClr val="000000"/>
              </a:buClr>
              <a:buFont typeface="Arial" panose="020B0604020202020204" pitchFamily="34" charset="0"/>
              <a:buChar char="•"/>
            </a:pPr>
            <a:r>
              <a:rPr lang="en-GB" sz="1733" kern="0" dirty="0">
                <a:solidFill>
                  <a:srgbClr val="000000"/>
                </a:solidFill>
                <a:latin typeface="Arial"/>
                <a:cs typeface="Arial"/>
                <a:sym typeface="Arial"/>
              </a:rPr>
              <a:t>That there are reasonable grounds for believing that he has absconded, or is about to abscond, with a view to avoiding or delaying the payment of any of his debts or his appearance to a bankruptcy petition or to avoiding, delaying or disrupting any proceedings in bankruptcy against him or any examination of his affairs. </a:t>
            </a:r>
          </a:p>
          <a:p>
            <a:pPr marL="380990" lvl="1" indent="-380990" defTabSz="1219170">
              <a:buClr>
                <a:srgbClr val="000000"/>
              </a:buClr>
              <a:buFont typeface="Arial" panose="020B0604020202020204" pitchFamily="34" charset="0"/>
              <a:buChar char="•"/>
            </a:pPr>
            <a:endParaRPr lang="en-GB" sz="1733" kern="0" dirty="0">
              <a:solidFill>
                <a:srgbClr val="000000"/>
              </a:solidFill>
              <a:latin typeface="Arial"/>
              <a:cs typeface="Arial"/>
              <a:sym typeface="Arial"/>
            </a:endParaRPr>
          </a:p>
          <a:p>
            <a:pPr marL="380990" lvl="1" indent="-380990" defTabSz="1219170">
              <a:buClr>
                <a:srgbClr val="000000"/>
              </a:buClr>
              <a:buFont typeface="Arial" panose="020B0604020202020204" pitchFamily="34" charset="0"/>
              <a:buChar char="•"/>
            </a:pPr>
            <a:r>
              <a:rPr lang="en-GB" sz="1733" kern="0" dirty="0">
                <a:solidFill>
                  <a:srgbClr val="000000"/>
                </a:solidFill>
                <a:latin typeface="Arial"/>
                <a:cs typeface="Arial"/>
                <a:sym typeface="Arial"/>
              </a:rPr>
              <a:t>That he is about to remove his goods with a view to preventing or delaying possession being taken of them by the official receiver or the trustee of his estate. </a:t>
            </a:r>
          </a:p>
          <a:p>
            <a:pPr marL="380990" lvl="1" indent="-380990" defTabSz="1219170">
              <a:buClr>
                <a:srgbClr val="000000"/>
              </a:buClr>
              <a:buFont typeface="Arial" panose="020B0604020202020204" pitchFamily="34" charset="0"/>
              <a:buChar char="•"/>
            </a:pPr>
            <a:endParaRPr lang="en-GB" sz="1733" kern="0" dirty="0">
              <a:solidFill>
                <a:srgbClr val="000000"/>
              </a:solidFill>
              <a:latin typeface="Arial"/>
              <a:cs typeface="Arial"/>
              <a:sym typeface="Arial"/>
            </a:endParaRPr>
          </a:p>
          <a:p>
            <a:pPr marL="380990" lvl="1" indent="-380990" defTabSz="1219170">
              <a:buClr>
                <a:srgbClr val="000000"/>
              </a:buClr>
              <a:buFont typeface="Arial" panose="020B0604020202020204" pitchFamily="34" charset="0"/>
              <a:buChar char="•"/>
            </a:pPr>
            <a:r>
              <a:rPr lang="en-GB" sz="1733" kern="0" dirty="0">
                <a:solidFill>
                  <a:srgbClr val="000000"/>
                </a:solidFill>
                <a:latin typeface="Arial"/>
                <a:cs typeface="Arial"/>
                <a:sym typeface="Arial"/>
              </a:rPr>
              <a:t>That there are reasonable grounds for believing that he has concealed or destroyed, or is about to conceal or destroy, any of his goods or any books, papers or records which might be of use to his creditors in the course of his bankruptcy or in connection with the administration of his estate.</a:t>
            </a:r>
          </a:p>
          <a:p>
            <a:pPr marL="380990" lvl="1" indent="-380990" defTabSz="1219170">
              <a:buClr>
                <a:srgbClr val="000000"/>
              </a:buClr>
              <a:buFont typeface="Arial" panose="020B0604020202020204" pitchFamily="34" charset="0"/>
              <a:buChar char="•"/>
            </a:pPr>
            <a:endParaRPr lang="en-GB" sz="1733" kern="0" dirty="0">
              <a:solidFill>
                <a:srgbClr val="000000"/>
              </a:solidFill>
              <a:latin typeface="Arial"/>
              <a:cs typeface="Arial"/>
              <a:sym typeface="Arial"/>
            </a:endParaRPr>
          </a:p>
          <a:p>
            <a:pPr marL="380990" indent="-380990" defTabSz="1219170">
              <a:buClr>
                <a:srgbClr val="000000"/>
              </a:buClr>
              <a:buFont typeface="Arial" panose="020B0604020202020204" pitchFamily="34" charset="0"/>
              <a:buChar char="•"/>
            </a:pPr>
            <a:r>
              <a:rPr lang="en-GB" sz="1733" kern="0" dirty="0">
                <a:solidFill>
                  <a:srgbClr val="000000"/>
                </a:solidFill>
                <a:latin typeface="Arial"/>
                <a:cs typeface="Arial"/>
                <a:sym typeface="Arial"/>
              </a:rPr>
              <a:t> That he has, without the leave of the official receiver or the trustee of his estate, removed any goods in his possession which exceed in value such sum as may be prescribed.</a:t>
            </a:r>
          </a:p>
          <a:p>
            <a:pPr marL="380990" indent="-380990" defTabSz="1219170">
              <a:buClr>
                <a:srgbClr val="000000"/>
              </a:buClr>
              <a:buFont typeface="Arial" panose="020B0604020202020204" pitchFamily="34" charset="0"/>
              <a:buChar char="•"/>
            </a:pPr>
            <a:endParaRPr lang="en-GB" sz="1733" kern="0" dirty="0">
              <a:solidFill>
                <a:srgbClr val="000000"/>
              </a:solidFill>
              <a:latin typeface="Arial"/>
              <a:cs typeface="Arial"/>
              <a:sym typeface="Arial"/>
            </a:endParaRPr>
          </a:p>
          <a:p>
            <a:pPr marL="380990" lvl="1" indent="-380990" defTabSz="1219170">
              <a:buClr>
                <a:srgbClr val="000000"/>
              </a:buClr>
              <a:buFont typeface="Arial" panose="020B0604020202020204" pitchFamily="34" charset="0"/>
              <a:buChar char="•"/>
            </a:pPr>
            <a:r>
              <a:rPr lang="en-GB" sz="1733" kern="0" dirty="0">
                <a:solidFill>
                  <a:srgbClr val="000000"/>
                </a:solidFill>
                <a:latin typeface="Arial"/>
                <a:cs typeface="Arial"/>
                <a:sym typeface="Arial"/>
              </a:rPr>
              <a:t>That he has failed, without reasonable excuse, to attend any examination ordered by the court.</a:t>
            </a:r>
          </a:p>
        </p:txBody>
      </p:sp>
    </p:spTree>
    <p:extLst>
      <p:ext uri="{BB962C8B-B14F-4D97-AF65-F5344CB8AC3E}">
        <p14:creationId xmlns:p14="http://schemas.microsoft.com/office/powerpoint/2010/main" val="18553713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9926D4DB-6508-A959-7B36-AC20EC837FC9}"/>
            </a:ext>
          </a:extLst>
        </p:cNvPr>
        <p:cNvGrpSpPr/>
        <p:nvPr/>
      </p:nvGrpSpPr>
      <p:grpSpPr>
        <a:xfrm>
          <a:off x="0" y="0"/>
          <a:ext cx="0" cy="0"/>
          <a:chOff x="0" y="0"/>
          <a:chExt cx="0" cy="0"/>
        </a:xfrm>
      </p:grpSpPr>
      <p:pic>
        <p:nvPicPr>
          <p:cNvPr id="4" name="Picture 3" descr="Logo&#10;&#10;Description automatically generated">
            <a:extLst>
              <a:ext uri="{FF2B5EF4-FFF2-40B4-BE49-F238E27FC236}">
                <a16:creationId xmlns:a16="http://schemas.microsoft.com/office/drawing/2014/main" id="{5294842C-6485-C583-ABCC-C99B74812F08}"/>
              </a:ext>
            </a:extLst>
          </p:cNvPr>
          <p:cNvPicPr>
            <a:picLocks noChangeAspect="1"/>
          </p:cNvPicPr>
          <p:nvPr/>
        </p:nvPicPr>
        <p:blipFill>
          <a:blip r:embed="rId3"/>
          <a:stretch>
            <a:fillRect/>
          </a:stretch>
        </p:blipFill>
        <p:spPr>
          <a:xfrm>
            <a:off x="8922329" y="5142531"/>
            <a:ext cx="3173407" cy="1516888"/>
          </a:xfrm>
          <a:prstGeom prst="rect">
            <a:avLst/>
          </a:prstGeom>
        </p:spPr>
      </p:pic>
      <p:sp>
        <p:nvSpPr>
          <p:cNvPr id="5" name="TextBox 4">
            <a:extLst>
              <a:ext uri="{FF2B5EF4-FFF2-40B4-BE49-F238E27FC236}">
                <a16:creationId xmlns:a16="http://schemas.microsoft.com/office/drawing/2014/main" id="{250E39B1-4941-2D10-D4DC-19AD65D72A1D}"/>
              </a:ext>
            </a:extLst>
          </p:cNvPr>
          <p:cNvSpPr txBox="1"/>
          <p:nvPr/>
        </p:nvSpPr>
        <p:spPr>
          <a:xfrm>
            <a:off x="614935" y="420924"/>
            <a:ext cx="11480800" cy="666786"/>
          </a:xfrm>
          <a:prstGeom prst="rect">
            <a:avLst/>
          </a:prstGeom>
          <a:noFill/>
        </p:spPr>
        <p:txBody>
          <a:bodyPr wrap="square" rtlCol="0">
            <a:spAutoFit/>
          </a:bodyPr>
          <a:lstStyle/>
          <a:p>
            <a:pPr defTabSz="1219170">
              <a:buClr>
                <a:srgbClr val="000000"/>
              </a:buClr>
            </a:pPr>
            <a:r>
              <a:rPr lang="en-GB" sz="3733" kern="0" dirty="0">
                <a:solidFill>
                  <a:srgbClr val="000000"/>
                </a:solidFill>
                <a:latin typeface="Arial"/>
                <a:cs typeface="Arial"/>
                <a:sym typeface="Arial"/>
              </a:rPr>
              <a:t>Power of arrest: s.364 IA 1986</a:t>
            </a:r>
          </a:p>
        </p:txBody>
      </p:sp>
      <p:sp>
        <p:nvSpPr>
          <p:cNvPr id="6" name="TextBox 5">
            <a:extLst>
              <a:ext uri="{FF2B5EF4-FFF2-40B4-BE49-F238E27FC236}">
                <a16:creationId xmlns:a16="http://schemas.microsoft.com/office/drawing/2014/main" id="{2CA7D3CD-9E1C-2E55-1CE5-30920A7CED74}"/>
              </a:ext>
            </a:extLst>
          </p:cNvPr>
          <p:cNvSpPr txBox="1"/>
          <p:nvPr/>
        </p:nvSpPr>
        <p:spPr>
          <a:xfrm>
            <a:off x="713680" y="1754460"/>
            <a:ext cx="11101657" cy="4524315"/>
          </a:xfrm>
          <a:prstGeom prst="rect">
            <a:avLst/>
          </a:prstGeom>
          <a:noFill/>
        </p:spPr>
        <p:txBody>
          <a:bodyPr wrap="square" rtlCol="0">
            <a:spAutoFit/>
          </a:bodyPr>
          <a:lstStyle/>
          <a:p>
            <a:pPr defTabSz="1219170">
              <a:buClr>
                <a:srgbClr val="000000"/>
              </a:buClr>
            </a:pPr>
            <a:r>
              <a:rPr lang="en-GB" sz="2400" i="1" kern="0" dirty="0">
                <a:solidFill>
                  <a:srgbClr val="000000"/>
                </a:solidFill>
                <a:latin typeface="Arial"/>
                <a:cs typeface="Arial"/>
                <a:sym typeface="Arial"/>
              </a:rPr>
              <a:t>"It would be best for the arrested person to be brought before the court either immediately (before being taken to prison) or no later than the next sitting day of the relevant court. We concede that there may be practical difficulties and that the person may not have solicitors to represent him by them; the hearing may not be fully effective, and it may not be possible at once to work out a suitable alternative to detention in custody. Nevertheless it seems to us necessary that some such hearing should take place at an early opportunity, even if it may not always provide an immediate effective occasion for a review of the committal order</a:t>
            </a:r>
            <a:r>
              <a:rPr lang="en-GB" sz="2400" kern="0" dirty="0">
                <a:solidFill>
                  <a:srgbClr val="000000"/>
                </a:solidFill>
                <a:latin typeface="Arial"/>
                <a:cs typeface="Arial"/>
                <a:sym typeface="Arial"/>
              </a:rPr>
              <a:t>.“</a:t>
            </a:r>
          </a:p>
          <a:p>
            <a:pPr defTabSz="1219170">
              <a:buClr>
                <a:srgbClr val="000000"/>
              </a:buClr>
            </a:pPr>
            <a:endParaRPr lang="en-GB" sz="2400" kern="0" dirty="0">
              <a:solidFill>
                <a:srgbClr val="000000"/>
              </a:solidFill>
              <a:latin typeface="Arial"/>
              <a:cs typeface="Arial"/>
              <a:sym typeface="Arial"/>
            </a:endParaRPr>
          </a:p>
          <a:p>
            <a:pPr defTabSz="1219170">
              <a:buClr>
                <a:srgbClr val="000000"/>
              </a:buClr>
            </a:pPr>
            <a:r>
              <a:rPr lang="en-GB" sz="2400" i="1" kern="0" dirty="0">
                <a:solidFill>
                  <a:srgbClr val="000000"/>
                </a:solidFill>
                <a:latin typeface="Arial"/>
                <a:cs typeface="Arial"/>
                <a:sym typeface="Arial"/>
              </a:rPr>
              <a:t>Hickling v Baker</a:t>
            </a:r>
            <a:r>
              <a:rPr lang="en-GB" sz="2400" kern="0" dirty="0">
                <a:solidFill>
                  <a:srgbClr val="000000"/>
                </a:solidFill>
                <a:latin typeface="Arial"/>
                <a:cs typeface="Arial"/>
                <a:sym typeface="Arial"/>
              </a:rPr>
              <a:t> [2007] EWCA </a:t>
            </a:r>
            <a:r>
              <a:rPr lang="en-GB" sz="2400" kern="0" dirty="0" err="1">
                <a:solidFill>
                  <a:srgbClr val="000000"/>
                </a:solidFill>
                <a:latin typeface="Arial"/>
                <a:cs typeface="Arial"/>
                <a:sym typeface="Arial"/>
              </a:rPr>
              <a:t>Civ</a:t>
            </a:r>
            <a:r>
              <a:rPr lang="en-GB" sz="2400" kern="0" dirty="0">
                <a:solidFill>
                  <a:srgbClr val="000000"/>
                </a:solidFill>
                <a:latin typeface="Arial"/>
                <a:cs typeface="Arial"/>
                <a:sym typeface="Arial"/>
              </a:rPr>
              <a:t> 287</a:t>
            </a:r>
          </a:p>
          <a:p>
            <a:pPr defTabSz="1219170">
              <a:buClr>
                <a:srgbClr val="000000"/>
              </a:buClr>
            </a:pPr>
            <a:endParaRPr lang="en-GB" sz="2400" kern="0" dirty="0">
              <a:solidFill>
                <a:srgbClr val="000000"/>
              </a:solidFill>
              <a:latin typeface="Arial"/>
              <a:cs typeface="Arial"/>
              <a:sym typeface="Arial"/>
            </a:endParaRPr>
          </a:p>
        </p:txBody>
      </p:sp>
    </p:spTree>
    <p:extLst>
      <p:ext uri="{BB962C8B-B14F-4D97-AF65-F5344CB8AC3E}">
        <p14:creationId xmlns:p14="http://schemas.microsoft.com/office/powerpoint/2010/main" val="26031798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681A23-740C-5C5C-13B1-98C319CDE1A9}"/>
              </a:ext>
            </a:extLst>
          </p:cNvPr>
          <p:cNvSpPr>
            <a:spLocks noGrp="1"/>
          </p:cNvSpPr>
          <p:nvPr>
            <p:ph type="title"/>
          </p:nvPr>
        </p:nvSpPr>
        <p:spPr>
          <a:xfrm>
            <a:off x="415600" y="551320"/>
            <a:ext cx="11360800" cy="1122400"/>
          </a:xfrm>
        </p:spPr>
        <p:txBody>
          <a:bodyPr>
            <a:normAutofit fontScale="90000"/>
          </a:bodyPr>
          <a:lstStyle/>
          <a:p>
            <a:pPr>
              <a:lnSpc>
                <a:spcPct val="150000"/>
              </a:lnSpc>
            </a:pPr>
            <a:r>
              <a:rPr lang="en-GB" sz="4267" dirty="0"/>
              <a:t>Seizure of bankrupt’s property: s.365 IA 1986</a:t>
            </a:r>
          </a:p>
        </p:txBody>
      </p:sp>
      <p:pic>
        <p:nvPicPr>
          <p:cNvPr id="5" name="Picture 4">
            <a:extLst>
              <a:ext uri="{FF2B5EF4-FFF2-40B4-BE49-F238E27FC236}">
                <a16:creationId xmlns:a16="http://schemas.microsoft.com/office/drawing/2014/main" id="{C191106A-3CA7-EF48-706E-B8A1C5FB296E}"/>
              </a:ext>
            </a:extLst>
          </p:cNvPr>
          <p:cNvPicPr>
            <a:picLocks noChangeAspect="1"/>
          </p:cNvPicPr>
          <p:nvPr/>
        </p:nvPicPr>
        <p:blipFill>
          <a:blip r:embed="rId2"/>
          <a:srcRect b="9112"/>
          <a:stretch>
            <a:fillRect/>
          </a:stretch>
        </p:blipFill>
        <p:spPr>
          <a:xfrm>
            <a:off x="739699" y="2370022"/>
            <a:ext cx="2743200" cy="2689457"/>
          </a:xfrm>
          <a:prstGeom prst="rect">
            <a:avLst/>
          </a:prstGeom>
        </p:spPr>
      </p:pic>
      <p:pic>
        <p:nvPicPr>
          <p:cNvPr id="7" name="Picture 6">
            <a:extLst>
              <a:ext uri="{FF2B5EF4-FFF2-40B4-BE49-F238E27FC236}">
                <a16:creationId xmlns:a16="http://schemas.microsoft.com/office/drawing/2014/main" id="{92CBEBC8-F7E5-910B-F0DB-9ECC80B2B17F}"/>
              </a:ext>
            </a:extLst>
          </p:cNvPr>
          <p:cNvPicPr>
            <a:picLocks noChangeAspect="1"/>
          </p:cNvPicPr>
          <p:nvPr/>
        </p:nvPicPr>
        <p:blipFill>
          <a:blip r:embed="rId3"/>
          <a:stretch>
            <a:fillRect/>
          </a:stretch>
        </p:blipFill>
        <p:spPr>
          <a:xfrm>
            <a:off x="4692650" y="2370022"/>
            <a:ext cx="2806700" cy="2689457"/>
          </a:xfrm>
          <a:prstGeom prst="rect">
            <a:avLst/>
          </a:prstGeom>
        </p:spPr>
      </p:pic>
      <p:pic>
        <p:nvPicPr>
          <p:cNvPr id="9" name="Picture 8">
            <a:extLst>
              <a:ext uri="{FF2B5EF4-FFF2-40B4-BE49-F238E27FC236}">
                <a16:creationId xmlns:a16="http://schemas.microsoft.com/office/drawing/2014/main" id="{DE760E14-7BE5-2665-A2BF-2B8D858534BF}"/>
              </a:ext>
            </a:extLst>
          </p:cNvPr>
          <p:cNvPicPr>
            <a:picLocks noChangeAspect="1"/>
          </p:cNvPicPr>
          <p:nvPr/>
        </p:nvPicPr>
        <p:blipFill>
          <a:blip r:embed="rId4"/>
          <a:srcRect b="8721"/>
          <a:stretch>
            <a:fillRect/>
          </a:stretch>
        </p:blipFill>
        <p:spPr>
          <a:xfrm>
            <a:off x="8696402" y="2370022"/>
            <a:ext cx="2755900" cy="2689457"/>
          </a:xfrm>
          <a:prstGeom prst="rect">
            <a:avLst/>
          </a:prstGeom>
        </p:spPr>
      </p:pic>
    </p:spTree>
    <p:extLst>
      <p:ext uri="{BB962C8B-B14F-4D97-AF65-F5344CB8AC3E}">
        <p14:creationId xmlns:p14="http://schemas.microsoft.com/office/powerpoint/2010/main" val="29291816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E99E52-FCD2-A1AA-1A9A-94C9D7635D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E04D092-3760-F26D-55C4-64296570B996}"/>
              </a:ext>
            </a:extLst>
          </p:cNvPr>
          <p:cNvSpPr>
            <a:spLocks noGrp="1"/>
          </p:cNvSpPr>
          <p:nvPr>
            <p:ph type="title"/>
          </p:nvPr>
        </p:nvSpPr>
        <p:spPr>
          <a:xfrm>
            <a:off x="415600" y="551320"/>
            <a:ext cx="11360800" cy="1122400"/>
          </a:xfrm>
        </p:spPr>
        <p:txBody>
          <a:bodyPr>
            <a:normAutofit fontScale="90000"/>
          </a:bodyPr>
          <a:lstStyle/>
          <a:p>
            <a:pPr>
              <a:lnSpc>
                <a:spcPct val="150000"/>
              </a:lnSpc>
            </a:pPr>
            <a:r>
              <a:rPr lang="en-GB" sz="4267" dirty="0"/>
              <a:t>Seizure of bankrupt’s property: s.365 IA 1986</a:t>
            </a:r>
          </a:p>
        </p:txBody>
      </p:sp>
      <p:sp>
        <p:nvSpPr>
          <p:cNvPr id="13" name="TextBox 12">
            <a:extLst>
              <a:ext uri="{FF2B5EF4-FFF2-40B4-BE49-F238E27FC236}">
                <a16:creationId xmlns:a16="http://schemas.microsoft.com/office/drawing/2014/main" id="{C8BB84D7-F344-D823-6230-48558BF8E4AF}"/>
              </a:ext>
            </a:extLst>
          </p:cNvPr>
          <p:cNvSpPr txBox="1"/>
          <p:nvPr/>
        </p:nvSpPr>
        <p:spPr>
          <a:xfrm>
            <a:off x="1105209" y="1945762"/>
            <a:ext cx="8351025" cy="4154984"/>
          </a:xfrm>
          <a:prstGeom prst="rect">
            <a:avLst/>
          </a:prstGeom>
          <a:noFill/>
        </p:spPr>
        <p:txBody>
          <a:bodyPr wrap="square">
            <a:spAutoFit/>
          </a:bodyPr>
          <a:lstStyle/>
          <a:p>
            <a:pPr defTabSz="1219170">
              <a:buClr>
                <a:srgbClr val="000000"/>
              </a:buClr>
            </a:pPr>
            <a:r>
              <a:rPr lang="en-GB" sz="2400" i="1" kern="0" dirty="0" err="1">
                <a:solidFill>
                  <a:srgbClr val="000000"/>
                </a:solidFill>
                <a:latin typeface="Arial"/>
                <a:cs typeface="Arial"/>
                <a:sym typeface="Arial"/>
              </a:rPr>
              <a:t>Lasytsya</a:t>
            </a:r>
            <a:r>
              <a:rPr lang="en-GB" sz="2400" i="1" kern="0" dirty="0">
                <a:solidFill>
                  <a:srgbClr val="000000"/>
                </a:solidFill>
                <a:latin typeface="Arial"/>
                <a:cs typeface="Arial"/>
                <a:sym typeface="Arial"/>
              </a:rPr>
              <a:t> v </a:t>
            </a:r>
            <a:r>
              <a:rPr lang="en-GB" sz="2400" i="1" kern="0" dirty="0" err="1">
                <a:solidFill>
                  <a:srgbClr val="000000"/>
                </a:solidFill>
                <a:latin typeface="Arial"/>
                <a:cs typeface="Arial"/>
                <a:sym typeface="Arial"/>
              </a:rPr>
              <a:t>Koumettou</a:t>
            </a:r>
            <a:r>
              <a:rPr lang="en-GB" sz="2400" i="1" kern="0" dirty="0">
                <a:solidFill>
                  <a:srgbClr val="000000"/>
                </a:solidFill>
                <a:latin typeface="Arial"/>
                <a:cs typeface="Arial"/>
                <a:sym typeface="Arial"/>
              </a:rPr>
              <a:t> </a:t>
            </a:r>
            <a:r>
              <a:rPr lang="en-GB" sz="2400" kern="0" dirty="0">
                <a:solidFill>
                  <a:srgbClr val="000000"/>
                </a:solidFill>
                <a:latin typeface="Arial"/>
                <a:cs typeface="Arial"/>
                <a:sym typeface="Arial"/>
              </a:rPr>
              <a:t>[2020] EWHC 660 (Ch)</a:t>
            </a:r>
          </a:p>
          <a:p>
            <a:pPr defTabSz="1219170">
              <a:buClr>
                <a:srgbClr val="000000"/>
              </a:buClr>
            </a:pPr>
            <a:endParaRPr lang="en-GB" sz="2400" kern="0" dirty="0">
              <a:solidFill>
                <a:srgbClr val="000000"/>
              </a:solidFill>
              <a:latin typeface="Arial"/>
              <a:cs typeface="Arial"/>
              <a:sym typeface="Arial"/>
            </a:endParaRPr>
          </a:p>
          <a:p>
            <a:pPr marL="380990" indent="-380990" defTabSz="1219170">
              <a:buClr>
                <a:srgbClr val="000000"/>
              </a:buClr>
              <a:buFont typeface="Arial" panose="020B0604020202020204" pitchFamily="34" charset="0"/>
              <a:buChar char="•"/>
            </a:pPr>
            <a:r>
              <a:rPr lang="en-GB" sz="2400" kern="0" dirty="0">
                <a:solidFill>
                  <a:srgbClr val="000000"/>
                </a:solidFill>
                <a:latin typeface="Arial"/>
                <a:cs typeface="Arial"/>
                <a:sym typeface="Arial"/>
              </a:rPr>
              <a:t>Principles: (</a:t>
            </a:r>
            <a:r>
              <a:rPr lang="en-GB" sz="2400" kern="0" dirty="0" err="1">
                <a:solidFill>
                  <a:srgbClr val="000000"/>
                </a:solidFill>
                <a:latin typeface="Arial"/>
                <a:cs typeface="Arial"/>
                <a:sym typeface="Arial"/>
              </a:rPr>
              <a:t>i</a:t>
            </a:r>
            <a:r>
              <a:rPr lang="en-GB" sz="2400" kern="0" dirty="0">
                <a:solidFill>
                  <a:srgbClr val="000000"/>
                </a:solidFill>
                <a:latin typeface="Arial"/>
                <a:cs typeface="Arial"/>
                <a:sym typeface="Arial"/>
              </a:rPr>
              <a:t>) the order should only be made if it is necessary and in the interests of justice (ii) it requires a strong arguable case with clear evidence and (iii) the damage prevented must be proportionate to the grant of this remedy.</a:t>
            </a:r>
          </a:p>
          <a:p>
            <a:pPr marL="380990" indent="-380990" defTabSz="1219170">
              <a:buClr>
                <a:srgbClr val="000000"/>
              </a:buClr>
              <a:buFont typeface="Arial" panose="020B0604020202020204" pitchFamily="34" charset="0"/>
              <a:buChar char="•"/>
            </a:pPr>
            <a:endParaRPr lang="en-GB" sz="2400" kern="0" dirty="0">
              <a:solidFill>
                <a:srgbClr val="000000"/>
              </a:solidFill>
              <a:latin typeface="Arial"/>
              <a:cs typeface="Arial"/>
              <a:sym typeface="Arial"/>
            </a:endParaRPr>
          </a:p>
          <a:p>
            <a:pPr marL="380990" indent="-380990" defTabSz="1219170">
              <a:buClr>
                <a:srgbClr val="000000"/>
              </a:buClr>
              <a:buFont typeface="Arial" panose="020B0604020202020204" pitchFamily="34" charset="0"/>
              <a:buChar char="•"/>
            </a:pPr>
            <a:r>
              <a:rPr lang="en-GB" sz="2400" kern="0" dirty="0">
                <a:solidFill>
                  <a:srgbClr val="000000"/>
                </a:solidFill>
                <a:latin typeface="Arial"/>
                <a:cs typeface="Arial"/>
                <a:sym typeface="Arial"/>
              </a:rPr>
              <a:t>Order requirements are quite strict. </a:t>
            </a:r>
          </a:p>
          <a:p>
            <a:pPr marL="380990" indent="-380990" defTabSz="1219170">
              <a:buClr>
                <a:srgbClr val="000000"/>
              </a:buClr>
              <a:buFont typeface="Arial" panose="020B0604020202020204" pitchFamily="34" charset="0"/>
              <a:buChar char="•"/>
            </a:pPr>
            <a:endParaRPr lang="en-GB" sz="2400" kern="0" dirty="0">
              <a:solidFill>
                <a:srgbClr val="000000"/>
              </a:solidFill>
              <a:latin typeface="Arial"/>
              <a:cs typeface="Arial"/>
              <a:sym typeface="Arial"/>
            </a:endParaRPr>
          </a:p>
          <a:p>
            <a:pPr marL="380990" indent="-380990" defTabSz="1219170">
              <a:buClr>
                <a:srgbClr val="000000"/>
              </a:buClr>
              <a:buFont typeface="Arial" panose="020B0604020202020204" pitchFamily="34" charset="0"/>
              <a:buChar char="•"/>
            </a:pPr>
            <a:r>
              <a:rPr lang="en-GB" sz="2400" kern="0" dirty="0">
                <a:solidFill>
                  <a:srgbClr val="000000"/>
                </a:solidFill>
                <a:latin typeface="Arial"/>
                <a:cs typeface="Arial"/>
                <a:sym typeface="Arial"/>
              </a:rPr>
              <a:t>Safeguards should be utilised</a:t>
            </a:r>
          </a:p>
        </p:txBody>
      </p:sp>
    </p:spTree>
    <p:extLst>
      <p:ext uri="{BB962C8B-B14F-4D97-AF65-F5344CB8AC3E}">
        <p14:creationId xmlns:p14="http://schemas.microsoft.com/office/powerpoint/2010/main" val="15937112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60DE67C8-6220-B3CC-5DD9-6025CE05B9B3}"/>
            </a:ext>
          </a:extLst>
        </p:cNvPr>
        <p:cNvGrpSpPr/>
        <p:nvPr/>
      </p:nvGrpSpPr>
      <p:grpSpPr>
        <a:xfrm>
          <a:off x="0" y="0"/>
          <a:ext cx="0" cy="0"/>
          <a:chOff x="0" y="0"/>
          <a:chExt cx="0" cy="0"/>
        </a:xfrm>
      </p:grpSpPr>
      <p:pic>
        <p:nvPicPr>
          <p:cNvPr id="4" name="Picture 3" descr="Logo&#10;&#10;Description automatically generated">
            <a:extLst>
              <a:ext uri="{FF2B5EF4-FFF2-40B4-BE49-F238E27FC236}">
                <a16:creationId xmlns:a16="http://schemas.microsoft.com/office/drawing/2014/main" id="{0E2CBE99-B63C-F45E-49E4-D765FBC73563}"/>
              </a:ext>
            </a:extLst>
          </p:cNvPr>
          <p:cNvPicPr>
            <a:picLocks noChangeAspect="1"/>
          </p:cNvPicPr>
          <p:nvPr/>
        </p:nvPicPr>
        <p:blipFill>
          <a:blip r:embed="rId3"/>
          <a:stretch>
            <a:fillRect/>
          </a:stretch>
        </p:blipFill>
        <p:spPr>
          <a:xfrm>
            <a:off x="8922329" y="5142531"/>
            <a:ext cx="3173407" cy="1516888"/>
          </a:xfrm>
          <a:prstGeom prst="rect">
            <a:avLst/>
          </a:prstGeom>
        </p:spPr>
      </p:pic>
      <p:sp>
        <p:nvSpPr>
          <p:cNvPr id="5" name="TextBox 4">
            <a:extLst>
              <a:ext uri="{FF2B5EF4-FFF2-40B4-BE49-F238E27FC236}">
                <a16:creationId xmlns:a16="http://schemas.microsoft.com/office/drawing/2014/main" id="{288677BD-ED4E-DD7A-B849-666D7704CB62}"/>
              </a:ext>
            </a:extLst>
          </p:cNvPr>
          <p:cNvSpPr txBox="1"/>
          <p:nvPr/>
        </p:nvSpPr>
        <p:spPr>
          <a:xfrm>
            <a:off x="614935" y="351539"/>
            <a:ext cx="11480800" cy="666786"/>
          </a:xfrm>
          <a:prstGeom prst="rect">
            <a:avLst/>
          </a:prstGeom>
          <a:noFill/>
        </p:spPr>
        <p:txBody>
          <a:bodyPr wrap="square" rtlCol="0">
            <a:spAutoFit/>
          </a:bodyPr>
          <a:lstStyle/>
          <a:p>
            <a:pPr defTabSz="1219170">
              <a:buClr>
                <a:srgbClr val="000000"/>
              </a:buClr>
            </a:pPr>
            <a:r>
              <a:rPr lang="en-GB" sz="3733" kern="0" dirty="0">
                <a:solidFill>
                  <a:srgbClr val="000000"/>
                </a:solidFill>
                <a:latin typeface="Arial"/>
                <a:cs typeface="Arial"/>
                <a:sym typeface="Arial"/>
              </a:rPr>
              <a:t>Common Issues: Privilege </a:t>
            </a:r>
          </a:p>
        </p:txBody>
      </p:sp>
      <p:sp>
        <p:nvSpPr>
          <p:cNvPr id="6" name="TextBox 5">
            <a:extLst>
              <a:ext uri="{FF2B5EF4-FFF2-40B4-BE49-F238E27FC236}">
                <a16:creationId xmlns:a16="http://schemas.microsoft.com/office/drawing/2014/main" id="{689A5AB7-9C5B-7C86-AE24-9CA48F6F3520}"/>
              </a:ext>
            </a:extLst>
          </p:cNvPr>
          <p:cNvSpPr txBox="1"/>
          <p:nvPr/>
        </p:nvSpPr>
        <p:spPr>
          <a:xfrm>
            <a:off x="5352586" y="2110963"/>
            <a:ext cx="6036525" cy="3785652"/>
          </a:xfrm>
          <a:prstGeom prst="rect">
            <a:avLst/>
          </a:prstGeom>
          <a:noFill/>
        </p:spPr>
        <p:txBody>
          <a:bodyPr wrap="square" rtlCol="0">
            <a:spAutoFit/>
          </a:bodyPr>
          <a:lstStyle/>
          <a:p>
            <a:pPr defTabSz="1219170">
              <a:buClr>
                <a:srgbClr val="000000"/>
              </a:buClr>
            </a:pPr>
            <a:r>
              <a:rPr lang="en-GB" sz="2400" kern="0" dirty="0">
                <a:solidFill>
                  <a:srgbClr val="000000"/>
                </a:solidFill>
                <a:latin typeface="Arial"/>
                <a:cs typeface="Arial"/>
                <a:sym typeface="Arial"/>
              </a:rPr>
              <a:t>Corporate insolvency: usually no recourse to resist disclosure on grounds of professional privilege</a:t>
            </a:r>
          </a:p>
          <a:p>
            <a:pPr defTabSz="1219170">
              <a:buClr>
                <a:srgbClr val="000000"/>
              </a:buClr>
            </a:pPr>
            <a:endParaRPr lang="en-GB" sz="2400" kern="0" dirty="0">
              <a:solidFill>
                <a:srgbClr val="000000"/>
              </a:solidFill>
              <a:latin typeface="Arial"/>
              <a:cs typeface="Arial"/>
              <a:sym typeface="Arial"/>
            </a:endParaRPr>
          </a:p>
          <a:p>
            <a:pPr defTabSz="1219170">
              <a:buClr>
                <a:srgbClr val="000000"/>
              </a:buClr>
            </a:pPr>
            <a:endParaRPr lang="en-GB" sz="2400" kern="0" dirty="0">
              <a:solidFill>
                <a:srgbClr val="000000"/>
              </a:solidFill>
              <a:latin typeface="Arial"/>
              <a:cs typeface="Arial"/>
              <a:sym typeface="Arial"/>
            </a:endParaRPr>
          </a:p>
          <a:p>
            <a:pPr defTabSz="1219170">
              <a:buClr>
                <a:srgbClr val="000000"/>
              </a:buClr>
            </a:pPr>
            <a:r>
              <a:rPr lang="en-GB" sz="2400" kern="0" dirty="0">
                <a:solidFill>
                  <a:srgbClr val="000000"/>
                </a:solidFill>
                <a:latin typeface="Arial"/>
                <a:cs typeface="Arial"/>
                <a:sym typeface="Arial"/>
              </a:rPr>
              <a:t>Personal insolvency: It depends on the facts! </a:t>
            </a:r>
            <a:r>
              <a:rPr lang="en-GB" sz="2400" i="1" kern="0" dirty="0">
                <a:solidFill>
                  <a:srgbClr val="000000"/>
                </a:solidFill>
                <a:latin typeface="Arial"/>
                <a:cs typeface="Arial"/>
                <a:sym typeface="Arial"/>
              </a:rPr>
              <a:t>Re </a:t>
            </a:r>
            <a:r>
              <a:rPr lang="en-GB" sz="2400" i="1" kern="0" dirty="0" err="1">
                <a:solidFill>
                  <a:srgbClr val="000000"/>
                </a:solidFill>
                <a:latin typeface="Arial"/>
                <a:cs typeface="Arial"/>
                <a:sym typeface="Arial"/>
              </a:rPr>
              <a:t>Ouvaroff</a:t>
            </a:r>
            <a:r>
              <a:rPr lang="en-GB" sz="2400" i="1" kern="0" dirty="0">
                <a:solidFill>
                  <a:srgbClr val="000000"/>
                </a:solidFill>
                <a:latin typeface="Arial"/>
                <a:cs typeface="Arial"/>
                <a:sym typeface="Arial"/>
              </a:rPr>
              <a:t> </a:t>
            </a:r>
            <a:r>
              <a:rPr lang="en-GB" sz="2400" kern="0" dirty="0">
                <a:solidFill>
                  <a:srgbClr val="000000"/>
                </a:solidFill>
                <a:latin typeface="Arial"/>
                <a:cs typeface="Arial"/>
                <a:sym typeface="Arial"/>
              </a:rPr>
              <a:t>[1997] BPIR 712; </a:t>
            </a:r>
            <a:r>
              <a:rPr lang="fi-FI" sz="2400" i="1" kern="0" dirty="0">
                <a:solidFill>
                  <a:srgbClr val="000000"/>
                </a:solidFill>
                <a:latin typeface="Arial"/>
                <a:cs typeface="Arial"/>
                <a:sym typeface="Arial"/>
              </a:rPr>
              <a:t>Re Murjani</a:t>
            </a:r>
            <a:r>
              <a:rPr lang="fi-FI" sz="2400" kern="0" dirty="0">
                <a:solidFill>
                  <a:srgbClr val="000000"/>
                </a:solidFill>
                <a:latin typeface="Arial"/>
                <a:cs typeface="Arial"/>
                <a:sym typeface="Arial"/>
              </a:rPr>
              <a:t> [1996] 1 W.L.R. 149.</a:t>
            </a:r>
            <a:endParaRPr lang="en-GB" sz="2400" kern="0" dirty="0">
              <a:solidFill>
                <a:srgbClr val="000000"/>
              </a:solidFill>
              <a:latin typeface="Arial"/>
              <a:cs typeface="Arial"/>
              <a:sym typeface="Arial"/>
            </a:endParaRPr>
          </a:p>
          <a:p>
            <a:pPr defTabSz="1219170">
              <a:buClr>
                <a:srgbClr val="000000"/>
              </a:buClr>
            </a:pPr>
            <a:endParaRPr lang="en-GB" sz="2400" kern="0" dirty="0">
              <a:solidFill>
                <a:srgbClr val="000000"/>
              </a:solidFill>
              <a:latin typeface="Arial"/>
              <a:cs typeface="Arial"/>
              <a:sym typeface="Arial"/>
            </a:endParaRPr>
          </a:p>
          <a:p>
            <a:pPr defTabSz="1219170">
              <a:buClr>
                <a:srgbClr val="000000"/>
              </a:buClr>
            </a:pPr>
            <a:endParaRPr lang="en-GB" sz="2400" kern="0" dirty="0">
              <a:solidFill>
                <a:srgbClr val="000000"/>
              </a:solidFill>
              <a:latin typeface="Arial"/>
              <a:cs typeface="Arial"/>
              <a:sym typeface="Arial"/>
            </a:endParaRPr>
          </a:p>
        </p:txBody>
      </p:sp>
      <p:pic>
        <p:nvPicPr>
          <p:cNvPr id="2" name="Picture 1" descr="Cute Cartoon Female Lawyer in Court ...">
            <a:extLst>
              <a:ext uri="{FF2B5EF4-FFF2-40B4-BE49-F238E27FC236}">
                <a16:creationId xmlns:a16="http://schemas.microsoft.com/office/drawing/2014/main" id="{611AF819-819E-DA13-4B50-138F940989D7}"/>
              </a:ext>
            </a:extLst>
          </p:cNvPr>
          <p:cNvPicPr>
            <a:picLocks noChangeAspect="1"/>
          </p:cNvPicPr>
          <p:nvPr/>
        </p:nvPicPr>
        <p:blipFill>
          <a:blip r:embed="rId4"/>
          <a:stretch>
            <a:fillRect/>
          </a:stretch>
        </p:blipFill>
        <p:spPr>
          <a:xfrm>
            <a:off x="1307015" y="2069635"/>
            <a:ext cx="2857500" cy="2857500"/>
          </a:xfrm>
          <a:prstGeom prst="rect">
            <a:avLst/>
          </a:prstGeom>
        </p:spPr>
      </p:pic>
    </p:spTree>
    <p:extLst>
      <p:ext uri="{BB962C8B-B14F-4D97-AF65-F5344CB8AC3E}">
        <p14:creationId xmlns:p14="http://schemas.microsoft.com/office/powerpoint/2010/main" val="27451255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F3F12BCF-FA8D-4BBB-54B1-CCFFFCF5FCB9}"/>
            </a:ext>
          </a:extLst>
        </p:cNvPr>
        <p:cNvGrpSpPr/>
        <p:nvPr/>
      </p:nvGrpSpPr>
      <p:grpSpPr>
        <a:xfrm>
          <a:off x="0" y="0"/>
          <a:ext cx="0" cy="0"/>
          <a:chOff x="0" y="0"/>
          <a:chExt cx="0" cy="0"/>
        </a:xfrm>
      </p:grpSpPr>
      <p:pic>
        <p:nvPicPr>
          <p:cNvPr id="4" name="Picture 3" descr="Logo&#10;&#10;Description automatically generated">
            <a:extLst>
              <a:ext uri="{FF2B5EF4-FFF2-40B4-BE49-F238E27FC236}">
                <a16:creationId xmlns:a16="http://schemas.microsoft.com/office/drawing/2014/main" id="{7E7FE05A-9C69-4F65-533B-65B9982A303C}"/>
              </a:ext>
            </a:extLst>
          </p:cNvPr>
          <p:cNvPicPr>
            <a:picLocks noChangeAspect="1"/>
          </p:cNvPicPr>
          <p:nvPr/>
        </p:nvPicPr>
        <p:blipFill>
          <a:blip r:embed="rId3"/>
          <a:stretch>
            <a:fillRect/>
          </a:stretch>
        </p:blipFill>
        <p:spPr>
          <a:xfrm>
            <a:off x="8922329" y="5142531"/>
            <a:ext cx="3173407" cy="1516888"/>
          </a:xfrm>
          <a:prstGeom prst="rect">
            <a:avLst/>
          </a:prstGeom>
        </p:spPr>
      </p:pic>
      <p:sp>
        <p:nvSpPr>
          <p:cNvPr id="5" name="TextBox 4">
            <a:extLst>
              <a:ext uri="{FF2B5EF4-FFF2-40B4-BE49-F238E27FC236}">
                <a16:creationId xmlns:a16="http://schemas.microsoft.com/office/drawing/2014/main" id="{6BB5D20D-6D18-7C01-46FB-D63682F0D115}"/>
              </a:ext>
            </a:extLst>
          </p:cNvPr>
          <p:cNvSpPr txBox="1"/>
          <p:nvPr/>
        </p:nvSpPr>
        <p:spPr>
          <a:xfrm>
            <a:off x="614935" y="351539"/>
            <a:ext cx="11480800" cy="666786"/>
          </a:xfrm>
          <a:prstGeom prst="rect">
            <a:avLst/>
          </a:prstGeom>
          <a:noFill/>
        </p:spPr>
        <p:txBody>
          <a:bodyPr wrap="square" rtlCol="0">
            <a:spAutoFit/>
          </a:bodyPr>
          <a:lstStyle/>
          <a:p>
            <a:pPr defTabSz="1219170">
              <a:buClr>
                <a:srgbClr val="000000"/>
              </a:buClr>
            </a:pPr>
            <a:r>
              <a:rPr lang="en-GB" sz="3733" kern="0" dirty="0">
                <a:solidFill>
                  <a:srgbClr val="000000"/>
                </a:solidFill>
                <a:latin typeface="Arial"/>
                <a:cs typeface="Arial"/>
                <a:sym typeface="Arial"/>
              </a:rPr>
              <a:t>Common Issues: conduct of a private examination</a:t>
            </a:r>
          </a:p>
        </p:txBody>
      </p:sp>
      <p:sp>
        <p:nvSpPr>
          <p:cNvPr id="6" name="TextBox 5">
            <a:extLst>
              <a:ext uri="{FF2B5EF4-FFF2-40B4-BE49-F238E27FC236}">
                <a16:creationId xmlns:a16="http://schemas.microsoft.com/office/drawing/2014/main" id="{8AE23298-ECF3-AE90-7B1B-56D244FDEEF3}"/>
              </a:ext>
            </a:extLst>
          </p:cNvPr>
          <p:cNvSpPr txBox="1"/>
          <p:nvPr/>
        </p:nvSpPr>
        <p:spPr>
          <a:xfrm>
            <a:off x="614936" y="1556966"/>
            <a:ext cx="6261353" cy="5838393"/>
          </a:xfrm>
          <a:prstGeom prst="rect">
            <a:avLst/>
          </a:prstGeom>
          <a:noFill/>
        </p:spPr>
        <p:txBody>
          <a:bodyPr wrap="square" rtlCol="0">
            <a:spAutoFit/>
          </a:bodyPr>
          <a:lstStyle/>
          <a:p>
            <a:pPr marL="380990" indent="-380990" defTabSz="1219170">
              <a:buClr>
                <a:srgbClr val="000000"/>
              </a:buClr>
              <a:buFont typeface="Arial" panose="020B0604020202020204" pitchFamily="34" charset="0"/>
              <a:buChar char="•"/>
            </a:pPr>
            <a:r>
              <a:rPr lang="en-GB" sz="2667" kern="0" dirty="0">
                <a:solidFill>
                  <a:srgbClr val="000000"/>
                </a:solidFill>
                <a:latin typeface="Arial"/>
                <a:cs typeface="Arial"/>
                <a:sym typeface="Arial"/>
              </a:rPr>
              <a:t>Attendance of office-holder and others… </a:t>
            </a:r>
          </a:p>
          <a:p>
            <a:pPr marL="380990" indent="-380990" defTabSz="1219170">
              <a:buClr>
                <a:srgbClr val="000000"/>
              </a:buClr>
              <a:buFont typeface="Arial" panose="020B0604020202020204" pitchFamily="34" charset="0"/>
              <a:buChar char="•"/>
            </a:pPr>
            <a:endParaRPr lang="en-GB" sz="2667" kern="0" dirty="0">
              <a:solidFill>
                <a:srgbClr val="000000"/>
              </a:solidFill>
              <a:latin typeface="Arial"/>
              <a:cs typeface="Arial"/>
              <a:sym typeface="Arial"/>
            </a:endParaRPr>
          </a:p>
          <a:p>
            <a:pPr marL="380990" indent="-380990" defTabSz="1219170">
              <a:buClr>
                <a:srgbClr val="000000"/>
              </a:buClr>
              <a:buFont typeface="Arial" panose="020B0604020202020204" pitchFamily="34" charset="0"/>
              <a:buChar char="•"/>
            </a:pPr>
            <a:r>
              <a:rPr lang="en-GB" sz="2667" kern="0" dirty="0">
                <a:solidFill>
                  <a:srgbClr val="000000"/>
                </a:solidFill>
                <a:latin typeface="Arial"/>
                <a:cs typeface="Arial"/>
                <a:sym typeface="Arial"/>
              </a:rPr>
              <a:t>Written records and transcripts. </a:t>
            </a:r>
          </a:p>
          <a:p>
            <a:pPr marL="380990" indent="-380990" defTabSz="1219170">
              <a:buClr>
                <a:srgbClr val="000000"/>
              </a:buClr>
              <a:buFont typeface="Arial" panose="020B0604020202020204" pitchFamily="34" charset="0"/>
              <a:buChar char="•"/>
            </a:pPr>
            <a:endParaRPr lang="en-GB" sz="2667" kern="0" dirty="0">
              <a:solidFill>
                <a:srgbClr val="000000"/>
              </a:solidFill>
              <a:latin typeface="Arial"/>
              <a:cs typeface="Arial"/>
              <a:sym typeface="Arial"/>
            </a:endParaRPr>
          </a:p>
          <a:p>
            <a:pPr marL="380990" indent="-380990" defTabSz="1219170">
              <a:buClr>
                <a:srgbClr val="000000"/>
              </a:buClr>
              <a:buFont typeface="Arial" panose="020B0604020202020204" pitchFamily="34" charset="0"/>
              <a:buChar char="•"/>
            </a:pPr>
            <a:r>
              <a:rPr lang="en-GB" sz="2667" kern="0" dirty="0">
                <a:solidFill>
                  <a:srgbClr val="000000"/>
                </a:solidFill>
                <a:latin typeface="Arial"/>
                <a:cs typeface="Arial"/>
                <a:sym typeface="Arial"/>
              </a:rPr>
              <a:t>Use of the record against the respondent </a:t>
            </a:r>
          </a:p>
          <a:p>
            <a:pPr marL="380990" indent="-380990" defTabSz="1219170">
              <a:buClr>
                <a:srgbClr val="000000"/>
              </a:buClr>
              <a:buFont typeface="Arial" panose="020B0604020202020204" pitchFamily="34" charset="0"/>
              <a:buChar char="•"/>
            </a:pPr>
            <a:endParaRPr lang="en-GB" sz="2667" kern="0" dirty="0">
              <a:solidFill>
                <a:srgbClr val="000000"/>
              </a:solidFill>
              <a:latin typeface="Arial"/>
              <a:cs typeface="Arial"/>
              <a:sym typeface="Arial"/>
            </a:endParaRPr>
          </a:p>
          <a:p>
            <a:pPr marL="380990" indent="-380990" defTabSz="1219170">
              <a:buClr>
                <a:srgbClr val="000000"/>
              </a:buClr>
              <a:buFont typeface="Arial" panose="020B0604020202020204" pitchFamily="34" charset="0"/>
              <a:buChar char="•"/>
            </a:pPr>
            <a:r>
              <a:rPr lang="en-GB" sz="2667" kern="0" dirty="0">
                <a:solidFill>
                  <a:srgbClr val="000000"/>
                </a:solidFill>
                <a:latin typeface="Arial"/>
                <a:cs typeface="Arial"/>
                <a:sym typeface="Arial"/>
              </a:rPr>
              <a:t>What about self-incrimination? </a:t>
            </a:r>
          </a:p>
          <a:p>
            <a:pPr defTabSz="1219170">
              <a:buClr>
                <a:srgbClr val="000000"/>
              </a:buClr>
            </a:pPr>
            <a:endParaRPr lang="en-GB" sz="2667" kern="0" dirty="0">
              <a:solidFill>
                <a:srgbClr val="000000"/>
              </a:solidFill>
              <a:latin typeface="Arial"/>
              <a:cs typeface="Arial"/>
              <a:sym typeface="Arial"/>
            </a:endParaRPr>
          </a:p>
          <a:p>
            <a:pPr defTabSz="1219170">
              <a:buClr>
                <a:srgbClr val="000000"/>
              </a:buClr>
            </a:pPr>
            <a:endParaRPr lang="en-GB" sz="2667" kern="0" dirty="0">
              <a:solidFill>
                <a:srgbClr val="000000"/>
              </a:solidFill>
              <a:latin typeface="Arial"/>
              <a:cs typeface="Arial"/>
              <a:sym typeface="Arial"/>
            </a:endParaRPr>
          </a:p>
          <a:p>
            <a:pPr defTabSz="1219170">
              <a:buClr>
                <a:srgbClr val="000000"/>
              </a:buClr>
            </a:pPr>
            <a:endParaRPr lang="en-GB" sz="2667" kern="0" dirty="0">
              <a:solidFill>
                <a:srgbClr val="000000"/>
              </a:solidFill>
              <a:latin typeface="Arial"/>
              <a:cs typeface="Arial"/>
              <a:sym typeface="Arial"/>
            </a:endParaRPr>
          </a:p>
          <a:p>
            <a:pPr defTabSz="1219170">
              <a:buClr>
                <a:srgbClr val="000000"/>
              </a:buClr>
            </a:pPr>
            <a:endParaRPr lang="en-GB" sz="2667" kern="0" dirty="0">
              <a:solidFill>
                <a:srgbClr val="000000"/>
              </a:solidFill>
              <a:latin typeface="Arial"/>
              <a:cs typeface="Arial"/>
              <a:sym typeface="Arial"/>
            </a:endParaRPr>
          </a:p>
          <a:p>
            <a:pPr defTabSz="1219170">
              <a:buClr>
                <a:srgbClr val="000000"/>
              </a:buClr>
            </a:pPr>
            <a:endParaRPr lang="en-GB" sz="2667" kern="0" dirty="0">
              <a:solidFill>
                <a:srgbClr val="000000"/>
              </a:solidFill>
              <a:latin typeface="Arial"/>
              <a:cs typeface="Arial"/>
              <a:sym typeface="Arial"/>
            </a:endParaRPr>
          </a:p>
        </p:txBody>
      </p:sp>
      <p:pic>
        <p:nvPicPr>
          <p:cNvPr id="7" name="Picture 6">
            <a:extLst>
              <a:ext uri="{FF2B5EF4-FFF2-40B4-BE49-F238E27FC236}">
                <a16:creationId xmlns:a16="http://schemas.microsoft.com/office/drawing/2014/main" id="{DD4E1377-1117-37EC-4EC0-3454C99E3564}"/>
              </a:ext>
            </a:extLst>
          </p:cNvPr>
          <p:cNvPicPr>
            <a:picLocks noChangeAspect="1"/>
          </p:cNvPicPr>
          <p:nvPr/>
        </p:nvPicPr>
        <p:blipFill>
          <a:blip r:embed="rId4"/>
          <a:stretch>
            <a:fillRect/>
          </a:stretch>
        </p:blipFill>
        <p:spPr>
          <a:xfrm>
            <a:off x="9213631" y="1218184"/>
            <a:ext cx="2590800" cy="2438400"/>
          </a:xfrm>
          <a:prstGeom prst="rect">
            <a:avLst/>
          </a:prstGeom>
        </p:spPr>
      </p:pic>
      <p:pic>
        <p:nvPicPr>
          <p:cNvPr id="9" name="Picture 8">
            <a:extLst>
              <a:ext uri="{FF2B5EF4-FFF2-40B4-BE49-F238E27FC236}">
                <a16:creationId xmlns:a16="http://schemas.microsoft.com/office/drawing/2014/main" id="{83DB1457-C023-2A5A-1A58-375FD444F3EC}"/>
              </a:ext>
            </a:extLst>
          </p:cNvPr>
          <p:cNvPicPr>
            <a:picLocks noChangeAspect="1"/>
          </p:cNvPicPr>
          <p:nvPr/>
        </p:nvPicPr>
        <p:blipFill>
          <a:blip r:embed="rId5"/>
          <a:stretch>
            <a:fillRect/>
          </a:stretch>
        </p:blipFill>
        <p:spPr>
          <a:xfrm>
            <a:off x="6331528" y="3656585"/>
            <a:ext cx="2590800" cy="1943100"/>
          </a:xfrm>
          <a:prstGeom prst="rect">
            <a:avLst/>
          </a:prstGeom>
        </p:spPr>
      </p:pic>
    </p:spTree>
    <p:extLst>
      <p:ext uri="{BB962C8B-B14F-4D97-AF65-F5344CB8AC3E}">
        <p14:creationId xmlns:p14="http://schemas.microsoft.com/office/powerpoint/2010/main" val="18775119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9 Questions you should ask web development agency before building a web  site - Orange Hill Development">
            <a:extLst>
              <a:ext uri="{FF2B5EF4-FFF2-40B4-BE49-F238E27FC236}">
                <a16:creationId xmlns:a16="http://schemas.microsoft.com/office/drawing/2014/main" id="{E0EB807E-7267-8722-AE94-4DBF499A444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0285"/>
            <a:ext cx="12192000" cy="65574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67051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3">
          <a:extLst>
            <a:ext uri="{FF2B5EF4-FFF2-40B4-BE49-F238E27FC236}">
              <a16:creationId xmlns:a16="http://schemas.microsoft.com/office/drawing/2014/main" id="{E47BA545-3288-294A-4293-C61B4BE1B2A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2B28115-965C-6664-743A-3F40DB1F651D}"/>
              </a:ext>
            </a:extLst>
          </p:cNvPr>
          <p:cNvSpPr>
            <a:spLocks noGrp="1" noRot="1" noMove="1" noResize="1" noEditPoints="1" noAdjustHandles="1" noChangeArrowheads="1" noChangeShapeType="1"/>
          </p:cNvSpPr>
          <p:nvPr/>
        </p:nvSpPr>
        <p:spPr>
          <a:xfrm>
            <a:off x="3271102" y="0"/>
            <a:ext cx="8920898" cy="6858000"/>
          </a:xfrm>
          <a:prstGeom prst="rect">
            <a:avLst/>
          </a:prstGeom>
          <a:solidFill>
            <a:srgbClr val="20409B"/>
          </a:solidFill>
          <a:ln>
            <a:solidFill>
              <a:srgbClr val="20409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Google Shape;49;p3">
            <a:extLst>
              <a:ext uri="{FF2B5EF4-FFF2-40B4-BE49-F238E27FC236}">
                <a16:creationId xmlns:a16="http://schemas.microsoft.com/office/drawing/2014/main" id="{EF215749-9AD8-AD2D-7807-75CEAA631A01}"/>
              </a:ext>
            </a:extLst>
          </p:cNvPr>
          <p:cNvSpPr txBox="1">
            <a:spLocks/>
          </p:cNvSpPr>
          <p:nvPr/>
        </p:nvSpPr>
        <p:spPr>
          <a:xfrm>
            <a:off x="3675547" y="4651516"/>
            <a:ext cx="8390172" cy="55399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nchor="ctr">
            <a:spAutoFit/>
          </a:bodyPr>
          <a:lstStyle>
            <a:lvl1pPr>
              <a:defRPr>
                <a:solidFill>
                  <a:srgbClr val="FFFFFF"/>
                </a:solidFill>
              </a:defRPr>
            </a:lvl1pPr>
          </a:lstStyle>
          <a:p>
            <a:r>
              <a:rPr lang="en-GB" sz="3600" dirty="0">
                <a:latin typeface="Arial (Headings)"/>
              </a:rPr>
              <a:t>Legal Authorities in Action</a:t>
            </a:r>
            <a:endParaRPr lang="en-GB" sz="2000" dirty="0">
              <a:latin typeface="Arial (Headings)"/>
            </a:endParaRPr>
          </a:p>
        </p:txBody>
      </p:sp>
      <p:pic>
        <p:nvPicPr>
          <p:cNvPr id="25" name="Picture 24" descr="A logo with a couple of elephants&#10;&#10;AI-generated content may be incorrect.">
            <a:extLst>
              <a:ext uri="{FF2B5EF4-FFF2-40B4-BE49-F238E27FC236}">
                <a16:creationId xmlns:a16="http://schemas.microsoft.com/office/drawing/2014/main" id="{4034FEDA-2913-512F-5A9B-F2A0C25E5679}"/>
              </a:ext>
            </a:extLst>
          </p:cNvPr>
          <p:cNvPicPr>
            <a:picLocks noChangeAspect="1"/>
          </p:cNvPicPr>
          <p:nvPr/>
        </p:nvPicPr>
        <p:blipFill>
          <a:blip r:embed="rId3"/>
          <a:stretch>
            <a:fillRect/>
          </a:stretch>
        </p:blipFill>
        <p:spPr>
          <a:xfrm>
            <a:off x="541589" y="2147890"/>
            <a:ext cx="2125161" cy="1993012"/>
          </a:xfrm>
          <a:prstGeom prst="rect">
            <a:avLst/>
          </a:prstGeom>
        </p:spPr>
      </p:pic>
      <p:sp>
        <p:nvSpPr>
          <p:cNvPr id="5" name="Google Shape;21;p1">
            <a:extLst>
              <a:ext uri="{FF2B5EF4-FFF2-40B4-BE49-F238E27FC236}">
                <a16:creationId xmlns:a16="http://schemas.microsoft.com/office/drawing/2014/main" id="{CC6174DD-3B8C-F830-13CE-F85CBC16A92B}"/>
              </a:ext>
            </a:extLst>
          </p:cNvPr>
          <p:cNvSpPr txBox="1">
            <a:spLocks noGrp="1" noRot="1" noMove="1" noResize="1" noEditPoints="1" noAdjustHandles="1" noChangeArrowheads="1" noChangeShapeType="1"/>
          </p:cNvSpPr>
          <p:nvPr/>
        </p:nvSpPr>
        <p:spPr>
          <a:xfrm>
            <a:off x="1686184" y="6490640"/>
            <a:ext cx="12090734" cy="264047"/>
          </a:xfrm>
          <a:prstGeom prst="rect">
            <a:avLst/>
          </a:prstGeom>
          <a:noFill/>
          <a:ln>
            <a:noFill/>
          </a:ln>
        </p:spPr>
        <p:txBody>
          <a:bodyPr spcFirstLastPara="1" wrap="square" lIns="0" tIns="0" rIns="0" bIns="0" anchor="ctr" anchorCtr="0">
            <a:spAutoFit/>
          </a:bodyPr>
          <a:lstStyle/>
          <a:p>
            <a:pPr marL="0" marR="0" lvl="0" indent="0" algn="ctr" rtl="0">
              <a:lnSpc>
                <a:spcPct val="120000"/>
              </a:lnSpc>
              <a:spcBef>
                <a:spcPts val="0"/>
              </a:spcBef>
              <a:spcAft>
                <a:spcPts val="0"/>
              </a:spcAft>
              <a:buClr>
                <a:srgbClr val="FFFFFF"/>
              </a:buClr>
              <a:buSzPts val="1600"/>
              <a:buFont typeface="Arial"/>
              <a:buNone/>
            </a:pPr>
            <a:r>
              <a:rPr lang="en-US" sz="1000" b="0" dirty="0">
                <a:solidFill>
                  <a:srgbClr val="FFFFFF"/>
                </a:solidFill>
                <a:latin typeface="Arial (headings)"/>
                <a:cs typeface="Arial"/>
                <a:sym typeface="Arial"/>
              </a:rPr>
              <a:t>Manolete</a:t>
            </a:r>
            <a:r>
              <a:rPr lang="en-US" sz="1000" b="0" dirty="0">
                <a:solidFill>
                  <a:srgbClr val="FFFFFF"/>
                </a:solidFill>
                <a:latin typeface="Arial"/>
                <a:cs typeface="Arial"/>
                <a:sym typeface="Arial"/>
              </a:rPr>
              <a:t> Partners PLC is an investment business focused on dispute finance. It is not a law firm and does not provide legal advice</a:t>
            </a:r>
            <a:r>
              <a:rPr lang="en-US" sz="1430" b="0" dirty="0">
                <a:solidFill>
                  <a:srgbClr val="FFFFFF"/>
                </a:solidFill>
                <a:latin typeface="Arial"/>
                <a:cs typeface="Arial"/>
                <a:sym typeface="Arial"/>
              </a:rPr>
              <a:t>.</a:t>
            </a:r>
            <a:endParaRPr sz="1430" dirty="0"/>
          </a:p>
        </p:txBody>
      </p:sp>
      <p:sp>
        <p:nvSpPr>
          <p:cNvPr id="4" name="Google Shape;49;p3">
            <a:extLst>
              <a:ext uri="{FF2B5EF4-FFF2-40B4-BE49-F238E27FC236}">
                <a16:creationId xmlns:a16="http://schemas.microsoft.com/office/drawing/2014/main" id="{572F4937-7943-4C78-A45C-EB290844652F}"/>
              </a:ext>
            </a:extLst>
          </p:cNvPr>
          <p:cNvSpPr txBox="1">
            <a:spLocks/>
          </p:cNvSpPr>
          <p:nvPr/>
        </p:nvSpPr>
        <p:spPr>
          <a:xfrm>
            <a:off x="3675547" y="2713509"/>
            <a:ext cx="7722319" cy="86177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nchor="ctr">
            <a:spAutoFit/>
          </a:bodyPr>
          <a:lstStyle>
            <a:lvl1pPr>
              <a:defRPr>
                <a:solidFill>
                  <a:srgbClr val="FFFFFF"/>
                </a:solidFill>
              </a:defRPr>
            </a:lvl1pPr>
          </a:lstStyle>
          <a:p>
            <a:r>
              <a:rPr lang="en-GB" sz="2800" dirty="0">
                <a:latin typeface="Arial (Headings)"/>
              </a:rPr>
              <a:t>Charlotte May</a:t>
            </a:r>
          </a:p>
          <a:p>
            <a:endParaRPr lang="en-GB" sz="2800" dirty="0">
              <a:latin typeface="Arial (Headings)"/>
            </a:endParaRPr>
          </a:p>
        </p:txBody>
      </p:sp>
      <p:pic>
        <p:nvPicPr>
          <p:cNvPr id="6" name="Google Shape;17;p1" descr="Google Shape;20;p1">
            <a:extLst>
              <a:ext uri="{FF2B5EF4-FFF2-40B4-BE49-F238E27FC236}">
                <a16:creationId xmlns:a16="http://schemas.microsoft.com/office/drawing/2014/main" id="{535E27BC-4624-7893-F09D-F41AE5D65ECF}"/>
              </a:ext>
            </a:extLst>
          </p:cNvPr>
          <p:cNvPicPr preferRelativeResize="0">
            <a:picLocks noGrp="1" noRot="1" noMove="1" noResize="1" noEditPoints="1" noAdjustHandles="1" noChangeArrowheads="1" noChangeShapeType="1" noCrop="1"/>
          </p:cNvPicPr>
          <p:nvPr/>
        </p:nvPicPr>
        <p:blipFill rotWithShape="1">
          <a:blip r:embed="rId4">
            <a:alphaModFix/>
          </a:blip>
          <a:srcRect l="-78529" t="33333" r="-1"/>
          <a:stretch>
            <a:fillRect/>
          </a:stretch>
        </p:blipFill>
        <p:spPr>
          <a:xfrm>
            <a:off x="12065720" y="0"/>
            <a:ext cx="145516" cy="6858000"/>
          </a:xfrm>
          <a:prstGeom prst="rect">
            <a:avLst/>
          </a:prstGeom>
          <a:solidFill>
            <a:srgbClr val="FFEE00"/>
          </a:solidFill>
          <a:ln>
            <a:noFill/>
          </a:ln>
        </p:spPr>
      </p:pic>
    </p:spTree>
    <p:extLst>
      <p:ext uri="{BB962C8B-B14F-4D97-AF65-F5344CB8AC3E}">
        <p14:creationId xmlns:p14="http://schemas.microsoft.com/office/powerpoint/2010/main" val="26643632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3F5AA5-6F14-0C32-1904-22F373CCCE7D}"/>
              </a:ext>
            </a:extLst>
          </p:cNvPr>
          <p:cNvSpPr>
            <a:spLocks noGrp="1"/>
          </p:cNvSpPr>
          <p:nvPr>
            <p:ph type="title"/>
          </p:nvPr>
        </p:nvSpPr>
        <p:spPr>
          <a:xfrm>
            <a:off x="493753" y="2041432"/>
            <a:ext cx="5031068" cy="2852737"/>
          </a:xfrm>
        </p:spPr>
        <p:txBody>
          <a:bodyPr/>
          <a:lstStyle/>
          <a:p>
            <a:r>
              <a:rPr lang="en-GB" dirty="0"/>
              <a:t>Chairs </a:t>
            </a:r>
            <a:br>
              <a:rPr lang="en-GB" dirty="0"/>
            </a:br>
            <a:r>
              <a:rPr lang="en-GB" dirty="0"/>
              <a:t>Address</a:t>
            </a:r>
          </a:p>
        </p:txBody>
      </p:sp>
      <p:sp>
        <p:nvSpPr>
          <p:cNvPr id="3" name="Text Placeholder 2">
            <a:extLst>
              <a:ext uri="{FF2B5EF4-FFF2-40B4-BE49-F238E27FC236}">
                <a16:creationId xmlns:a16="http://schemas.microsoft.com/office/drawing/2014/main" id="{6834FBFE-3AC7-9ED0-E855-79087612964E}"/>
              </a:ext>
            </a:extLst>
          </p:cNvPr>
          <p:cNvSpPr>
            <a:spLocks noGrp="1"/>
          </p:cNvSpPr>
          <p:nvPr>
            <p:ph type="body" idx="1"/>
          </p:nvPr>
        </p:nvSpPr>
        <p:spPr/>
        <p:txBody>
          <a:bodyPr/>
          <a:lstStyle/>
          <a:p>
            <a:endParaRPr lang="en-GB"/>
          </a:p>
        </p:txBody>
      </p:sp>
      <p:sp>
        <p:nvSpPr>
          <p:cNvPr id="5" name="TextBox 4">
            <a:extLst>
              <a:ext uri="{FF2B5EF4-FFF2-40B4-BE49-F238E27FC236}">
                <a16:creationId xmlns:a16="http://schemas.microsoft.com/office/drawing/2014/main" id="{0700EE01-0E23-5283-A240-37BC7373EB23}"/>
              </a:ext>
            </a:extLst>
          </p:cNvPr>
          <p:cNvSpPr txBox="1"/>
          <p:nvPr/>
        </p:nvSpPr>
        <p:spPr>
          <a:xfrm>
            <a:off x="242473" y="478971"/>
            <a:ext cx="4939127" cy="1384995"/>
          </a:xfrm>
          <a:prstGeom prst="rect">
            <a:avLst/>
          </a:prstGeom>
          <a:noFill/>
        </p:spPr>
        <p:txBody>
          <a:bodyPr wrap="square" rtlCol="0">
            <a:spAutoFit/>
          </a:bodyPr>
          <a:lstStyle/>
          <a:p>
            <a:r>
              <a:rPr lang="en-GB" sz="2800" b="1" dirty="0" err="1"/>
              <a:t>Wifi</a:t>
            </a:r>
            <a:r>
              <a:rPr lang="en-GB" sz="2800" b="1" dirty="0"/>
              <a:t> – MarriottBonvoy_Conference</a:t>
            </a:r>
          </a:p>
          <a:p>
            <a:r>
              <a:rPr lang="en-GB" sz="2800" b="1" dirty="0"/>
              <a:t>Password – Bristol@26</a:t>
            </a:r>
          </a:p>
        </p:txBody>
      </p:sp>
    </p:spTree>
    <p:extLst>
      <p:ext uri="{BB962C8B-B14F-4D97-AF65-F5344CB8AC3E}">
        <p14:creationId xmlns:p14="http://schemas.microsoft.com/office/powerpoint/2010/main" val="20966176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3">
          <a:extLst>
            <a:ext uri="{FF2B5EF4-FFF2-40B4-BE49-F238E27FC236}">
              <a16:creationId xmlns:a16="http://schemas.microsoft.com/office/drawing/2014/main" id="{7DD55A12-3C36-27DA-B371-4E9E76A009C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4865130-3238-5ED7-09FA-63E8D3CC6019}"/>
              </a:ext>
            </a:extLst>
          </p:cNvPr>
          <p:cNvSpPr>
            <a:spLocks noGrp="1" noRot="1" noMove="1" noResize="1" noEditPoints="1" noAdjustHandles="1" noChangeArrowheads="1" noChangeShapeType="1"/>
          </p:cNvSpPr>
          <p:nvPr/>
        </p:nvSpPr>
        <p:spPr>
          <a:xfrm>
            <a:off x="0" y="0"/>
            <a:ext cx="12192000" cy="6858000"/>
          </a:xfrm>
          <a:prstGeom prst="rect">
            <a:avLst/>
          </a:prstGeom>
          <a:solidFill>
            <a:srgbClr val="20409B"/>
          </a:solidFill>
          <a:ln>
            <a:solidFill>
              <a:srgbClr val="20409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1" name="Google Shape;19;p1" descr="Google Shape;22;p1">
            <a:extLst>
              <a:ext uri="{FF2B5EF4-FFF2-40B4-BE49-F238E27FC236}">
                <a16:creationId xmlns:a16="http://schemas.microsoft.com/office/drawing/2014/main" id="{CBA258A6-4651-E148-243F-A2AE038DA0E0}"/>
              </a:ext>
            </a:extLst>
          </p:cNvPr>
          <p:cNvPicPr preferRelativeResize="0">
            <a:picLocks noGrp="1" noRot="1" noMove="1" noResize="1" noEditPoints="1" noAdjustHandles="1" noChangeArrowheads="1" noChangeShapeType="1" noCrop="1"/>
          </p:cNvPicPr>
          <p:nvPr/>
        </p:nvPicPr>
        <p:blipFill rotWithShape="1">
          <a:blip r:embed="rId3">
            <a:alphaModFix/>
          </a:blip>
          <a:srcRect/>
          <a:stretch/>
        </p:blipFill>
        <p:spPr>
          <a:xfrm>
            <a:off x="11534114" y="6382693"/>
            <a:ext cx="377855" cy="370030"/>
          </a:xfrm>
          <a:prstGeom prst="rect">
            <a:avLst/>
          </a:prstGeom>
          <a:noFill/>
          <a:ln>
            <a:noFill/>
          </a:ln>
        </p:spPr>
      </p:pic>
      <p:sp>
        <p:nvSpPr>
          <p:cNvPr id="3" name="Google Shape;83;p4">
            <a:extLst>
              <a:ext uri="{FF2B5EF4-FFF2-40B4-BE49-F238E27FC236}">
                <a16:creationId xmlns:a16="http://schemas.microsoft.com/office/drawing/2014/main" id="{62E4D869-CBA7-19C6-B1CF-0B98EB747E57}"/>
              </a:ext>
            </a:extLst>
          </p:cNvPr>
          <p:cNvSpPr txBox="1">
            <a:spLocks noGrp="1" noRot="1" noMove="1" noResize="1" noEditPoints="1" noAdjustHandles="1" noChangeArrowheads="1" noChangeShapeType="1"/>
          </p:cNvSpPr>
          <p:nvPr/>
        </p:nvSpPr>
        <p:spPr>
          <a:xfrm>
            <a:off x="674639" y="288098"/>
            <a:ext cx="9700632" cy="2031582"/>
          </a:xfrm>
          <a:prstGeom prst="rect">
            <a:avLst/>
          </a:prstGeom>
          <a:noFill/>
          <a:ln>
            <a:noFill/>
          </a:ln>
        </p:spPr>
        <p:txBody>
          <a:bodyPr spcFirstLastPara="1" wrap="square" lIns="0" tIns="0" rIns="0" bIns="0" anchor="t" anchorCtr="0">
            <a:spAutoFit/>
          </a:bodyPr>
          <a:lstStyle/>
          <a:p>
            <a:pPr lvl="0">
              <a:lnSpc>
                <a:spcPct val="90000"/>
              </a:lnSpc>
              <a:buClr>
                <a:srgbClr val="FFFFFF"/>
              </a:buClr>
              <a:buSzPts val="4800"/>
            </a:pPr>
            <a:r>
              <a:rPr lang="en-US" sz="5334" b="1" spc="-133" dirty="0">
                <a:solidFill>
                  <a:srgbClr val="FFEE00"/>
                </a:solidFill>
                <a:latin typeface="Times New Roman"/>
                <a:ea typeface="Times New Roman"/>
                <a:cs typeface="Times New Roman"/>
                <a:sym typeface="Times New Roman"/>
              </a:rPr>
              <a:t>Re BM Electrical Solutions Ltd</a:t>
            </a:r>
          </a:p>
          <a:p>
            <a:pPr lvl="0">
              <a:lnSpc>
                <a:spcPct val="90000"/>
              </a:lnSpc>
              <a:buClr>
                <a:srgbClr val="FFFFFF"/>
              </a:buClr>
              <a:buSzPts val="4800"/>
            </a:pPr>
            <a:r>
              <a:rPr lang="en-US" sz="4000" b="1" spc="-133" dirty="0">
                <a:solidFill>
                  <a:srgbClr val="FFEE00"/>
                </a:solidFill>
                <a:latin typeface="Times New Roman"/>
                <a:ea typeface="Times New Roman"/>
                <a:cs typeface="Times New Roman"/>
                <a:sym typeface="Times New Roman"/>
              </a:rPr>
              <a:t>[2020] EWHC 2749 (Ch)</a:t>
            </a:r>
          </a:p>
          <a:p>
            <a:pPr lvl="0">
              <a:lnSpc>
                <a:spcPct val="90000"/>
              </a:lnSpc>
              <a:buClr>
                <a:srgbClr val="FFFFFF"/>
              </a:buClr>
              <a:buSzPts val="4800"/>
            </a:pPr>
            <a:endParaRPr lang="en-US" sz="5334" b="1" spc="-133" dirty="0">
              <a:solidFill>
                <a:srgbClr val="FFEE00"/>
              </a:solidFill>
              <a:latin typeface="Times New Roman"/>
              <a:ea typeface="Times New Roman"/>
              <a:cs typeface="Times New Roman"/>
              <a:sym typeface="Times New Roman"/>
            </a:endParaRPr>
          </a:p>
        </p:txBody>
      </p:sp>
      <p:sp>
        <p:nvSpPr>
          <p:cNvPr id="4" name="TextBox 3">
            <a:extLst>
              <a:ext uri="{FF2B5EF4-FFF2-40B4-BE49-F238E27FC236}">
                <a16:creationId xmlns:a16="http://schemas.microsoft.com/office/drawing/2014/main" id="{1227A07B-3007-E32F-DA96-F403280D597D}"/>
              </a:ext>
            </a:extLst>
          </p:cNvPr>
          <p:cNvSpPr txBox="1"/>
          <p:nvPr/>
        </p:nvSpPr>
        <p:spPr>
          <a:xfrm>
            <a:off x="2175558" y="1532050"/>
            <a:ext cx="7241111" cy="186974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marL="457200" marR="0" indent="-457200" algn="l" defTabSz="914400" rtl="0" fontAlgn="auto" latinLnBrk="0" hangingPunct="0">
              <a:lnSpc>
                <a:spcPct val="90000"/>
              </a:lnSpc>
              <a:spcBef>
                <a:spcPts val="0"/>
              </a:spcBef>
              <a:spcAft>
                <a:spcPts val="0"/>
              </a:spcAft>
              <a:buClr>
                <a:srgbClr val="FFEE00"/>
              </a:buClr>
              <a:buSzTx/>
              <a:buFont typeface="Wingdings" panose="05000000000000000000" pitchFamily="2" charset="2"/>
              <a:buChar char="Ø"/>
              <a:tabLst/>
            </a:pPr>
            <a:endParaRPr lang="en-GB" sz="2500" b="0" dirty="0">
              <a:solidFill>
                <a:schemeClr val="bg1"/>
              </a:solidFill>
              <a:latin typeface="+mj-lt"/>
            </a:endParaRPr>
          </a:p>
          <a:p>
            <a:pPr marL="457200" marR="0" indent="-457200" algn="l" defTabSz="914400" rtl="0" fontAlgn="auto" latinLnBrk="0" hangingPunct="0">
              <a:lnSpc>
                <a:spcPct val="90000"/>
              </a:lnSpc>
              <a:spcBef>
                <a:spcPts val="0"/>
              </a:spcBef>
              <a:spcAft>
                <a:spcPts val="0"/>
              </a:spcAft>
              <a:buClr>
                <a:srgbClr val="FFEE00"/>
              </a:buClr>
              <a:buSzTx/>
              <a:buFont typeface="Wingdings" panose="05000000000000000000" pitchFamily="2" charset="2"/>
              <a:buChar char="Ø"/>
              <a:tabLst/>
            </a:pPr>
            <a:r>
              <a:rPr lang="en-GB" sz="4000" b="0" dirty="0">
                <a:solidFill>
                  <a:schemeClr val="bg1"/>
                </a:solidFill>
                <a:latin typeface="+mj-lt"/>
              </a:rPr>
              <a:t>Dividends not declared</a:t>
            </a:r>
            <a:endParaRPr lang="en-GB" sz="2400" dirty="0">
              <a:solidFill>
                <a:schemeClr val="bg1"/>
              </a:solidFill>
              <a:latin typeface="+mj-lt"/>
            </a:endParaRPr>
          </a:p>
          <a:p>
            <a:pPr marL="457200" marR="0" indent="-457200" algn="l" defTabSz="914400" rtl="0" fontAlgn="auto" latinLnBrk="0" hangingPunct="0">
              <a:lnSpc>
                <a:spcPct val="90000"/>
              </a:lnSpc>
              <a:spcBef>
                <a:spcPts val="0"/>
              </a:spcBef>
              <a:spcAft>
                <a:spcPts val="0"/>
              </a:spcAft>
              <a:buClr>
                <a:srgbClr val="FFEE00"/>
              </a:buClr>
              <a:buSzTx/>
              <a:buFont typeface="Wingdings" panose="05000000000000000000" pitchFamily="2" charset="2"/>
              <a:buChar char="Ø"/>
              <a:tabLst/>
            </a:pPr>
            <a:endParaRPr lang="en-GB" sz="4000" b="0" dirty="0">
              <a:solidFill>
                <a:schemeClr val="bg1"/>
              </a:solidFill>
              <a:latin typeface="+mj-lt"/>
            </a:endParaRPr>
          </a:p>
          <a:p>
            <a:pPr marR="0" algn="l" defTabSz="914400" rtl="0" fontAlgn="auto" latinLnBrk="0" hangingPunct="0">
              <a:lnSpc>
                <a:spcPct val="90000"/>
              </a:lnSpc>
              <a:spcBef>
                <a:spcPts val="0"/>
              </a:spcBef>
              <a:spcAft>
                <a:spcPts val="0"/>
              </a:spcAft>
              <a:buClr>
                <a:srgbClr val="FF0066"/>
              </a:buClr>
              <a:buSzTx/>
              <a:tabLst/>
            </a:pPr>
            <a:endParaRPr lang="en-GB" sz="3000" b="0" dirty="0">
              <a:solidFill>
                <a:schemeClr val="bg1"/>
              </a:solidFill>
              <a:latin typeface="+mj-lt"/>
            </a:endParaRPr>
          </a:p>
        </p:txBody>
      </p:sp>
      <p:pic>
        <p:nvPicPr>
          <p:cNvPr id="5" name="Google Shape;17;p1" descr="Google Shape;20;p1">
            <a:extLst>
              <a:ext uri="{FF2B5EF4-FFF2-40B4-BE49-F238E27FC236}">
                <a16:creationId xmlns:a16="http://schemas.microsoft.com/office/drawing/2014/main" id="{15AE3FBC-241E-9E89-0118-4AD6E980A588}"/>
              </a:ext>
            </a:extLst>
          </p:cNvPr>
          <p:cNvPicPr preferRelativeResize="0">
            <a:picLocks noGrp="1" noRot="1" noMove="1" noResize="1" noEditPoints="1" noAdjustHandles="1" noChangeArrowheads="1" noChangeShapeType="1" noCrop="1"/>
          </p:cNvPicPr>
          <p:nvPr/>
        </p:nvPicPr>
        <p:blipFill rotWithShape="1">
          <a:blip r:embed="rId4">
            <a:alphaModFix/>
          </a:blip>
          <a:srcRect l="-78529" t="33333" r="-1"/>
          <a:stretch>
            <a:fillRect/>
          </a:stretch>
        </p:blipFill>
        <p:spPr>
          <a:xfrm>
            <a:off x="12065720" y="0"/>
            <a:ext cx="145516" cy="6858000"/>
          </a:xfrm>
          <a:prstGeom prst="rect">
            <a:avLst/>
          </a:prstGeom>
          <a:solidFill>
            <a:srgbClr val="FFEE00"/>
          </a:solidFill>
          <a:ln>
            <a:noFill/>
          </a:ln>
        </p:spPr>
      </p:pic>
      <p:pic>
        <p:nvPicPr>
          <p:cNvPr id="8" name="Picture 7" descr="A logo of a person in a circle&#10;&#10;AI-generated content may be incorrect.">
            <a:extLst>
              <a:ext uri="{FF2B5EF4-FFF2-40B4-BE49-F238E27FC236}">
                <a16:creationId xmlns:a16="http://schemas.microsoft.com/office/drawing/2014/main" id="{1F52C9DD-6579-DB83-1C06-59642D24829A}"/>
              </a:ext>
            </a:extLst>
          </p:cNvPr>
          <p:cNvPicPr>
            <a:picLocks noGrp="1" noRot="1" noChangeAspect="1" noMove="1" noResize="1" noEditPoints="1" noAdjustHandles="1" noChangeArrowheads="1" noChangeShapeType="1" noCrop="1"/>
          </p:cNvPicPr>
          <p:nvPr/>
        </p:nvPicPr>
        <p:blipFill>
          <a:blip r:embed="rId5"/>
          <a:srcRect l="34302" t="28779" r="37422" b="34653"/>
          <a:stretch>
            <a:fillRect/>
          </a:stretch>
        </p:blipFill>
        <p:spPr>
          <a:xfrm>
            <a:off x="10979462" y="231249"/>
            <a:ext cx="932507" cy="852490"/>
          </a:xfrm>
          <a:prstGeom prst="rect">
            <a:avLst/>
          </a:prstGeom>
        </p:spPr>
      </p:pic>
      <p:pic>
        <p:nvPicPr>
          <p:cNvPr id="7" name="Picture 6">
            <a:extLst>
              <a:ext uri="{FF2B5EF4-FFF2-40B4-BE49-F238E27FC236}">
                <a16:creationId xmlns:a16="http://schemas.microsoft.com/office/drawing/2014/main" id="{A48BA70C-2F4E-07D8-78BF-08C419E5E220}"/>
              </a:ext>
            </a:extLst>
          </p:cNvPr>
          <p:cNvPicPr>
            <a:picLocks noChangeAspect="1"/>
          </p:cNvPicPr>
          <p:nvPr/>
        </p:nvPicPr>
        <p:blipFill>
          <a:blip r:embed="rId6"/>
          <a:srcRect l="10474" t="13333" r="12368" b="16426"/>
          <a:stretch>
            <a:fillRect/>
          </a:stretch>
        </p:blipFill>
        <p:spPr>
          <a:xfrm>
            <a:off x="3988386" y="2607778"/>
            <a:ext cx="3073138" cy="3730104"/>
          </a:xfrm>
          <a:prstGeom prst="rect">
            <a:avLst/>
          </a:prstGeom>
        </p:spPr>
      </p:pic>
    </p:spTree>
    <p:extLst>
      <p:ext uri="{BB962C8B-B14F-4D97-AF65-F5344CB8AC3E}">
        <p14:creationId xmlns:p14="http://schemas.microsoft.com/office/powerpoint/2010/main" val="40309473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3">
          <a:extLst>
            <a:ext uri="{FF2B5EF4-FFF2-40B4-BE49-F238E27FC236}">
              <a16:creationId xmlns:a16="http://schemas.microsoft.com/office/drawing/2014/main" id="{784B52AA-EC69-2629-265C-3DD08C65DF9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7016C60-EFF6-B94C-BC4F-EBECB4CB9096}"/>
              </a:ext>
            </a:extLst>
          </p:cNvPr>
          <p:cNvSpPr>
            <a:spLocks noGrp="1" noRot="1" noMove="1" noResize="1" noEditPoints="1" noAdjustHandles="1" noChangeArrowheads="1" noChangeShapeType="1"/>
          </p:cNvSpPr>
          <p:nvPr/>
        </p:nvSpPr>
        <p:spPr>
          <a:xfrm>
            <a:off x="0" y="0"/>
            <a:ext cx="12192000" cy="6858000"/>
          </a:xfrm>
          <a:prstGeom prst="rect">
            <a:avLst/>
          </a:prstGeom>
          <a:solidFill>
            <a:srgbClr val="20409B"/>
          </a:solidFill>
          <a:ln>
            <a:solidFill>
              <a:srgbClr val="20409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1" name="Google Shape;19;p1" descr="Google Shape;22;p1">
            <a:extLst>
              <a:ext uri="{FF2B5EF4-FFF2-40B4-BE49-F238E27FC236}">
                <a16:creationId xmlns:a16="http://schemas.microsoft.com/office/drawing/2014/main" id="{533B8F37-CC66-3432-68DB-3A7A69F73A3A}"/>
              </a:ext>
            </a:extLst>
          </p:cNvPr>
          <p:cNvPicPr preferRelativeResize="0">
            <a:picLocks noGrp="1" noRot="1" noMove="1" noResize="1" noEditPoints="1" noAdjustHandles="1" noChangeArrowheads="1" noChangeShapeType="1" noCrop="1"/>
          </p:cNvPicPr>
          <p:nvPr/>
        </p:nvPicPr>
        <p:blipFill rotWithShape="1">
          <a:blip r:embed="rId3">
            <a:alphaModFix/>
          </a:blip>
          <a:srcRect/>
          <a:stretch/>
        </p:blipFill>
        <p:spPr>
          <a:xfrm>
            <a:off x="11534114" y="6382693"/>
            <a:ext cx="377855" cy="370030"/>
          </a:xfrm>
          <a:prstGeom prst="rect">
            <a:avLst/>
          </a:prstGeom>
          <a:noFill/>
          <a:ln>
            <a:noFill/>
          </a:ln>
        </p:spPr>
      </p:pic>
      <p:sp>
        <p:nvSpPr>
          <p:cNvPr id="3" name="Google Shape;83;p4">
            <a:extLst>
              <a:ext uri="{FF2B5EF4-FFF2-40B4-BE49-F238E27FC236}">
                <a16:creationId xmlns:a16="http://schemas.microsoft.com/office/drawing/2014/main" id="{1D0626A3-FFFD-5BA5-A6FA-3DCB9EAE3C8A}"/>
              </a:ext>
            </a:extLst>
          </p:cNvPr>
          <p:cNvSpPr txBox="1">
            <a:spLocks noGrp="1" noRot="1" noMove="1" noResize="1" noEditPoints="1" noAdjustHandles="1" noChangeArrowheads="1" noChangeShapeType="1"/>
          </p:cNvSpPr>
          <p:nvPr/>
        </p:nvSpPr>
        <p:spPr>
          <a:xfrm>
            <a:off x="674639" y="288098"/>
            <a:ext cx="9700632" cy="1477584"/>
          </a:xfrm>
          <a:prstGeom prst="rect">
            <a:avLst/>
          </a:prstGeom>
          <a:noFill/>
          <a:ln>
            <a:noFill/>
          </a:ln>
        </p:spPr>
        <p:txBody>
          <a:bodyPr spcFirstLastPara="1" wrap="square" lIns="0" tIns="0" rIns="0" bIns="0" anchor="t" anchorCtr="0">
            <a:spAutoFit/>
          </a:bodyPr>
          <a:lstStyle/>
          <a:p>
            <a:pPr lvl="0">
              <a:lnSpc>
                <a:spcPct val="90000"/>
              </a:lnSpc>
              <a:buClr>
                <a:srgbClr val="FFFFFF"/>
              </a:buClr>
              <a:buSzPts val="4800"/>
            </a:pPr>
            <a:r>
              <a:rPr lang="en-US" sz="5334" b="1" spc="-133" dirty="0">
                <a:solidFill>
                  <a:srgbClr val="FFEE00"/>
                </a:solidFill>
                <a:latin typeface="Times New Roman"/>
                <a:ea typeface="Times New Roman"/>
                <a:cs typeface="Times New Roman"/>
                <a:sym typeface="Times New Roman"/>
              </a:rPr>
              <a:t>Communications Co</a:t>
            </a:r>
            <a:endParaRPr lang="en-US" sz="4000" b="1" spc="-133" dirty="0">
              <a:solidFill>
                <a:srgbClr val="FFEE00"/>
              </a:solidFill>
              <a:latin typeface="Times New Roman"/>
              <a:ea typeface="Times New Roman"/>
              <a:cs typeface="Times New Roman"/>
              <a:sym typeface="Times New Roman"/>
            </a:endParaRPr>
          </a:p>
          <a:p>
            <a:pPr lvl="0">
              <a:lnSpc>
                <a:spcPct val="90000"/>
              </a:lnSpc>
              <a:buClr>
                <a:srgbClr val="FFFFFF"/>
              </a:buClr>
              <a:buSzPts val="4800"/>
            </a:pPr>
            <a:endParaRPr lang="en-US" sz="5334" b="1" spc="-133" dirty="0">
              <a:solidFill>
                <a:srgbClr val="FFEE00"/>
              </a:solidFill>
              <a:latin typeface="Times New Roman"/>
              <a:ea typeface="Times New Roman"/>
              <a:cs typeface="Times New Roman"/>
              <a:sym typeface="Times New Roman"/>
            </a:endParaRPr>
          </a:p>
        </p:txBody>
      </p:sp>
      <p:sp>
        <p:nvSpPr>
          <p:cNvPr id="4" name="TextBox 3">
            <a:extLst>
              <a:ext uri="{FF2B5EF4-FFF2-40B4-BE49-F238E27FC236}">
                <a16:creationId xmlns:a16="http://schemas.microsoft.com/office/drawing/2014/main" id="{F2A6210A-FCA2-6B8E-97B3-B331494EE21C}"/>
              </a:ext>
            </a:extLst>
          </p:cNvPr>
          <p:cNvSpPr txBox="1"/>
          <p:nvPr/>
        </p:nvSpPr>
        <p:spPr>
          <a:xfrm>
            <a:off x="2166131" y="1519388"/>
            <a:ext cx="8014817" cy="30469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marL="457200" marR="0" indent="-457200" algn="l" defTabSz="914400" rtl="0" fontAlgn="auto" latinLnBrk="0" hangingPunct="0">
              <a:lnSpc>
                <a:spcPct val="90000"/>
              </a:lnSpc>
              <a:spcBef>
                <a:spcPts val="0"/>
              </a:spcBef>
              <a:spcAft>
                <a:spcPts val="0"/>
              </a:spcAft>
              <a:buClr>
                <a:srgbClr val="FFEE00"/>
              </a:buClr>
              <a:buSzTx/>
              <a:buFont typeface="Wingdings" panose="05000000000000000000" pitchFamily="2" charset="2"/>
              <a:buChar char="Ø"/>
              <a:tabLst/>
            </a:pPr>
            <a:r>
              <a:rPr lang="en-GB" sz="4000" b="0" dirty="0">
                <a:solidFill>
                  <a:schemeClr val="bg1"/>
                </a:solidFill>
                <a:latin typeface="+mj-lt"/>
              </a:rPr>
              <a:t>£400k ‘interim dividends’</a:t>
            </a:r>
          </a:p>
          <a:p>
            <a:pPr marL="457200" marR="0" indent="-457200" algn="l" defTabSz="914400" rtl="0" fontAlgn="auto" latinLnBrk="0" hangingPunct="0">
              <a:lnSpc>
                <a:spcPct val="90000"/>
              </a:lnSpc>
              <a:spcBef>
                <a:spcPts val="0"/>
              </a:spcBef>
              <a:spcAft>
                <a:spcPts val="0"/>
              </a:spcAft>
              <a:buClr>
                <a:srgbClr val="FFEE00"/>
              </a:buClr>
              <a:buSzTx/>
              <a:buFont typeface="Wingdings" panose="05000000000000000000" pitchFamily="2" charset="2"/>
              <a:buChar char="Ø"/>
              <a:tabLst/>
            </a:pPr>
            <a:endParaRPr lang="en-GB" sz="2000" b="0" dirty="0">
              <a:solidFill>
                <a:schemeClr val="bg1"/>
              </a:solidFill>
              <a:latin typeface="+mj-lt"/>
            </a:endParaRPr>
          </a:p>
          <a:p>
            <a:pPr marL="457200" marR="0" indent="-457200" algn="l" defTabSz="914400" rtl="0" fontAlgn="auto" latinLnBrk="0" hangingPunct="0">
              <a:lnSpc>
                <a:spcPct val="90000"/>
              </a:lnSpc>
              <a:spcBef>
                <a:spcPts val="0"/>
              </a:spcBef>
              <a:spcAft>
                <a:spcPts val="0"/>
              </a:spcAft>
              <a:buClr>
                <a:srgbClr val="FFEE00"/>
              </a:buClr>
              <a:buSzTx/>
              <a:buFont typeface="Wingdings" panose="05000000000000000000" pitchFamily="2" charset="2"/>
              <a:buChar char="Ø"/>
              <a:tabLst/>
            </a:pPr>
            <a:r>
              <a:rPr lang="en-GB" sz="4000" b="0" dirty="0">
                <a:solidFill>
                  <a:schemeClr val="bg1"/>
                </a:solidFill>
                <a:latin typeface="+mj-lt"/>
              </a:rPr>
              <a:t>No dividends declared</a:t>
            </a:r>
          </a:p>
          <a:p>
            <a:pPr marL="457200" marR="0" indent="-457200" algn="l" defTabSz="914400" rtl="0" fontAlgn="auto" latinLnBrk="0" hangingPunct="0">
              <a:lnSpc>
                <a:spcPct val="90000"/>
              </a:lnSpc>
              <a:spcBef>
                <a:spcPts val="0"/>
              </a:spcBef>
              <a:spcAft>
                <a:spcPts val="0"/>
              </a:spcAft>
              <a:buClr>
                <a:srgbClr val="FFEE00"/>
              </a:buClr>
              <a:buSzTx/>
              <a:buFont typeface="Wingdings" panose="05000000000000000000" pitchFamily="2" charset="2"/>
              <a:buChar char="Ø"/>
              <a:tabLst/>
            </a:pPr>
            <a:endParaRPr lang="en-GB" sz="2000" b="0" dirty="0">
              <a:solidFill>
                <a:schemeClr val="bg1"/>
              </a:solidFill>
              <a:latin typeface="+mj-lt"/>
            </a:endParaRPr>
          </a:p>
          <a:p>
            <a:pPr marL="457200" marR="0" indent="-457200" algn="l" defTabSz="914400" rtl="0" fontAlgn="auto" latinLnBrk="0" hangingPunct="0">
              <a:lnSpc>
                <a:spcPct val="90000"/>
              </a:lnSpc>
              <a:spcBef>
                <a:spcPts val="0"/>
              </a:spcBef>
              <a:spcAft>
                <a:spcPts val="0"/>
              </a:spcAft>
              <a:buClr>
                <a:srgbClr val="FFEE00"/>
              </a:buClr>
              <a:buSzTx/>
              <a:buFont typeface="Wingdings" panose="05000000000000000000" pitchFamily="2" charset="2"/>
              <a:buChar char="Ø"/>
              <a:tabLst/>
            </a:pPr>
            <a:r>
              <a:rPr lang="en-GB" sz="4000" dirty="0">
                <a:solidFill>
                  <a:schemeClr val="bg1"/>
                </a:solidFill>
                <a:latin typeface="+mj-lt"/>
              </a:rPr>
              <a:t>Pursued as loan</a:t>
            </a:r>
          </a:p>
          <a:p>
            <a:pPr marL="457200" marR="0" indent="-457200" algn="l" defTabSz="914400" rtl="0" fontAlgn="auto" latinLnBrk="0" hangingPunct="0">
              <a:lnSpc>
                <a:spcPct val="90000"/>
              </a:lnSpc>
              <a:spcBef>
                <a:spcPts val="0"/>
              </a:spcBef>
              <a:spcAft>
                <a:spcPts val="0"/>
              </a:spcAft>
              <a:buClr>
                <a:srgbClr val="FFEE00"/>
              </a:buClr>
              <a:buSzTx/>
              <a:buFont typeface="Wingdings" panose="05000000000000000000" pitchFamily="2" charset="2"/>
              <a:buChar char="Ø"/>
              <a:tabLst/>
            </a:pPr>
            <a:endParaRPr lang="en-GB" sz="2000" dirty="0">
              <a:solidFill>
                <a:schemeClr val="bg1"/>
              </a:solidFill>
              <a:latin typeface="+mj-lt"/>
            </a:endParaRPr>
          </a:p>
          <a:p>
            <a:pPr marL="457200" marR="0" indent="-457200" algn="l" defTabSz="914400" rtl="0" fontAlgn="auto" latinLnBrk="0" hangingPunct="0">
              <a:lnSpc>
                <a:spcPct val="90000"/>
              </a:lnSpc>
              <a:spcBef>
                <a:spcPts val="0"/>
              </a:spcBef>
              <a:spcAft>
                <a:spcPts val="0"/>
              </a:spcAft>
              <a:buClr>
                <a:srgbClr val="FFEE00"/>
              </a:buClr>
              <a:buSzTx/>
              <a:buFont typeface="Wingdings" panose="05000000000000000000" pitchFamily="2" charset="2"/>
              <a:buChar char="Ø"/>
              <a:tabLst/>
            </a:pPr>
            <a:r>
              <a:rPr lang="en-GB" sz="4000" b="0" dirty="0">
                <a:solidFill>
                  <a:schemeClr val="bg1"/>
                </a:solidFill>
                <a:latin typeface="+mj-lt"/>
              </a:rPr>
              <a:t>Reserves/Insolvency irrelevant</a:t>
            </a:r>
          </a:p>
        </p:txBody>
      </p:sp>
      <p:pic>
        <p:nvPicPr>
          <p:cNvPr id="5" name="Google Shape;17;p1" descr="Google Shape;20;p1">
            <a:extLst>
              <a:ext uri="{FF2B5EF4-FFF2-40B4-BE49-F238E27FC236}">
                <a16:creationId xmlns:a16="http://schemas.microsoft.com/office/drawing/2014/main" id="{CB9965D5-6B70-1BA0-CCC5-AE46B61AFB4B}"/>
              </a:ext>
            </a:extLst>
          </p:cNvPr>
          <p:cNvPicPr preferRelativeResize="0">
            <a:picLocks noGrp="1" noRot="1" noMove="1" noResize="1" noEditPoints="1" noAdjustHandles="1" noChangeArrowheads="1" noChangeShapeType="1" noCrop="1"/>
          </p:cNvPicPr>
          <p:nvPr/>
        </p:nvPicPr>
        <p:blipFill rotWithShape="1">
          <a:blip r:embed="rId4">
            <a:alphaModFix/>
          </a:blip>
          <a:srcRect l="-78529" t="33333" r="-1"/>
          <a:stretch>
            <a:fillRect/>
          </a:stretch>
        </p:blipFill>
        <p:spPr>
          <a:xfrm>
            <a:off x="12065720" y="0"/>
            <a:ext cx="145516" cy="6858000"/>
          </a:xfrm>
          <a:prstGeom prst="rect">
            <a:avLst/>
          </a:prstGeom>
          <a:solidFill>
            <a:srgbClr val="FFEE00"/>
          </a:solidFill>
          <a:ln>
            <a:noFill/>
          </a:ln>
        </p:spPr>
      </p:pic>
      <p:pic>
        <p:nvPicPr>
          <p:cNvPr id="8" name="Picture 7" descr="A logo of a person in a circle&#10;&#10;AI-generated content may be incorrect.">
            <a:extLst>
              <a:ext uri="{FF2B5EF4-FFF2-40B4-BE49-F238E27FC236}">
                <a16:creationId xmlns:a16="http://schemas.microsoft.com/office/drawing/2014/main" id="{21AB4F49-0F08-3B0A-12A3-BFB4F5ADAF48}"/>
              </a:ext>
            </a:extLst>
          </p:cNvPr>
          <p:cNvPicPr>
            <a:picLocks noGrp="1" noRot="1" noChangeAspect="1" noMove="1" noResize="1" noEditPoints="1" noAdjustHandles="1" noChangeArrowheads="1" noChangeShapeType="1" noCrop="1"/>
          </p:cNvPicPr>
          <p:nvPr/>
        </p:nvPicPr>
        <p:blipFill>
          <a:blip r:embed="rId5"/>
          <a:srcRect l="34302" t="28779" r="37422" b="34653"/>
          <a:stretch>
            <a:fillRect/>
          </a:stretch>
        </p:blipFill>
        <p:spPr>
          <a:xfrm>
            <a:off x="10979462" y="231249"/>
            <a:ext cx="932507" cy="852490"/>
          </a:xfrm>
          <a:prstGeom prst="rect">
            <a:avLst/>
          </a:prstGeom>
        </p:spPr>
      </p:pic>
      <p:sp>
        <p:nvSpPr>
          <p:cNvPr id="6" name="TextBox 5">
            <a:extLst>
              <a:ext uri="{FF2B5EF4-FFF2-40B4-BE49-F238E27FC236}">
                <a16:creationId xmlns:a16="http://schemas.microsoft.com/office/drawing/2014/main" id="{A870B9F6-6434-80E1-473E-BEA12C6EC3C3}"/>
              </a:ext>
            </a:extLst>
          </p:cNvPr>
          <p:cNvSpPr txBox="1"/>
          <p:nvPr/>
        </p:nvSpPr>
        <p:spPr>
          <a:xfrm>
            <a:off x="782425" y="5050468"/>
            <a:ext cx="9592846" cy="1323439"/>
          </a:xfrm>
          <a:prstGeom prst="rect">
            <a:avLst/>
          </a:prstGeom>
          <a:noFill/>
        </p:spPr>
        <p:txBody>
          <a:bodyPr wrap="square" rtlCol="0">
            <a:spAutoFit/>
          </a:bodyPr>
          <a:lstStyle/>
          <a:p>
            <a:r>
              <a:rPr lang="en-GB" sz="4000" dirty="0">
                <a:solidFill>
                  <a:srgbClr val="FFEE00"/>
                </a:solidFill>
              </a:rPr>
              <a:t>Result: Case purchased June 2025, settled September 2025, paid March 2026</a:t>
            </a:r>
          </a:p>
        </p:txBody>
      </p:sp>
    </p:spTree>
    <p:extLst>
      <p:ext uri="{BB962C8B-B14F-4D97-AF65-F5344CB8AC3E}">
        <p14:creationId xmlns:p14="http://schemas.microsoft.com/office/powerpoint/2010/main" val="20036043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3">
          <a:extLst>
            <a:ext uri="{FF2B5EF4-FFF2-40B4-BE49-F238E27FC236}">
              <a16:creationId xmlns:a16="http://schemas.microsoft.com/office/drawing/2014/main" id="{C6DA20DE-DE20-265E-4CC8-E154253AE25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F8FDAA4-E75D-A474-E4E6-A5F28CB6FE4A}"/>
              </a:ext>
            </a:extLst>
          </p:cNvPr>
          <p:cNvSpPr>
            <a:spLocks noGrp="1" noRot="1" noMove="1" noResize="1" noEditPoints="1" noAdjustHandles="1" noChangeArrowheads="1" noChangeShapeType="1"/>
          </p:cNvSpPr>
          <p:nvPr/>
        </p:nvSpPr>
        <p:spPr>
          <a:xfrm>
            <a:off x="0" y="0"/>
            <a:ext cx="12192000" cy="6858000"/>
          </a:xfrm>
          <a:prstGeom prst="rect">
            <a:avLst/>
          </a:prstGeom>
          <a:solidFill>
            <a:srgbClr val="20409B"/>
          </a:solidFill>
          <a:ln>
            <a:solidFill>
              <a:srgbClr val="20409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1" name="Google Shape;19;p1" descr="Google Shape;22;p1">
            <a:extLst>
              <a:ext uri="{FF2B5EF4-FFF2-40B4-BE49-F238E27FC236}">
                <a16:creationId xmlns:a16="http://schemas.microsoft.com/office/drawing/2014/main" id="{8A07E2A7-BC84-4154-382E-B46DDB1CAF35}"/>
              </a:ext>
            </a:extLst>
          </p:cNvPr>
          <p:cNvPicPr preferRelativeResize="0">
            <a:picLocks noGrp="1" noRot="1" noMove="1" noResize="1" noEditPoints="1" noAdjustHandles="1" noChangeArrowheads="1" noChangeShapeType="1" noCrop="1"/>
          </p:cNvPicPr>
          <p:nvPr/>
        </p:nvPicPr>
        <p:blipFill rotWithShape="1">
          <a:blip r:embed="rId3">
            <a:alphaModFix/>
          </a:blip>
          <a:srcRect/>
          <a:stretch/>
        </p:blipFill>
        <p:spPr>
          <a:xfrm>
            <a:off x="11534114" y="6382693"/>
            <a:ext cx="377855" cy="370030"/>
          </a:xfrm>
          <a:prstGeom prst="rect">
            <a:avLst/>
          </a:prstGeom>
          <a:noFill/>
          <a:ln>
            <a:noFill/>
          </a:ln>
        </p:spPr>
      </p:pic>
      <p:sp>
        <p:nvSpPr>
          <p:cNvPr id="3" name="Google Shape;83;p4">
            <a:extLst>
              <a:ext uri="{FF2B5EF4-FFF2-40B4-BE49-F238E27FC236}">
                <a16:creationId xmlns:a16="http://schemas.microsoft.com/office/drawing/2014/main" id="{AE22782E-A1B7-433E-1FCB-52121E798355}"/>
              </a:ext>
            </a:extLst>
          </p:cNvPr>
          <p:cNvSpPr txBox="1">
            <a:spLocks noGrp="1" noRot="1" noMove="1" noResize="1" noEditPoints="1" noAdjustHandles="1" noChangeArrowheads="1" noChangeShapeType="1"/>
          </p:cNvSpPr>
          <p:nvPr/>
        </p:nvSpPr>
        <p:spPr>
          <a:xfrm>
            <a:off x="674639" y="288098"/>
            <a:ext cx="9700632" cy="1292790"/>
          </a:xfrm>
          <a:prstGeom prst="rect">
            <a:avLst/>
          </a:prstGeom>
          <a:noFill/>
          <a:ln>
            <a:noFill/>
          </a:ln>
        </p:spPr>
        <p:txBody>
          <a:bodyPr spcFirstLastPara="1" wrap="square" lIns="0" tIns="0" rIns="0" bIns="0" anchor="t" anchorCtr="0">
            <a:spAutoFit/>
          </a:bodyPr>
          <a:lstStyle/>
          <a:p>
            <a:pPr lvl="0">
              <a:lnSpc>
                <a:spcPct val="90000"/>
              </a:lnSpc>
              <a:buClr>
                <a:srgbClr val="FFFFFF"/>
              </a:buClr>
              <a:buSzPts val="4800"/>
            </a:pPr>
            <a:r>
              <a:rPr lang="it-IT" sz="5334" b="1" spc="-133" dirty="0">
                <a:solidFill>
                  <a:srgbClr val="FFEE00"/>
                </a:solidFill>
                <a:latin typeface="Times New Roman"/>
                <a:ea typeface="Times New Roman"/>
                <a:cs typeface="Times New Roman"/>
                <a:sym typeface="Times New Roman"/>
              </a:rPr>
              <a:t>Re Ciro Citterio Menswear plc </a:t>
            </a:r>
            <a:r>
              <a:rPr lang="it-IT" sz="4000" b="1" spc="-133" dirty="0">
                <a:solidFill>
                  <a:srgbClr val="FFEE00"/>
                </a:solidFill>
                <a:latin typeface="Times New Roman"/>
                <a:ea typeface="Times New Roman"/>
                <a:cs typeface="Times New Roman"/>
                <a:sym typeface="Times New Roman"/>
              </a:rPr>
              <a:t>[2002] EWHC 662</a:t>
            </a:r>
            <a:endParaRPr lang="en-US" sz="4000" b="1" spc="-133" dirty="0">
              <a:solidFill>
                <a:srgbClr val="FFEE00"/>
              </a:solidFill>
              <a:latin typeface="Times New Roman"/>
              <a:ea typeface="Times New Roman"/>
              <a:cs typeface="Times New Roman"/>
              <a:sym typeface="Times New Roman"/>
            </a:endParaRPr>
          </a:p>
        </p:txBody>
      </p:sp>
      <p:sp>
        <p:nvSpPr>
          <p:cNvPr id="4" name="TextBox 3">
            <a:extLst>
              <a:ext uri="{FF2B5EF4-FFF2-40B4-BE49-F238E27FC236}">
                <a16:creationId xmlns:a16="http://schemas.microsoft.com/office/drawing/2014/main" id="{C0E8F768-8DFA-F810-A57B-FC5307BF31C0}"/>
              </a:ext>
            </a:extLst>
          </p:cNvPr>
          <p:cNvSpPr txBox="1"/>
          <p:nvPr/>
        </p:nvSpPr>
        <p:spPr>
          <a:xfrm>
            <a:off x="2175558" y="1644061"/>
            <a:ext cx="8014817" cy="55399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marL="457200" marR="0" indent="-457200" algn="l" defTabSz="914400" rtl="0" fontAlgn="auto" latinLnBrk="0" hangingPunct="0">
              <a:lnSpc>
                <a:spcPct val="90000"/>
              </a:lnSpc>
              <a:spcBef>
                <a:spcPts val="0"/>
              </a:spcBef>
              <a:spcAft>
                <a:spcPts val="0"/>
              </a:spcAft>
              <a:buClr>
                <a:srgbClr val="FFEE00"/>
              </a:buClr>
              <a:buSzTx/>
              <a:buFont typeface="Wingdings" panose="05000000000000000000" pitchFamily="2" charset="2"/>
              <a:buChar char="Ø"/>
              <a:tabLst/>
            </a:pPr>
            <a:r>
              <a:rPr lang="en-GB" sz="4000" b="0" dirty="0">
                <a:solidFill>
                  <a:schemeClr val="bg1"/>
                </a:solidFill>
                <a:latin typeface="+mj-lt"/>
              </a:rPr>
              <a:t>Interest free loan might be a TUV</a:t>
            </a:r>
          </a:p>
        </p:txBody>
      </p:sp>
      <p:pic>
        <p:nvPicPr>
          <p:cNvPr id="5" name="Google Shape;17;p1" descr="Google Shape;20;p1">
            <a:extLst>
              <a:ext uri="{FF2B5EF4-FFF2-40B4-BE49-F238E27FC236}">
                <a16:creationId xmlns:a16="http://schemas.microsoft.com/office/drawing/2014/main" id="{2827E402-6067-9403-62D3-DD77B4427595}"/>
              </a:ext>
            </a:extLst>
          </p:cNvPr>
          <p:cNvPicPr preferRelativeResize="0">
            <a:picLocks noGrp="1" noRot="1" noMove="1" noResize="1" noEditPoints="1" noAdjustHandles="1" noChangeArrowheads="1" noChangeShapeType="1" noCrop="1"/>
          </p:cNvPicPr>
          <p:nvPr/>
        </p:nvPicPr>
        <p:blipFill rotWithShape="1">
          <a:blip r:embed="rId4">
            <a:alphaModFix/>
          </a:blip>
          <a:srcRect l="-78529" t="33333" r="-1"/>
          <a:stretch>
            <a:fillRect/>
          </a:stretch>
        </p:blipFill>
        <p:spPr>
          <a:xfrm>
            <a:off x="12065720" y="0"/>
            <a:ext cx="145516" cy="6858000"/>
          </a:xfrm>
          <a:prstGeom prst="rect">
            <a:avLst/>
          </a:prstGeom>
          <a:solidFill>
            <a:srgbClr val="FFEE00"/>
          </a:solidFill>
          <a:ln>
            <a:noFill/>
          </a:ln>
        </p:spPr>
      </p:pic>
      <p:pic>
        <p:nvPicPr>
          <p:cNvPr id="8" name="Picture 7" descr="A logo of a person in a circle&#10;&#10;AI-generated content may be incorrect.">
            <a:extLst>
              <a:ext uri="{FF2B5EF4-FFF2-40B4-BE49-F238E27FC236}">
                <a16:creationId xmlns:a16="http://schemas.microsoft.com/office/drawing/2014/main" id="{54681C18-C934-6993-9882-537D177711A1}"/>
              </a:ext>
            </a:extLst>
          </p:cNvPr>
          <p:cNvPicPr>
            <a:picLocks noGrp="1" noRot="1" noChangeAspect="1" noMove="1" noResize="1" noEditPoints="1" noAdjustHandles="1" noChangeArrowheads="1" noChangeShapeType="1" noCrop="1"/>
          </p:cNvPicPr>
          <p:nvPr/>
        </p:nvPicPr>
        <p:blipFill>
          <a:blip r:embed="rId5"/>
          <a:srcRect l="34302" t="28779" r="37422" b="34653"/>
          <a:stretch>
            <a:fillRect/>
          </a:stretch>
        </p:blipFill>
        <p:spPr>
          <a:xfrm>
            <a:off x="10979462" y="231249"/>
            <a:ext cx="932507" cy="852490"/>
          </a:xfrm>
          <a:prstGeom prst="rect">
            <a:avLst/>
          </a:prstGeom>
        </p:spPr>
      </p:pic>
      <p:pic>
        <p:nvPicPr>
          <p:cNvPr id="15" name="Picture 14">
            <a:extLst>
              <a:ext uri="{FF2B5EF4-FFF2-40B4-BE49-F238E27FC236}">
                <a16:creationId xmlns:a16="http://schemas.microsoft.com/office/drawing/2014/main" id="{1E3834D3-3951-CE0C-4F1A-FA3F4C70EECB}"/>
              </a:ext>
            </a:extLst>
          </p:cNvPr>
          <p:cNvPicPr>
            <a:picLocks noChangeAspect="1"/>
          </p:cNvPicPr>
          <p:nvPr/>
        </p:nvPicPr>
        <p:blipFill>
          <a:blip r:embed="rId6"/>
          <a:srcRect l="14139" t="15802" r="7602" b="36495"/>
          <a:stretch>
            <a:fillRect/>
          </a:stretch>
        </p:blipFill>
        <p:spPr>
          <a:xfrm>
            <a:off x="3512332" y="2486908"/>
            <a:ext cx="4025246" cy="3271446"/>
          </a:xfrm>
          <a:prstGeom prst="rect">
            <a:avLst/>
          </a:prstGeom>
        </p:spPr>
      </p:pic>
    </p:spTree>
    <p:extLst>
      <p:ext uri="{BB962C8B-B14F-4D97-AF65-F5344CB8AC3E}">
        <p14:creationId xmlns:p14="http://schemas.microsoft.com/office/powerpoint/2010/main" val="40416325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3">
          <a:extLst>
            <a:ext uri="{FF2B5EF4-FFF2-40B4-BE49-F238E27FC236}">
              <a16:creationId xmlns:a16="http://schemas.microsoft.com/office/drawing/2014/main" id="{FA1154A9-13B4-EECA-C2F2-48A5BD120FA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6C79736-93FF-2A8D-5020-23C83ED2E122}"/>
              </a:ext>
            </a:extLst>
          </p:cNvPr>
          <p:cNvSpPr>
            <a:spLocks noGrp="1" noRot="1" noMove="1" noResize="1" noEditPoints="1" noAdjustHandles="1" noChangeArrowheads="1" noChangeShapeType="1"/>
          </p:cNvSpPr>
          <p:nvPr/>
        </p:nvSpPr>
        <p:spPr>
          <a:xfrm>
            <a:off x="0" y="0"/>
            <a:ext cx="12192000" cy="6858000"/>
          </a:xfrm>
          <a:prstGeom prst="rect">
            <a:avLst/>
          </a:prstGeom>
          <a:solidFill>
            <a:srgbClr val="20409B"/>
          </a:solidFill>
          <a:ln>
            <a:solidFill>
              <a:srgbClr val="20409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1" name="Google Shape;19;p1" descr="Google Shape;22;p1">
            <a:extLst>
              <a:ext uri="{FF2B5EF4-FFF2-40B4-BE49-F238E27FC236}">
                <a16:creationId xmlns:a16="http://schemas.microsoft.com/office/drawing/2014/main" id="{B276013A-6CF1-4203-FACA-3CF4C6F14A95}"/>
              </a:ext>
            </a:extLst>
          </p:cNvPr>
          <p:cNvPicPr preferRelativeResize="0">
            <a:picLocks noGrp="1" noRot="1" noMove="1" noResize="1" noEditPoints="1" noAdjustHandles="1" noChangeArrowheads="1" noChangeShapeType="1" noCrop="1"/>
          </p:cNvPicPr>
          <p:nvPr/>
        </p:nvPicPr>
        <p:blipFill rotWithShape="1">
          <a:blip r:embed="rId3">
            <a:alphaModFix/>
          </a:blip>
          <a:srcRect/>
          <a:stretch/>
        </p:blipFill>
        <p:spPr>
          <a:xfrm>
            <a:off x="11534114" y="6382693"/>
            <a:ext cx="377855" cy="370030"/>
          </a:xfrm>
          <a:prstGeom prst="rect">
            <a:avLst/>
          </a:prstGeom>
          <a:noFill/>
          <a:ln>
            <a:noFill/>
          </a:ln>
        </p:spPr>
      </p:pic>
      <p:sp>
        <p:nvSpPr>
          <p:cNvPr id="3" name="Google Shape;83;p4">
            <a:extLst>
              <a:ext uri="{FF2B5EF4-FFF2-40B4-BE49-F238E27FC236}">
                <a16:creationId xmlns:a16="http://schemas.microsoft.com/office/drawing/2014/main" id="{D1666F82-2ED3-5D52-A11A-150B27CF58B5}"/>
              </a:ext>
            </a:extLst>
          </p:cNvPr>
          <p:cNvSpPr txBox="1">
            <a:spLocks noGrp="1" noRot="1" noMove="1" noResize="1" noEditPoints="1" noAdjustHandles="1" noChangeArrowheads="1" noChangeShapeType="1"/>
          </p:cNvSpPr>
          <p:nvPr/>
        </p:nvSpPr>
        <p:spPr>
          <a:xfrm>
            <a:off x="674639" y="288098"/>
            <a:ext cx="9700632" cy="2031582"/>
          </a:xfrm>
          <a:prstGeom prst="rect">
            <a:avLst/>
          </a:prstGeom>
          <a:noFill/>
          <a:ln>
            <a:noFill/>
          </a:ln>
        </p:spPr>
        <p:txBody>
          <a:bodyPr spcFirstLastPara="1" wrap="square" lIns="0" tIns="0" rIns="0" bIns="0" anchor="t" anchorCtr="0">
            <a:spAutoFit/>
          </a:bodyPr>
          <a:lstStyle/>
          <a:p>
            <a:pPr lvl="0">
              <a:lnSpc>
                <a:spcPct val="90000"/>
              </a:lnSpc>
              <a:buClr>
                <a:srgbClr val="FFFFFF"/>
              </a:buClr>
              <a:buSzPts val="4800"/>
            </a:pPr>
            <a:r>
              <a:rPr lang="en-US" sz="5334" b="1" spc="-133" dirty="0">
                <a:solidFill>
                  <a:srgbClr val="FFEE00"/>
                </a:solidFill>
                <a:latin typeface="Times New Roman"/>
                <a:ea typeface="Times New Roman"/>
                <a:cs typeface="Times New Roman"/>
                <a:sym typeface="Times New Roman"/>
              </a:rPr>
              <a:t>A&amp;D Joinery Ltd [</a:t>
            </a:r>
          </a:p>
          <a:p>
            <a:pPr lvl="0">
              <a:lnSpc>
                <a:spcPct val="90000"/>
              </a:lnSpc>
              <a:buClr>
                <a:srgbClr val="FFFFFF"/>
              </a:buClr>
              <a:buSzPts val="4800"/>
            </a:pPr>
            <a:r>
              <a:rPr lang="en-US" sz="4000" b="1" spc="-133" dirty="0">
                <a:solidFill>
                  <a:srgbClr val="FFEE00"/>
                </a:solidFill>
                <a:latin typeface="Times New Roman"/>
                <a:ea typeface="Times New Roman"/>
                <a:cs typeface="Times New Roman"/>
                <a:sym typeface="Times New Roman"/>
              </a:rPr>
              <a:t>2026] EWHC 1046 (Ch)</a:t>
            </a:r>
          </a:p>
          <a:p>
            <a:pPr lvl="0">
              <a:lnSpc>
                <a:spcPct val="90000"/>
              </a:lnSpc>
              <a:buClr>
                <a:srgbClr val="FFFFFF"/>
              </a:buClr>
              <a:buSzPts val="4800"/>
            </a:pPr>
            <a:endParaRPr lang="en-US" sz="5334" b="1" spc="-133" dirty="0">
              <a:solidFill>
                <a:srgbClr val="FFEE00"/>
              </a:solidFill>
              <a:latin typeface="Times New Roman"/>
              <a:ea typeface="Times New Roman"/>
              <a:cs typeface="Times New Roman"/>
              <a:sym typeface="Times New Roman"/>
            </a:endParaRPr>
          </a:p>
        </p:txBody>
      </p:sp>
      <p:sp>
        <p:nvSpPr>
          <p:cNvPr id="4" name="TextBox 3">
            <a:extLst>
              <a:ext uri="{FF2B5EF4-FFF2-40B4-BE49-F238E27FC236}">
                <a16:creationId xmlns:a16="http://schemas.microsoft.com/office/drawing/2014/main" id="{3174B1FB-02A0-B591-930F-B62D4840895C}"/>
              </a:ext>
            </a:extLst>
          </p:cNvPr>
          <p:cNvSpPr txBox="1"/>
          <p:nvPr/>
        </p:nvSpPr>
        <p:spPr>
          <a:xfrm>
            <a:off x="2166131" y="2161580"/>
            <a:ext cx="8209140" cy="30469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marL="457200" marR="0" indent="-457200" algn="l" defTabSz="914400" rtl="0" fontAlgn="auto" latinLnBrk="0" hangingPunct="0">
              <a:lnSpc>
                <a:spcPct val="90000"/>
              </a:lnSpc>
              <a:spcBef>
                <a:spcPts val="0"/>
              </a:spcBef>
              <a:spcAft>
                <a:spcPts val="0"/>
              </a:spcAft>
              <a:buClr>
                <a:srgbClr val="FFEE00"/>
              </a:buClr>
              <a:buSzTx/>
              <a:buFont typeface="Wingdings" panose="05000000000000000000" pitchFamily="2" charset="2"/>
              <a:buChar char="Ø"/>
              <a:tabLst/>
            </a:pPr>
            <a:r>
              <a:rPr lang="en-GB" sz="4000" b="0" dirty="0">
                <a:solidFill>
                  <a:schemeClr val="bg1"/>
                </a:solidFill>
                <a:latin typeface="+mj-lt"/>
              </a:rPr>
              <a:t>£748k newco loan to purchase shares</a:t>
            </a:r>
          </a:p>
          <a:p>
            <a:pPr marL="457200" marR="0" indent="-457200" algn="l" defTabSz="914400" rtl="0" fontAlgn="auto" latinLnBrk="0" hangingPunct="0">
              <a:lnSpc>
                <a:spcPct val="90000"/>
              </a:lnSpc>
              <a:spcBef>
                <a:spcPts val="0"/>
              </a:spcBef>
              <a:spcAft>
                <a:spcPts val="0"/>
              </a:spcAft>
              <a:buClr>
                <a:srgbClr val="FFEE00"/>
              </a:buClr>
              <a:buSzTx/>
              <a:buFont typeface="Wingdings" panose="05000000000000000000" pitchFamily="2" charset="2"/>
              <a:buChar char="Ø"/>
              <a:tabLst/>
            </a:pPr>
            <a:endParaRPr lang="en-GB" sz="2000" b="0" dirty="0">
              <a:solidFill>
                <a:schemeClr val="bg1"/>
              </a:solidFill>
              <a:latin typeface="+mj-lt"/>
            </a:endParaRPr>
          </a:p>
          <a:p>
            <a:pPr marL="457200" marR="0" indent="-457200" algn="l" defTabSz="914400" rtl="0" fontAlgn="auto" latinLnBrk="0" hangingPunct="0">
              <a:lnSpc>
                <a:spcPct val="90000"/>
              </a:lnSpc>
              <a:spcBef>
                <a:spcPts val="0"/>
              </a:spcBef>
              <a:spcAft>
                <a:spcPts val="0"/>
              </a:spcAft>
              <a:buClr>
                <a:srgbClr val="FFEE00"/>
              </a:buClr>
              <a:buSzTx/>
              <a:buFont typeface="Wingdings" panose="05000000000000000000" pitchFamily="2" charset="2"/>
              <a:buChar char="Ø"/>
              <a:tabLst/>
            </a:pPr>
            <a:r>
              <a:rPr lang="en-GB" sz="4000" b="0" dirty="0">
                <a:solidFill>
                  <a:schemeClr val="bg1"/>
                </a:solidFill>
                <a:latin typeface="+mj-lt"/>
              </a:rPr>
              <a:t>Poor covenant</a:t>
            </a:r>
          </a:p>
          <a:p>
            <a:pPr marL="457200" marR="0" indent="-457200" algn="l" defTabSz="914400" rtl="0" fontAlgn="auto" latinLnBrk="0" hangingPunct="0">
              <a:lnSpc>
                <a:spcPct val="90000"/>
              </a:lnSpc>
              <a:spcBef>
                <a:spcPts val="0"/>
              </a:spcBef>
              <a:spcAft>
                <a:spcPts val="0"/>
              </a:spcAft>
              <a:buClr>
                <a:srgbClr val="FFEE00"/>
              </a:buClr>
              <a:buSzTx/>
              <a:buFont typeface="Wingdings" panose="05000000000000000000" pitchFamily="2" charset="2"/>
              <a:buChar char="Ø"/>
              <a:tabLst/>
            </a:pPr>
            <a:endParaRPr lang="en-GB" sz="2000" b="0" dirty="0">
              <a:solidFill>
                <a:schemeClr val="bg1"/>
              </a:solidFill>
              <a:latin typeface="+mj-lt"/>
            </a:endParaRPr>
          </a:p>
          <a:p>
            <a:pPr marL="457200" marR="0" indent="-457200" algn="l" defTabSz="914400" rtl="0" fontAlgn="auto" latinLnBrk="0" hangingPunct="0">
              <a:lnSpc>
                <a:spcPct val="90000"/>
              </a:lnSpc>
              <a:spcBef>
                <a:spcPts val="0"/>
              </a:spcBef>
              <a:spcAft>
                <a:spcPts val="0"/>
              </a:spcAft>
              <a:buClr>
                <a:srgbClr val="FFEE00"/>
              </a:buClr>
              <a:buSzTx/>
              <a:buFont typeface="Wingdings" panose="05000000000000000000" pitchFamily="2" charset="2"/>
              <a:buChar char="Ø"/>
              <a:tabLst/>
            </a:pPr>
            <a:r>
              <a:rPr lang="en-GB" sz="4000" dirty="0">
                <a:solidFill>
                  <a:schemeClr val="bg1"/>
                </a:solidFill>
                <a:latin typeface="+mj-lt"/>
              </a:rPr>
              <a:t>S.1157 defence</a:t>
            </a:r>
          </a:p>
          <a:p>
            <a:pPr marL="457200" marR="0" indent="-457200" algn="l" defTabSz="914400" rtl="0" fontAlgn="auto" latinLnBrk="0" hangingPunct="0">
              <a:lnSpc>
                <a:spcPct val="90000"/>
              </a:lnSpc>
              <a:spcBef>
                <a:spcPts val="0"/>
              </a:spcBef>
              <a:spcAft>
                <a:spcPts val="0"/>
              </a:spcAft>
              <a:buClr>
                <a:srgbClr val="FFEE00"/>
              </a:buClr>
              <a:buSzTx/>
              <a:buFont typeface="Wingdings" panose="05000000000000000000" pitchFamily="2" charset="2"/>
              <a:buChar char="Ø"/>
              <a:tabLst/>
            </a:pPr>
            <a:endParaRPr lang="en-GB" sz="2000" dirty="0">
              <a:solidFill>
                <a:schemeClr val="bg1"/>
              </a:solidFill>
              <a:latin typeface="+mj-lt"/>
            </a:endParaRPr>
          </a:p>
          <a:p>
            <a:pPr marL="457200" marR="0" indent="-457200" algn="l" defTabSz="914400" rtl="0" fontAlgn="auto" latinLnBrk="0" hangingPunct="0">
              <a:lnSpc>
                <a:spcPct val="90000"/>
              </a:lnSpc>
              <a:spcBef>
                <a:spcPts val="0"/>
              </a:spcBef>
              <a:spcAft>
                <a:spcPts val="0"/>
              </a:spcAft>
              <a:buClr>
                <a:srgbClr val="FFEE00"/>
              </a:buClr>
              <a:buSzTx/>
              <a:buFont typeface="Wingdings" panose="05000000000000000000" pitchFamily="2" charset="2"/>
              <a:buChar char="Ø"/>
              <a:tabLst/>
            </a:pPr>
            <a:r>
              <a:rPr lang="en-GB" sz="4000" dirty="0">
                <a:solidFill>
                  <a:schemeClr val="bg1"/>
                </a:solidFill>
                <a:latin typeface="+mj-lt"/>
              </a:rPr>
              <a:t>S.238(5) </a:t>
            </a:r>
            <a:r>
              <a:rPr lang="en-GB" sz="4000" dirty="0" err="1">
                <a:solidFill>
                  <a:schemeClr val="bg1"/>
                </a:solidFill>
                <a:latin typeface="+mj-lt"/>
              </a:rPr>
              <a:t>Taqa</a:t>
            </a:r>
            <a:r>
              <a:rPr lang="en-GB" sz="4000" dirty="0">
                <a:solidFill>
                  <a:schemeClr val="bg1"/>
                </a:solidFill>
                <a:latin typeface="+mj-lt"/>
              </a:rPr>
              <a:t> Bratani defence</a:t>
            </a:r>
            <a:endParaRPr lang="en-GB" sz="4000" b="0" dirty="0">
              <a:solidFill>
                <a:schemeClr val="bg1"/>
              </a:solidFill>
              <a:latin typeface="+mj-lt"/>
            </a:endParaRPr>
          </a:p>
        </p:txBody>
      </p:sp>
      <p:pic>
        <p:nvPicPr>
          <p:cNvPr id="5" name="Google Shape;17;p1" descr="Google Shape;20;p1">
            <a:extLst>
              <a:ext uri="{FF2B5EF4-FFF2-40B4-BE49-F238E27FC236}">
                <a16:creationId xmlns:a16="http://schemas.microsoft.com/office/drawing/2014/main" id="{D3F34DC0-9A9E-C61F-1150-D06E4A2624D7}"/>
              </a:ext>
            </a:extLst>
          </p:cNvPr>
          <p:cNvPicPr preferRelativeResize="0">
            <a:picLocks noGrp="1" noRot="1" noMove="1" noResize="1" noEditPoints="1" noAdjustHandles="1" noChangeArrowheads="1" noChangeShapeType="1" noCrop="1"/>
          </p:cNvPicPr>
          <p:nvPr/>
        </p:nvPicPr>
        <p:blipFill rotWithShape="1">
          <a:blip r:embed="rId4">
            <a:alphaModFix/>
          </a:blip>
          <a:srcRect l="-78529" t="33333" r="-1"/>
          <a:stretch>
            <a:fillRect/>
          </a:stretch>
        </p:blipFill>
        <p:spPr>
          <a:xfrm>
            <a:off x="12065720" y="0"/>
            <a:ext cx="145516" cy="6858000"/>
          </a:xfrm>
          <a:prstGeom prst="rect">
            <a:avLst/>
          </a:prstGeom>
          <a:solidFill>
            <a:srgbClr val="FFEE00"/>
          </a:solidFill>
          <a:ln>
            <a:noFill/>
          </a:ln>
        </p:spPr>
      </p:pic>
      <p:pic>
        <p:nvPicPr>
          <p:cNvPr id="8" name="Picture 7" descr="A logo of a person in a circle&#10;&#10;AI-generated content may be incorrect.">
            <a:extLst>
              <a:ext uri="{FF2B5EF4-FFF2-40B4-BE49-F238E27FC236}">
                <a16:creationId xmlns:a16="http://schemas.microsoft.com/office/drawing/2014/main" id="{311B2562-F387-D8DA-F86E-36D86581186C}"/>
              </a:ext>
            </a:extLst>
          </p:cNvPr>
          <p:cNvPicPr>
            <a:picLocks noGrp="1" noRot="1" noChangeAspect="1" noMove="1" noResize="1" noEditPoints="1" noAdjustHandles="1" noChangeArrowheads="1" noChangeShapeType="1" noCrop="1"/>
          </p:cNvPicPr>
          <p:nvPr/>
        </p:nvPicPr>
        <p:blipFill>
          <a:blip r:embed="rId5"/>
          <a:srcRect l="34302" t="28779" r="37422" b="34653"/>
          <a:stretch>
            <a:fillRect/>
          </a:stretch>
        </p:blipFill>
        <p:spPr>
          <a:xfrm>
            <a:off x="10979462" y="231249"/>
            <a:ext cx="932507" cy="852490"/>
          </a:xfrm>
          <a:prstGeom prst="rect">
            <a:avLst/>
          </a:prstGeom>
        </p:spPr>
      </p:pic>
    </p:spTree>
    <p:extLst>
      <p:ext uri="{BB962C8B-B14F-4D97-AF65-F5344CB8AC3E}">
        <p14:creationId xmlns:p14="http://schemas.microsoft.com/office/powerpoint/2010/main" val="8285616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3">
          <a:extLst>
            <a:ext uri="{FF2B5EF4-FFF2-40B4-BE49-F238E27FC236}">
              <a16:creationId xmlns:a16="http://schemas.microsoft.com/office/drawing/2014/main" id="{0A163753-F9C0-2360-0DD5-9BBF6E9EDBD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6CEC964-2B92-C77F-35DF-52258030BA84}"/>
              </a:ext>
            </a:extLst>
          </p:cNvPr>
          <p:cNvSpPr>
            <a:spLocks noGrp="1" noRot="1" noMove="1" noResize="1" noEditPoints="1" noAdjustHandles="1" noChangeArrowheads="1" noChangeShapeType="1"/>
          </p:cNvSpPr>
          <p:nvPr/>
        </p:nvSpPr>
        <p:spPr>
          <a:xfrm>
            <a:off x="0" y="0"/>
            <a:ext cx="12192000" cy="6858000"/>
          </a:xfrm>
          <a:prstGeom prst="rect">
            <a:avLst/>
          </a:prstGeom>
          <a:solidFill>
            <a:srgbClr val="20409B"/>
          </a:solidFill>
          <a:ln>
            <a:solidFill>
              <a:srgbClr val="20409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1" name="Google Shape;19;p1" descr="Google Shape;22;p1">
            <a:extLst>
              <a:ext uri="{FF2B5EF4-FFF2-40B4-BE49-F238E27FC236}">
                <a16:creationId xmlns:a16="http://schemas.microsoft.com/office/drawing/2014/main" id="{9A5720FE-9686-E3BB-9731-974A0775A409}"/>
              </a:ext>
            </a:extLst>
          </p:cNvPr>
          <p:cNvPicPr preferRelativeResize="0">
            <a:picLocks noGrp="1" noRot="1" noMove="1" noResize="1" noEditPoints="1" noAdjustHandles="1" noChangeArrowheads="1" noChangeShapeType="1" noCrop="1"/>
          </p:cNvPicPr>
          <p:nvPr/>
        </p:nvPicPr>
        <p:blipFill rotWithShape="1">
          <a:blip r:embed="rId3">
            <a:alphaModFix/>
          </a:blip>
          <a:srcRect/>
          <a:stretch/>
        </p:blipFill>
        <p:spPr>
          <a:xfrm>
            <a:off x="11534114" y="6382693"/>
            <a:ext cx="377855" cy="370030"/>
          </a:xfrm>
          <a:prstGeom prst="rect">
            <a:avLst/>
          </a:prstGeom>
          <a:noFill/>
          <a:ln>
            <a:noFill/>
          </a:ln>
        </p:spPr>
      </p:pic>
      <p:sp>
        <p:nvSpPr>
          <p:cNvPr id="3" name="Google Shape;83;p4">
            <a:extLst>
              <a:ext uri="{FF2B5EF4-FFF2-40B4-BE49-F238E27FC236}">
                <a16:creationId xmlns:a16="http://schemas.microsoft.com/office/drawing/2014/main" id="{6953A96B-1B9E-F648-07CA-42C0CAF6F82F}"/>
              </a:ext>
            </a:extLst>
          </p:cNvPr>
          <p:cNvSpPr txBox="1">
            <a:spLocks noGrp="1" noRot="1" noMove="1" noResize="1" noEditPoints="1" noAdjustHandles="1" noChangeArrowheads="1" noChangeShapeType="1"/>
          </p:cNvSpPr>
          <p:nvPr/>
        </p:nvSpPr>
        <p:spPr>
          <a:xfrm>
            <a:off x="674639" y="288098"/>
            <a:ext cx="9700632" cy="738792"/>
          </a:xfrm>
          <a:prstGeom prst="rect">
            <a:avLst/>
          </a:prstGeom>
          <a:noFill/>
          <a:ln>
            <a:noFill/>
          </a:ln>
        </p:spPr>
        <p:txBody>
          <a:bodyPr spcFirstLastPara="1" wrap="square" lIns="0" tIns="0" rIns="0" bIns="0" anchor="t" anchorCtr="0">
            <a:spAutoFit/>
          </a:bodyPr>
          <a:lstStyle/>
          <a:p>
            <a:pPr lvl="0">
              <a:lnSpc>
                <a:spcPct val="90000"/>
              </a:lnSpc>
              <a:buClr>
                <a:srgbClr val="FFFFFF"/>
              </a:buClr>
              <a:buSzPts val="4800"/>
            </a:pPr>
            <a:r>
              <a:rPr lang="en-US" sz="5334" b="1" spc="-133" dirty="0">
                <a:solidFill>
                  <a:srgbClr val="FFEE00"/>
                </a:solidFill>
                <a:latin typeface="Times New Roman"/>
                <a:ea typeface="Times New Roman"/>
                <a:cs typeface="Times New Roman"/>
                <a:sym typeface="Times New Roman"/>
              </a:rPr>
              <a:t>Re Fastfit Station </a:t>
            </a:r>
            <a:r>
              <a:rPr lang="en-US" sz="4000" b="1" spc="-133" dirty="0">
                <a:solidFill>
                  <a:srgbClr val="FFEE00"/>
                </a:solidFill>
                <a:latin typeface="Times New Roman"/>
                <a:ea typeface="Times New Roman"/>
                <a:cs typeface="Times New Roman"/>
                <a:sym typeface="Times New Roman"/>
              </a:rPr>
              <a:t>[2023] EWHC 496 (Ch)</a:t>
            </a:r>
          </a:p>
        </p:txBody>
      </p:sp>
      <p:sp>
        <p:nvSpPr>
          <p:cNvPr id="4" name="TextBox 3">
            <a:extLst>
              <a:ext uri="{FF2B5EF4-FFF2-40B4-BE49-F238E27FC236}">
                <a16:creationId xmlns:a16="http://schemas.microsoft.com/office/drawing/2014/main" id="{B50906B0-C352-AE48-3FA1-E6D7FB22F003}"/>
              </a:ext>
            </a:extLst>
          </p:cNvPr>
          <p:cNvSpPr txBox="1"/>
          <p:nvPr/>
        </p:nvSpPr>
        <p:spPr>
          <a:xfrm>
            <a:off x="1904399" y="1314988"/>
            <a:ext cx="7241111" cy="186974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marL="457200" marR="0" indent="-457200" algn="l" defTabSz="914400" rtl="0" fontAlgn="auto" latinLnBrk="0" hangingPunct="0">
              <a:lnSpc>
                <a:spcPct val="90000"/>
              </a:lnSpc>
              <a:spcBef>
                <a:spcPts val="0"/>
              </a:spcBef>
              <a:spcAft>
                <a:spcPts val="0"/>
              </a:spcAft>
              <a:buClr>
                <a:srgbClr val="FFEE00"/>
              </a:buClr>
              <a:buSzTx/>
              <a:buFont typeface="Wingdings" panose="05000000000000000000" pitchFamily="2" charset="2"/>
              <a:buChar char="Ø"/>
              <a:tabLst/>
            </a:pPr>
            <a:endParaRPr lang="en-GB" sz="2500" b="0" dirty="0">
              <a:solidFill>
                <a:schemeClr val="bg1"/>
              </a:solidFill>
              <a:latin typeface="+mj-lt"/>
            </a:endParaRPr>
          </a:p>
          <a:p>
            <a:pPr marL="457200" marR="0" indent="-457200" algn="l" defTabSz="914400" rtl="0" fontAlgn="auto" latinLnBrk="0" hangingPunct="0">
              <a:lnSpc>
                <a:spcPct val="90000"/>
              </a:lnSpc>
              <a:spcBef>
                <a:spcPts val="0"/>
              </a:spcBef>
              <a:spcAft>
                <a:spcPts val="0"/>
              </a:spcAft>
              <a:buClr>
                <a:srgbClr val="FFEE00"/>
              </a:buClr>
              <a:buSzTx/>
              <a:buFont typeface="Wingdings" panose="05000000000000000000" pitchFamily="2" charset="2"/>
              <a:buChar char="Ø"/>
              <a:tabLst/>
            </a:pPr>
            <a:r>
              <a:rPr lang="en-GB" sz="4000" b="0" dirty="0">
                <a:solidFill>
                  <a:schemeClr val="bg1"/>
                </a:solidFill>
                <a:latin typeface="+mj-lt"/>
              </a:rPr>
              <a:t>Co income diverted to newco</a:t>
            </a:r>
            <a:endParaRPr lang="en-GB" sz="2400" dirty="0">
              <a:solidFill>
                <a:schemeClr val="bg1"/>
              </a:solidFill>
              <a:latin typeface="+mj-lt"/>
            </a:endParaRPr>
          </a:p>
          <a:p>
            <a:pPr marL="457200" marR="0" indent="-457200" algn="l" defTabSz="914400" rtl="0" fontAlgn="auto" latinLnBrk="0" hangingPunct="0">
              <a:lnSpc>
                <a:spcPct val="90000"/>
              </a:lnSpc>
              <a:spcBef>
                <a:spcPts val="0"/>
              </a:spcBef>
              <a:spcAft>
                <a:spcPts val="0"/>
              </a:spcAft>
              <a:buClr>
                <a:srgbClr val="FFEE00"/>
              </a:buClr>
              <a:buSzTx/>
              <a:buFont typeface="Wingdings" panose="05000000000000000000" pitchFamily="2" charset="2"/>
              <a:buChar char="Ø"/>
              <a:tabLst/>
            </a:pPr>
            <a:endParaRPr lang="en-GB" sz="4000" b="0" dirty="0">
              <a:solidFill>
                <a:schemeClr val="bg1"/>
              </a:solidFill>
              <a:latin typeface="+mj-lt"/>
            </a:endParaRPr>
          </a:p>
          <a:p>
            <a:pPr marR="0" algn="l" defTabSz="914400" rtl="0" fontAlgn="auto" latinLnBrk="0" hangingPunct="0">
              <a:lnSpc>
                <a:spcPct val="90000"/>
              </a:lnSpc>
              <a:spcBef>
                <a:spcPts val="0"/>
              </a:spcBef>
              <a:spcAft>
                <a:spcPts val="0"/>
              </a:spcAft>
              <a:buClr>
                <a:srgbClr val="FF0066"/>
              </a:buClr>
              <a:buSzTx/>
              <a:tabLst/>
            </a:pPr>
            <a:endParaRPr lang="en-GB" sz="3000" b="0" dirty="0">
              <a:solidFill>
                <a:schemeClr val="bg1"/>
              </a:solidFill>
              <a:latin typeface="+mj-lt"/>
            </a:endParaRPr>
          </a:p>
        </p:txBody>
      </p:sp>
      <p:pic>
        <p:nvPicPr>
          <p:cNvPr id="5" name="Google Shape;17;p1" descr="Google Shape;20;p1">
            <a:extLst>
              <a:ext uri="{FF2B5EF4-FFF2-40B4-BE49-F238E27FC236}">
                <a16:creationId xmlns:a16="http://schemas.microsoft.com/office/drawing/2014/main" id="{35D3BFE8-AAC5-A43E-C0A8-14B2E32AEEB6}"/>
              </a:ext>
            </a:extLst>
          </p:cNvPr>
          <p:cNvPicPr preferRelativeResize="0">
            <a:picLocks noGrp="1" noRot="1" noMove="1" noResize="1" noEditPoints="1" noAdjustHandles="1" noChangeArrowheads="1" noChangeShapeType="1" noCrop="1"/>
          </p:cNvPicPr>
          <p:nvPr/>
        </p:nvPicPr>
        <p:blipFill rotWithShape="1">
          <a:blip r:embed="rId4">
            <a:alphaModFix/>
          </a:blip>
          <a:srcRect l="-78529" t="33333" r="-1"/>
          <a:stretch>
            <a:fillRect/>
          </a:stretch>
        </p:blipFill>
        <p:spPr>
          <a:xfrm>
            <a:off x="12065720" y="0"/>
            <a:ext cx="145516" cy="6858000"/>
          </a:xfrm>
          <a:prstGeom prst="rect">
            <a:avLst/>
          </a:prstGeom>
          <a:solidFill>
            <a:srgbClr val="FFEE00"/>
          </a:solidFill>
          <a:ln>
            <a:noFill/>
          </a:ln>
        </p:spPr>
      </p:pic>
      <p:pic>
        <p:nvPicPr>
          <p:cNvPr id="8" name="Picture 7" descr="A logo of a person in a circle&#10;&#10;AI-generated content may be incorrect.">
            <a:extLst>
              <a:ext uri="{FF2B5EF4-FFF2-40B4-BE49-F238E27FC236}">
                <a16:creationId xmlns:a16="http://schemas.microsoft.com/office/drawing/2014/main" id="{DC79C9ED-9FF0-C5D5-DFC7-0335252784ED}"/>
              </a:ext>
            </a:extLst>
          </p:cNvPr>
          <p:cNvPicPr>
            <a:picLocks noGrp="1" noRot="1" noChangeAspect="1" noMove="1" noResize="1" noEditPoints="1" noAdjustHandles="1" noChangeArrowheads="1" noChangeShapeType="1" noCrop="1"/>
          </p:cNvPicPr>
          <p:nvPr/>
        </p:nvPicPr>
        <p:blipFill>
          <a:blip r:embed="rId5"/>
          <a:srcRect l="34302" t="28779" r="37422" b="34653"/>
          <a:stretch>
            <a:fillRect/>
          </a:stretch>
        </p:blipFill>
        <p:spPr>
          <a:xfrm>
            <a:off x="10979462" y="231249"/>
            <a:ext cx="932507" cy="852490"/>
          </a:xfrm>
          <a:prstGeom prst="rect">
            <a:avLst/>
          </a:prstGeom>
        </p:spPr>
      </p:pic>
      <p:pic>
        <p:nvPicPr>
          <p:cNvPr id="7" name="Picture 6">
            <a:extLst>
              <a:ext uri="{FF2B5EF4-FFF2-40B4-BE49-F238E27FC236}">
                <a16:creationId xmlns:a16="http://schemas.microsoft.com/office/drawing/2014/main" id="{94C3CE76-FC84-6F57-CB5C-679C81542D79}"/>
              </a:ext>
            </a:extLst>
          </p:cNvPr>
          <p:cNvPicPr>
            <a:picLocks noChangeAspect="1"/>
          </p:cNvPicPr>
          <p:nvPr/>
        </p:nvPicPr>
        <p:blipFill>
          <a:blip r:embed="rId6"/>
          <a:srcRect l="3176" t="6881" r="4604" b="6760"/>
          <a:stretch>
            <a:fillRect/>
          </a:stretch>
        </p:blipFill>
        <p:spPr>
          <a:xfrm>
            <a:off x="3597173" y="2659941"/>
            <a:ext cx="3855564" cy="3610466"/>
          </a:xfrm>
          <a:prstGeom prst="rect">
            <a:avLst/>
          </a:prstGeom>
        </p:spPr>
      </p:pic>
    </p:spTree>
    <p:extLst>
      <p:ext uri="{BB962C8B-B14F-4D97-AF65-F5344CB8AC3E}">
        <p14:creationId xmlns:p14="http://schemas.microsoft.com/office/powerpoint/2010/main" val="9940591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3">
          <a:extLst>
            <a:ext uri="{FF2B5EF4-FFF2-40B4-BE49-F238E27FC236}">
              <a16:creationId xmlns:a16="http://schemas.microsoft.com/office/drawing/2014/main" id="{4F5883FD-6D34-2B89-A61B-3D481443F79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8AFB2E6-13D4-1FDD-37DD-6BE0FFF64FB7}"/>
              </a:ext>
            </a:extLst>
          </p:cNvPr>
          <p:cNvSpPr>
            <a:spLocks noGrp="1" noRot="1" noMove="1" noResize="1" noEditPoints="1" noAdjustHandles="1" noChangeArrowheads="1" noChangeShapeType="1"/>
          </p:cNvSpPr>
          <p:nvPr/>
        </p:nvSpPr>
        <p:spPr>
          <a:xfrm>
            <a:off x="0" y="0"/>
            <a:ext cx="12192000" cy="6858000"/>
          </a:xfrm>
          <a:prstGeom prst="rect">
            <a:avLst/>
          </a:prstGeom>
          <a:solidFill>
            <a:srgbClr val="20409B"/>
          </a:solidFill>
          <a:ln>
            <a:solidFill>
              <a:srgbClr val="20409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1" name="Google Shape;19;p1" descr="Google Shape;22;p1">
            <a:extLst>
              <a:ext uri="{FF2B5EF4-FFF2-40B4-BE49-F238E27FC236}">
                <a16:creationId xmlns:a16="http://schemas.microsoft.com/office/drawing/2014/main" id="{0E1BD81D-2AC3-45AE-A311-005FB4D6570C}"/>
              </a:ext>
            </a:extLst>
          </p:cNvPr>
          <p:cNvPicPr preferRelativeResize="0">
            <a:picLocks noGrp="1" noRot="1" noMove="1" noResize="1" noEditPoints="1" noAdjustHandles="1" noChangeArrowheads="1" noChangeShapeType="1" noCrop="1"/>
          </p:cNvPicPr>
          <p:nvPr/>
        </p:nvPicPr>
        <p:blipFill rotWithShape="1">
          <a:blip r:embed="rId3">
            <a:alphaModFix/>
          </a:blip>
          <a:srcRect/>
          <a:stretch/>
        </p:blipFill>
        <p:spPr>
          <a:xfrm>
            <a:off x="11534114" y="6382693"/>
            <a:ext cx="377855" cy="370030"/>
          </a:xfrm>
          <a:prstGeom prst="rect">
            <a:avLst/>
          </a:prstGeom>
          <a:noFill/>
          <a:ln>
            <a:noFill/>
          </a:ln>
        </p:spPr>
      </p:pic>
      <p:sp>
        <p:nvSpPr>
          <p:cNvPr id="3" name="Google Shape;83;p4">
            <a:extLst>
              <a:ext uri="{FF2B5EF4-FFF2-40B4-BE49-F238E27FC236}">
                <a16:creationId xmlns:a16="http://schemas.microsoft.com/office/drawing/2014/main" id="{9E22933E-C729-2430-1694-D04036158A05}"/>
              </a:ext>
            </a:extLst>
          </p:cNvPr>
          <p:cNvSpPr txBox="1">
            <a:spLocks noGrp="1" noRot="1" noMove="1" noResize="1" noEditPoints="1" noAdjustHandles="1" noChangeArrowheads="1" noChangeShapeType="1"/>
          </p:cNvSpPr>
          <p:nvPr/>
        </p:nvSpPr>
        <p:spPr>
          <a:xfrm>
            <a:off x="674639" y="288098"/>
            <a:ext cx="9700632" cy="1477584"/>
          </a:xfrm>
          <a:prstGeom prst="rect">
            <a:avLst/>
          </a:prstGeom>
          <a:noFill/>
          <a:ln>
            <a:noFill/>
          </a:ln>
        </p:spPr>
        <p:txBody>
          <a:bodyPr spcFirstLastPara="1" wrap="square" lIns="0" tIns="0" rIns="0" bIns="0" anchor="t" anchorCtr="0">
            <a:spAutoFit/>
          </a:bodyPr>
          <a:lstStyle/>
          <a:p>
            <a:pPr lvl="0">
              <a:lnSpc>
                <a:spcPct val="90000"/>
              </a:lnSpc>
              <a:buClr>
                <a:srgbClr val="FFFFFF"/>
              </a:buClr>
              <a:buSzPts val="4800"/>
            </a:pPr>
            <a:r>
              <a:rPr lang="en-US" sz="5334" b="1" spc="-133" dirty="0">
                <a:solidFill>
                  <a:srgbClr val="FFEE00"/>
                </a:solidFill>
                <a:latin typeface="Times New Roman"/>
                <a:ea typeface="Times New Roman"/>
                <a:cs typeface="Times New Roman"/>
                <a:sym typeface="Times New Roman"/>
              </a:rPr>
              <a:t>Property Co</a:t>
            </a:r>
            <a:endParaRPr lang="en-US" sz="4000" b="1" spc="-133" dirty="0">
              <a:solidFill>
                <a:srgbClr val="FFEE00"/>
              </a:solidFill>
              <a:latin typeface="Times New Roman"/>
              <a:ea typeface="Times New Roman"/>
              <a:cs typeface="Times New Roman"/>
              <a:sym typeface="Times New Roman"/>
            </a:endParaRPr>
          </a:p>
          <a:p>
            <a:pPr lvl="0">
              <a:lnSpc>
                <a:spcPct val="90000"/>
              </a:lnSpc>
              <a:buClr>
                <a:srgbClr val="FFFFFF"/>
              </a:buClr>
              <a:buSzPts val="4800"/>
            </a:pPr>
            <a:endParaRPr lang="en-US" sz="5334" b="1" spc="-133" dirty="0">
              <a:solidFill>
                <a:srgbClr val="FFEE00"/>
              </a:solidFill>
              <a:latin typeface="Times New Roman"/>
              <a:ea typeface="Times New Roman"/>
              <a:cs typeface="Times New Roman"/>
              <a:sym typeface="Times New Roman"/>
            </a:endParaRPr>
          </a:p>
        </p:txBody>
      </p:sp>
      <p:sp>
        <p:nvSpPr>
          <p:cNvPr id="4" name="TextBox 3">
            <a:extLst>
              <a:ext uri="{FF2B5EF4-FFF2-40B4-BE49-F238E27FC236}">
                <a16:creationId xmlns:a16="http://schemas.microsoft.com/office/drawing/2014/main" id="{18254028-E41E-DE3C-986A-77E216FAF2D2}"/>
              </a:ext>
            </a:extLst>
          </p:cNvPr>
          <p:cNvSpPr txBox="1"/>
          <p:nvPr/>
        </p:nvSpPr>
        <p:spPr>
          <a:xfrm>
            <a:off x="2175558" y="1293144"/>
            <a:ext cx="8014817" cy="367023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marR="0" algn="l" defTabSz="914400" rtl="0" fontAlgn="auto" latinLnBrk="0" hangingPunct="0">
              <a:lnSpc>
                <a:spcPct val="90000"/>
              </a:lnSpc>
              <a:spcBef>
                <a:spcPts val="0"/>
              </a:spcBef>
              <a:spcAft>
                <a:spcPts val="0"/>
              </a:spcAft>
              <a:buClr>
                <a:srgbClr val="FFEE00"/>
              </a:buClr>
              <a:buSzTx/>
              <a:tabLst/>
            </a:pPr>
            <a:endParaRPr lang="en-GB" sz="2500" b="0" dirty="0">
              <a:solidFill>
                <a:schemeClr val="bg1"/>
              </a:solidFill>
              <a:latin typeface="+mj-lt"/>
            </a:endParaRPr>
          </a:p>
          <a:p>
            <a:pPr marL="457200" marR="0" indent="-457200" algn="l" defTabSz="914400" rtl="0" fontAlgn="auto" latinLnBrk="0" hangingPunct="0">
              <a:lnSpc>
                <a:spcPct val="90000"/>
              </a:lnSpc>
              <a:spcBef>
                <a:spcPts val="0"/>
              </a:spcBef>
              <a:spcAft>
                <a:spcPts val="0"/>
              </a:spcAft>
              <a:buClr>
                <a:srgbClr val="FFEE00"/>
              </a:buClr>
              <a:buSzTx/>
              <a:buFont typeface="Wingdings" panose="05000000000000000000" pitchFamily="2" charset="2"/>
              <a:buChar char="Ø"/>
              <a:tabLst/>
            </a:pPr>
            <a:r>
              <a:rPr lang="en-GB" sz="4000" b="0" dirty="0">
                <a:solidFill>
                  <a:schemeClr val="bg1"/>
                </a:solidFill>
                <a:latin typeface="+mj-lt"/>
              </a:rPr>
              <a:t>£600k income diverted to newco</a:t>
            </a:r>
            <a:endParaRPr lang="en-GB" sz="2400" dirty="0">
              <a:solidFill>
                <a:schemeClr val="bg1"/>
              </a:solidFill>
              <a:latin typeface="+mj-lt"/>
            </a:endParaRPr>
          </a:p>
          <a:p>
            <a:pPr marL="457200" marR="0" indent="-457200" algn="l" defTabSz="914400" rtl="0" fontAlgn="auto" latinLnBrk="0" hangingPunct="0">
              <a:lnSpc>
                <a:spcPct val="90000"/>
              </a:lnSpc>
              <a:spcBef>
                <a:spcPts val="0"/>
              </a:spcBef>
              <a:spcAft>
                <a:spcPts val="0"/>
              </a:spcAft>
              <a:buClr>
                <a:srgbClr val="FFEE00"/>
              </a:buClr>
              <a:buSzTx/>
              <a:buFont typeface="Wingdings" panose="05000000000000000000" pitchFamily="2" charset="2"/>
              <a:buChar char="Ø"/>
              <a:tabLst/>
            </a:pPr>
            <a:endParaRPr lang="en-GB" sz="2000" b="0" dirty="0">
              <a:solidFill>
                <a:schemeClr val="bg1"/>
              </a:solidFill>
              <a:latin typeface="+mj-lt"/>
            </a:endParaRPr>
          </a:p>
          <a:p>
            <a:pPr marL="457200" marR="0" indent="-457200" algn="l" defTabSz="914400" rtl="0" fontAlgn="auto" latinLnBrk="0" hangingPunct="0">
              <a:lnSpc>
                <a:spcPct val="90000"/>
              </a:lnSpc>
              <a:spcBef>
                <a:spcPts val="0"/>
              </a:spcBef>
              <a:spcAft>
                <a:spcPts val="0"/>
              </a:spcAft>
              <a:buClr>
                <a:srgbClr val="FFEE00"/>
              </a:buClr>
              <a:buSzTx/>
              <a:buFont typeface="Wingdings" panose="05000000000000000000" pitchFamily="2" charset="2"/>
              <a:buChar char="Ø"/>
              <a:tabLst/>
            </a:pPr>
            <a:r>
              <a:rPr lang="en-GB" sz="4000" b="0" dirty="0">
                <a:solidFill>
                  <a:schemeClr val="bg1"/>
                </a:solidFill>
                <a:latin typeface="+mj-lt"/>
              </a:rPr>
              <a:t>Argued council terminated contract</a:t>
            </a:r>
          </a:p>
          <a:p>
            <a:pPr marL="457200" marR="0" indent="-457200" algn="l" defTabSz="914400" rtl="0" fontAlgn="auto" latinLnBrk="0" hangingPunct="0">
              <a:lnSpc>
                <a:spcPct val="90000"/>
              </a:lnSpc>
              <a:spcBef>
                <a:spcPts val="0"/>
              </a:spcBef>
              <a:spcAft>
                <a:spcPts val="0"/>
              </a:spcAft>
              <a:buClr>
                <a:srgbClr val="FFEE00"/>
              </a:buClr>
              <a:buSzTx/>
              <a:buFont typeface="Wingdings" panose="05000000000000000000" pitchFamily="2" charset="2"/>
              <a:buChar char="Ø"/>
              <a:tabLst/>
            </a:pPr>
            <a:endParaRPr lang="en-GB" sz="2000" b="0" dirty="0">
              <a:solidFill>
                <a:schemeClr val="bg1"/>
              </a:solidFill>
              <a:latin typeface="+mj-lt"/>
            </a:endParaRPr>
          </a:p>
          <a:p>
            <a:pPr marL="457200" indent="-457200" hangingPunct="0">
              <a:lnSpc>
                <a:spcPct val="90000"/>
              </a:lnSpc>
              <a:buClr>
                <a:srgbClr val="FFEE00"/>
              </a:buClr>
              <a:buFont typeface="Wingdings" panose="05000000000000000000" pitchFamily="2" charset="2"/>
              <a:buChar char="Ø"/>
            </a:pPr>
            <a:r>
              <a:rPr lang="en-GB" sz="4000" dirty="0">
                <a:solidFill>
                  <a:schemeClr val="bg1"/>
                </a:solidFill>
                <a:latin typeface="+mj-lt"/>
              </a:rPr>
              <a:t>Co rendered insolvent as a result</a:t>
            </a:r>
          </a:p>
          <a:p>
            <a:pPr marL="457200" indent="-457200" hangingPunct="0">
              <a:lnSpc>
                <a:spcPct val="90000"/>
              </a:lnSpc>
              <a:buClr>
                <a:srgbClr val="FFEE00"/>
              </a:buClr>
              <a:buFont typeface="Wingdings" panose="05000000000000000000" pitchFamily="2" charset="2"/>
              <a:buChar char="Ø"/>
            </a:pPr>
            <a:endParaRPr lang="en-GB" sz="2000" dirty="0">
              <a:solidFill>
                <a:schemeClr val="bg1"/>
              </a:solidFill>
              <a:latin typeface="+mj-lt"/>
            </a:endParaRPr>
          </a:p>
          <a:p>
            <a:pPr marL="457200" marR="0" indent="-457200" algn="l" defTabSz="914400" rtl="0" fontAlgn="auto" latinLnBrk="0" hangingPunct="0">
              <a:lnSpc>
                <a:spcPct val="90000"/>
              </a:lnSpc>
              <a:spcBef>
                <a:spcPts val="0"/>
              </a:spcBef>
              <a:spcAft>
                <a:spcPts val="0"/>
              </a:spcAft>
              <a:buClr>
                <a:srgbClr val="FFEE00"/>
              </a:buClr>
              <a:buSzTx/>
              <a:buFont typeface="Wingdings" panose="05000000000000000000" pitchFamily="2" charset="2"/>
              <a:buChar char="Ø"/>
              <a:tabLst/>
            </a:pPr>
            <a:r>
              <a:rPr lang="en-GB" sz="4000" dirty="0">
                <a:solidFill>
                  <a:schemeClr val="bg1"/>
                </a:solidFill>
                <a:latin typeface="+mj-lt"/>
              </a:rPr>
              <a:t>Pursued as TUV / breach duty</a:t>
            </a:r>
          </a:p>
          <a:p>
            <a:pPr marL="457200" marR="0" indent="-457200" algn="l" defTabSz="914400" rtl="0" fontAlgn="auto" latinLnBrk="0" hangingPunct="0">
              <a:lnSpc>
                <a:spcPct val="90000"/>
              </a:lnSpc>
              <a:spcBef>
                <a:spcPts val="0"/>
              </a:spcBef>
              <a:spcAft>
                <a:spcPts val="0"/>
              </a:spcAft>
              <a:buClr>
                <a:srgbClr val="FFEE00"/>
              </a:buClr>
              <a:buSzTx/>
              <a:buFont typeface="Wingdings" panose="05000000000000000000" pitchFamily="2" charset="2"/>
              <a:buChar char="Ø"/>
              <a:tabLst/>
            </a:pPr>
            <a:endParaRPr lang="en-GB" sz="2000" dirty="0">
              <a:solidFill>
                <a:schemeClr val="bg1"/>
              </a:solidFill>
              <a:latin typeface="+mj-lt"/>
            </a:endParaRPr>
          </a:p>
        </p:txBody>
      </p:sp>
      <p:pic>
        <p:nvPicPr>
          <p:cNvPr id="5" name="Google Shape;17;p1" descr="Google Shape;20;p1">
            <a:extLst>
              <a:ext uri="{FF2B5EF4-FFF2-40B4-BE49-F238E27FC236}">
                <a16:creationId xmlns:a16="http://schemas.microsoft.com/office/drawing/2014/main" id="{FF5F8FC4-0FC7-4B38-E6FE-1D3341E5FBD4}"/>
              </a:ext>
            </a:extLst>
          </p:cNvPr>
          <p:cNvPicPr preferRelativeResize="0">
            <a:picLocks noGrp="1" noRot="1" noMove="1" noResize="1" noEditPoints="1" noAdjustHandles="1" noChangeArrowheads="1" noChangeShapeType="1" noCrop="1"/>
          </p:cNvPicPr>
          <p:nvPr/>
        </p:nvPicPr>
        <p:blipFill rotWithShape="1">
          <a:blip r:embed="rId4">
            <a:alphaModFix/>
          </a:blip>
          <a:srcRect l="-78529" t="33333" r="-1"/>
          <a:stretch>
            <a:fillRect/>
          </a:stretch>
        </p:blipFill>
        <p:spPr>
          <a:xfrm>
            <a:off x="12065720" y="0"/>
            <a:ext cx="145516" cy="6858000"/>
          </a:xfrm>
          <a:prstGeom prst="rect">
            <a:avLst/>
          </a:prstGeom>
          <a:solidFill>
            <a:srgbClr val="FFEE00"/>
          </a:solidFill>
          <a:ln>
            <a:noFill/>
          </a:ln>
        </p:spPr>
      </p:pic>
      <p:pic>
        <p:nvPicPr>
          <p:cNvPr id="8" name="Picture 7" descr="A logo of a person in a circle&#10;&#10;AI-generated content may be incorrect.">
            <a:extLst>
              <a:ext uri="{FF2B5EF4-FFF2-40B4-BE49-F238E27FC236}">
                <a16:creationId xmlns:a16="http://schemas.microsoft.com/office/drawing/2014/main" id="{394B621F-9AB3-0932-FC2B-473C18F611BE}"/>
              </a:ext>
            </a:extLst>
          </p:cNvPr>
          <p:cNvPicPr>
            <a:picLocks noGrp="1" noRot="1" noChangeAspect="1" noMove="1" noResize="1" noEditPoints="1" noAdjustHandles="1" noChangeArrowheads="1" noChangeShapeType="1" noCrop="1"/>
          </p:cNvPicPr>
          <p:nvPr/>
        </p:nvPicPr>
        <p:blipFill>
          <a:blip r:embed="rId5"/>
          <a:srcRect l="34302" t="28779" r="37422" b="34653"/>
          <a:stretch>
            <a:fillRect/>
          </a:stretch>
        </p:blipFill>
        <p:spPr>
          <a:xfrm>
            <a:off x="10979462" y="231249"/>
            <a:ext cx="932507" cy="852490"/>
          </a:xfrm>
          <a:prstGeom prst="rect">
            <a:avLst/>
          </a:prstGeom>
        </p:spPr>
      </p:pic>
      <p:sp>
        <p:nvSpPr>
          <p:cNvPr id="6" name="TextBox 5">
            <a:extLst>
              <a:ext uri="{FF2B5EF4-FFF2-40B4-BE49-F238E27FC236}">
                <a16:creationId xmlns:a16="http://schemas.microsoft.com/office/drawing/2014/main" id="{E0ABC9DE-A0EA-085D-53A7-A31D0DC980F2}"/>
              </a:ext>
            </a:extLst>
          </p:cNvPr>
          <p:cNvSpPr txBox="1"/>
          <p:nvPr/>
        </p:nvSpPr>
        <p:spPr>
          <a:xfrm>
            <a:off x="895546" y="5177626"/>
            <a:ext cx="10001839" cy="1323439"/>
          </a:xfrm>
          <a:prstGeom prst="rect">
            <a:avLst/>
          </a:prstGeom>
          <a:noFill/>
        </p:spPr>
        <p:txBody>
          <a:bodyPr wrap="square" rtlCol="0">
            <a:spAutoFit/>
          </a:bodyPr>
          <a:lstStyle/>
          <a:p>
            <a:r>
              <a:rPr lang="en-GB" sz="4000" dirty="0">
                <a:solidFill>
                  <a:srgbClr val="FFEE00"/>
                </a:solidFill>
              </a:rPr>
              <a:t>Result: Case purchased March 2025, settled September 2025, paid October 2026</a:t>
            </a:r>
          </a:p>
        </p:txBody>
      </p:sp>
    </p:spTree>
    <p:extLst>
      <p:ext uri="{BB962C8B-B14F-4D97-AF65-F5344CB8AC3E}">
        <p14:creationId xmlns:p14="http://schemas.microsoft.com/office/powerpoint/2010/main" val="38717417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3">
          <a:extLst>
            <a:ext uri="{FF2B5EF4-FFF2-40B4-BE49-F238E27FC236}">
              <a16:creationId xmlns:a16="http://schemas.microsoft.com/office/drawing/2014/main" id="{FCAA5826-0738-6C34-74CB-8B3FC4F1B62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C590754-55A4-EDD6-8561-606A4C60FA6D}"/>
              </a:ext>
            </a:extLst>
          </p:cNvPr>
          <p:cNvSpPr>
            <a:spLocks noGrp="1" noRot="1" noMove="1" noResize="1" noEditPoints="1" noAdjustHandles="1" noChangeArrowheads="1" noChangeShapeType="1"/>
          </p:cNvSpPr>
          <p:nvPr/>
        </p:nvSpPr>
        <p:spPr>
          <a:xfrm>
            <a:off x="0" y="0"/>
            <a:ext cx="12192000" cy="6858000"/>
          </a:xfrm>
          <a:prstGeom prst="rect">
            <a:avLst/>
          </a:prstGeom>
          <a:solidFill>
            <a:srgbClr val="20409B"/>
          </a:solidFill>
          <a:ln>
            <a:solidFill>
              <a:srgbClr val="20409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1" name="Google Shape;19;p1" descr="Google Shape;22;p1">
            <a:extLst>
              <a:ext uri="{FF2B5EF4-FFF2-40B4-BE49-F238E27FC236}">
                <a16:creationId xmlns:a16="http://schemas.microsoft.com/office/drawing/2014/main" id="{A11B9559-BCE2-17D1-8230-41C0BB67ACE1}"/>
              </a:ext>
            </a:extLst>
          </p:cNvPr>
          <p:cNvPicPr preferRelativeResize="0">
            <a:picLocks noGrp="1" noRot="1" noMove="1" noResize="1" noEditPoints="1" noAdjustHandles="1" noChangeArrowheads="1" noChangeShapeType="1" noCrop="1"/>
          </p:cNvPicPr>
          <p:nvPr/>
        </p:nvPicPr>
        <p:blipFill rotWithShape="1">
          <a:blip r:embed="rId3">
            <a:alphaModFix/>
          </a:blip>
          <a:srcRect/>
          <a:stretch/>
        </p:blipFill>
        <p:spPr>
          <a:xfrm>
            <a:off x="11534114" y="6382693"/>
            <a:ext cx="377855" cy="370030"/>
          </a:xfrm>
          <a:prstGeom prst="rect">
            <a:avLst/>
          </a:prstGeom>
          <a:noFill/>
          <a:ln>
            <a:noFill/>
          </a:ln>
        </p:spPr>
      </p:pic>
      <p:sp>
        <p:nvSpPr>
          <p:cNvPr id="3" name="Google Shape;83;p4">
            <a:extLst>
              <a:ext uri="{FF2B5EF4-FFF2-40B4-BE49-F238E27FC236}">
                <a16:creationId xmlns:a16="http://schemas.microsoft.com/office/drawing/2014/main" id="{B39DA02A-1358-1C0B-F39D-5E2038B254E9}"/>
              </a:ext>
            </a:extLst>
          </p:cNvPr>
          <p:cNvSpPr txBox="1">
            <a:spLocks noGrp="1" noRot="1" noMove="1" noResize="1" noEditPoints="1" noAdjustHandles="1" noChangeArrowheads="1" noChangeShapeType="1"/>
          </p:cNvSpPr>
          <p:nvPr/>
        </p:nvSpPr>
        <p:spPr>
          <a:xfrm>
            <a:off x="674639" y="288098"/>
            <a:ext cx="9700632" cy="738792"/>
          </a:xfrm>
          <a:prstGeom prst="rect">
            <a:avLst/>
          </a:prstGeom>
          <a:noFill/>
          <a:ln>
            <a:noFill/>
          </a:ln>
        </p:spPr>
        <p:txBody>
          <a:bodyPr spcFirstLastPara="1" wrap="square" lIns="0" tIns="0" rIns="0" bIns="0" anchor="t" anchorCtr="0">
            <a:spAutoFit/>
          </a:bodyPr>
          <a:lstStyle/>
          <a:p>
            <a:pPr lvl="0">
              <a:lnSpc>
                <a:spcPct val="90000"/>
              </a:lnSpc>
              <a:buClr>
                <a:srgbClr val="FFFFFF"/>
              </a:buClr>
              <a:buSzPts val="4800"/>
            </a:pPr>
            <a:r>
              <a:rPr lang="en-GB" sz="5334" b="1" spc="-133" dirty="0">
                <a:solidFill>
                  <a:srgbClr val="FFEE00"/>
                </a:solidFill>
                <a:latin typeface="Times New Roman"/>
                <a:ea typeface="Times New Roman"/>
                <a:cs typeface="Times New Roman"/>
                <a:sym typeface="Times New Roman"/>
              </a:rPr>
              <a:t>Sharp v Blank </a:t>
            </a:r>
            <a:r>
              <a:rPr lang="en-GB" sz="4000" b="1" spc="-133" dirty="0">
                <a:solidFill>
                  <a:srgbClr val="FFEE00"/>
                </a:solidFill>
                <a:latin typeface="Times New Roman"/>
                <a:ea typeface="Times New Roman"/>
                <a:cs typeface="Times New Roman"/>
                <a:sym typeface="Times New Roman"/>
              </a:rPr>
              <a:t>[2019] EWHC 3096 (Ch)</a:t>
            </a:r>
            <a:endParaRPr lang="en-US" sz="4000" b="1" spc="-133" dirty="0">
              <a:solidFill>
                <a:srgbClr val="FFEE00"/>
              </a:solidFill>
              <a:latin typeface="Times New Roman"/>
              <a:ea typeface="Times New Roman"/>
              <a:cs typeface="Times New Roman"/>
              <a:sym typeface="Times New Roman"/>
            </a:endParaRPr>
          </a:p>
        </p:txBody>
      </p:sp>
      <p:sp>
        <p:nvSpPr>
          <p:cNvPr id="4" name="TextBox 3">
            <a:extLst>
              <a:ext uri="{FF2B5EF4-FFF2-40B4-BE49-F238E27FC236}">
                <a16:creationId xmlns:a16="http://schemas.microsoft.com/office/drawing/2014/main" id="{0861A184-D4BA-9378-20A5-1FF93D015058}"/>
              </a:ext>
            </a:extLst>
          </p:cNvPr>
          <p:cNvSpPr txBox="1"/>
          <p:nvPr/>
        </p:nvSpPr>
        <p:spPr>
          <a:xfrm>
            <a:off x="1904399" y="1314988"/>
            <a:ext cx="7241111" cy="186974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marL="457200" marR="0" indent="-457200" algn="l" defTabSz="914400" rtl="0" fontAlgn="auto" latinLnBrk="0" hangingPunct="0">
              <a:lnSpc>
                <a:spcPct val="90000"/>
              </a:lnSpc>
              <a:spcBef>
                <a:spcPts val="0"/>
              </a:spcBef>
              <a:spcAft>
                <a:spcPts val="0"/>
              </a:spcAft>
              <a:buClr>
                <a:srgbClr val="FFEE00"/>
              </a:buClr>
              <a:buSzTx/>
              <a:buFont typeface="Wingdings" panose="05000000000000000000" pitchFamily="2" charset="2"/>
              <a:buChar char="Ø"/>
              <a:tabLst/>
            </a:pPr>
            <a:endParaRPr lang="en-GB" sz="2500" b="0" dirty="0">
              <a:solidFill>
                <a:schemeClr val="bg1"/>
              </a:solidFill>
              <a:latin typeface="+mj-lt"/>
            </a:endParaRPr>
          </a:p>
          <a:p>
            <a:pPr marL="457200" marR="0" indent="-457200" algn="l" defTabSz="914400" rtl="0" fontAlgn="auto" latinLnBrk="0" hangingPunct="0">
              <a:lnSpc>
                <a:spcPct val="90000"/>
              </a:lnSpc>
              <a:spcBef>
                <a:spcPts val="0"/>
              </a:spcBef>
              <a:spcAft>
                <a:spcPts val="0"/>
              </a:spcAft>
              <a:buClr>
                <a:srgbClr val="FFEE00"/>
              </a:buClr>
              <a:buSzTx/>
              <a:buFont typeface="Wingdings" panose="05000000000000000000" pitchFamily="2" charset="2"/>
              <a:buChar char="Ø"/>
              <a:tabLst/>
            </a:pPr>
            <a:r>
              <a:rPr lang="en-GB" sz="4000" dirty="0">
                <a:solidFill>
                  <a:schemeClr val="bg1"/>
                </a:solidFill>
                <a:latin typeface="+mj-lt"/>
              </a:rPr>
              <a:t>Taking advice enough for s.1157?</a:t>
            </a:r>
            <a:endParaRPr lang="en-GB" sz="2400" dirty="0">
              <a:solidFill>
                <a:schemeClr val="bg1"/>
              </a:solidFill>
              <a:latin typeface="+mj-lt"/>
            </a:endParaRPr>
          </a:p>
          <a:p>
            <a:pPr marL="457200" marR="0" indent="-457200" algn="l" defTabSz="914400" rtl="0" fontAlgn="auto" latinLnBrk="0" hangingPunct="0">
              <a:lnSpc>
                <a:spcPct val="90000"/>
              </a:lnSpc>
              <a:spcBef>
                <a:spcPts val="0"/>
              </a:spcBef>
              <a:spcAft>
                <a:spcPts val="0"/>
              </a:spcAft>
              <a:buClr>
                <a:srgbClr val="FFEE00"/>
              </a:buClr>
              <a:buSzTx/>
              <a:buFont typeface="Wingdings" panose="05000000000000000000" pitchFamily="2" charset="2"/>
              <a:buChar char="Ø"/>
              <a:tabLst/>
            </a:pPr>
            <a:endParaRPr lang="en-GB" sz="4000" b="0" dirty="0">
              <a:solidFill>
                <a:schemeClr val="bg1"/>
              </a:solidFill>
              <a:latin typeface="+mj-lt"/>
            </a:endParaRPr>
          </a:p>
          <a:p>
            <a:pPr marR="0" algn="l" defTabSz="914400" rtl="0" fontAlgn="auto" latinLnBrk="0" hangingPunct="0">
              <a:lnSpc>
                <a:spcPct val="90000"/>
              </a:lnSpc>
              <a:spcBef>
                <a:spcPts val="0"/>
              </a:spcBef>
              <a:spcAft>
                <a:spcPts val="0"/>
              </a:spcAft>
              <a:buClr>
                <a:srgbClr val="FF0066"/>
              </a:buClr>
              <a:buSzTx/>
              <a:tabLst/>
            </a:pPr>
            <a:endParaRPr lang="en-GB" sz="3000" b="0" dirty="0">
              <a:solidFill>
                <a:schemeClr val="bg1"/>
              </a:solidFill>
              <a:latin typeface="+mj-lt"/>
            </a:endParaRPr>
          </a:p>
        </p:txBody>
      </p:sp>
      <p:pic>
        <p:nvPicPr>
          <p:cNvPr id="5" name="Google Shape;17;p1" descr="Google Shape;20;p1">
            <a:extLst>
              <a:ext uri="{FF2B5EF4-FFF2-40B4-BE49-F238E27FC236}">
                <a16:creationId xmlns:a16="http://schemas.microsoft.com/office/drawing/2014/main" id="{53D438E3-646B-8FA0-1ED3-91B0FDB241AD}"/>
              </a:ext>
            </a:extLst>
          </p:cNvPr>
          <p:cNvPicPr preferRelativeResize="0">
            <a:picLocks noGrp="1" noRot="1" noMove="1" noResize="1" noEditPoints="1" noAdjustHandles="1" noChangeArrowheads="1" noChangeShapeType="1" noCrop="1"/>
          </p:cNvPicPr>
          <p:nvPr/>
        </p:nvPicPr>
        <p:blipFill rotWithShape="1">
          <a:blip r:embed="rId4">
            <a:alphaModFix/>
          </a:blip>
          <a:srcRect l="-78529" t="33333" r="-1"/>
          <a:stretch>
            <a:fillRect/>
          </a:stretch>
        </p:blipFill>
        <p:spPr>
          <a:xfrm>
            <a:off x="12065720" y="0"/>
            <a:ext cx="145516" cy="6858000"/>
          </a:xfrm>
          <a:prstGeom prst="rect">
            <a:avLst/>
          </a:prstGeom>
          <a:solidFill>
            <a:srgbClr val="FFEE00"/>
          </a:solidFill>
          <a:ln>
            <a:noFill/>
          </a:ln>
        </p:spPr>
      </p:pic>
      <p:pic>
        <p:nvPicPr>
          <p:cNvPr id="8" name="Picture 7" descr="A logo of a person in a circle&#10;&#10;AI-generated content may be incorrect.">
            <a:extLst>
              <a:ext uri="{FF2B5EF4-FFF2-40B4-BE49-F238E27FC236}">
                <a16:creationId xmlns:a16="http://schemas.microsoft.com/office/drawing/2014/main" id="{94A0F8C1-48F5-A514-F1E5-00BB8200E278}"/>
              </a:ext>
            </a:extLst>
          </p:cNvPr>
          <p:cNvPicPr>
            <a:picLocks noGrp="1" noRot="1" noChangeAspect="1" noMove="1" noResize="1" noEditPoints="1" noAdjustHandles="1" noChangeArrowheads="1" noChangeShapeType="1" noCrop="1"/>
          </p:cNvPicPr>
          <p:nvPr/>
        </p:nvPicPr>
        <p:blipFill>
          <a:blip r:embed="rId5"/>
          <a:srcRect l="34302" t="28779" r="37422" b="34653"/>
          <a:stretch>
            <a:fillRect/>
          </a:stretch>
        </p:blipFill>
        <p:spPr>
          <a:xfrm>
            <a:off x="10979462" y="231249"/>
            <a:ext cx="932507" cy="852490"/>
          </a:xfrm>
          <a:prstGeom prst="rect">
            <a:avLst/>
          </a:prstGeom>
        </p:spPr>
      </p:pic>
      <p:pic>
        <p:nvPicPr>
          <p:cNvPr id="9" name="Picture 8">
            <a:extLst>
              <a:ext uri="{FF2B5EF4-FFF2-40B4-BE49-F238E27FC236}">
                <a16:creationId xmlns:a16="http://schemas.microsoft.com/office/drawing/2014/main" id="{40E6489F-B9BF-AD0C-7489-3FA30CB71611}"/>
              </a:ext>
            </a:extLst>
          </p:cNvPr>
          <p:cNvPicPr>
            <a:picLocks noChangeAspect="1"/>
          </p:cNvPicPr>
          <p:nvPr/>
        </p:nvPicPr>
        <p:blipFill>
          <a:blip r:embed="rId6"/>
          <a:stretch>
            <a:fillRect/>
          </a:stretch>
        </p:blipFill>
        <p:spPr>
          <a:xfrm>
            <a:off x="3920029" y="2422689"/>
            <a:ext cx="3465086" cy="3465086"/>
          </a:xfrm>
          <a:prstGeom prst="rect">
            <a:avLst/>
          </a:prstGeom>
        </p:spPr>
      </p:pic>
    </p:spTree>
    <p:extLst>
      <p:ext uri="{BB962C8B-B14F-4D97-AF65-F5344CB8AC3E}">
        <p14:creationId xmlns:p14="http://schemas.microsoft.com/office/powerpoint/2010/main" val="15886800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3">
          <a:extLst>
            <a:ext uri="{FF2B5EF4-FFF2-40B4-BE49-F238E27FC236}">
              <a16:creationId xmlns:a16="http://schemas.microsoft.com/office/drawing/2014/main" id="{534F7995-E748-A9C7-271B-9D5135C1D662}"/>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4772BDB-B224-FE0B-0F8F-28D1CF8F084A}"/>
              </a:ext>
            </a:extLst>
          </p:cNvPr>
          <p:cNvSpPr>
            <a:spLocks noGrp="1" noRot="1" noMove="1" noResize="1" noEditPoints="1" noAdjustHandles="1" noChangeArrowheads="1" noChangeShapeType="1"/>
          </p:cNvSpPr>
          <p:nvPr/>
        </p:nvSpPr>
        <p:spPr>
          <a:xfrm>
            <a:off x="0" y="0"/>
            <a:ext cx="12192000" cy="6858000"/>
          </a:xfrm>
          <a:prstGeom prst="rect">
            <a:avLst/>
          </a:prstGeom>
          <a:solidFill>
            <a:srgbClr val="20409B"/>
          </a:solidFill>
          <a:ln>
            <a:solidFill>
              <a:srgbClr val="20409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1" name="Google Shape;19;p1" descr="Google Shape;22;p1">
            <a:extLst>
              <a:ext uri="{FF2B5EF4-FFF2-40B4-BE49-F238E27FC236}">
                <a16:creationId xmlns:a16="http://schemas.microsoft.com/office/drawing/2014/main" id="{B17E2E15-9CB5-A679-A6BE-15E0DD0250D9}"/>
              </a:ext>
            </a:extLst>
          </p:cNvPr>
          <p:cNvPicPr preferRelativeResize="0">
            <a:picLocks noGrp="1" noRot="1" noMove="1" noResize="1" noEditPoints="1" noAdjustHandles="1" noChangeArrowheads="1" noChangeShapeType="1" noCrop="1"/>
          </p:cNvPicPr>
          <p:nvPr/>
        </p:nvPicPr>
        <p:blipFill rotWithShape="1">
          <a:blip r:embed="rId3">
            <a:alphaModFix/>
          </a:blip>
          <a:srcRect/>
          <a:stretch/>
        </p:blipFill>
        <p:spPr>
          <a:xfrm>
            <a:off x="11534114" y="6382693"/>
            <a:ext cx="377855" cy="370030"/>
          </a:xfrm>
          <a:prstGeom prst="rect">
            <a:avLst/>
          </a:prstGeom>
          <a:noFill/>
          <a:ln>
            <a:noFill/>
          </a:ln>
        </p:spPr>
      </p:pic>
      <p:sp>
        <p:nvSpPr>
          <p:cNvPr id="3" name="Google Shape;83;p4">
            <a:extLst>
              <a:ext uri="{FF2B5EF4-FFF2-40B4-BE49-F238E27FC236}">
                <a16:creationId xmlns:a16="http://schemas.microsoft.com/office/drawing/2014/main" id="{5A6143F2-ECF0-075B-0556-957F50925485}"/>
              </a:ext>
            </a:extLst>
          </p:cNvPr>
          <p:cNvSpPr txBox="1">
            <a:spLocks noGrp="1" noRot="1" noMove="1" noResize="1" noEditPoints="1" noAdjustHandles="1" noChangeArrowheads="1" noChangeShapeType="1"/>
          </p:cNvSpPr>
          <p:nvPr/>
        </p:nvSpPr>
        <p:spPr>
          <a:xfrm>
            <a:off x="674639" y="288098"/>
            <a:ext cx="9700632" cy="738792"/>
          </a:xfrm>
          <a:prstGeom prst="rect">
            <a:avLst/>
          </a:prstGeom>
          <a:noFill/>
          <a:ln>
            <a:noFill/>
          </a:ln>
        </p:spPr>
        <p:txBody>
          <a:bodyPr spcFirstLastPara="1" wrap="square" lIns="0" tIns="0" rIns="0" bIns="0" anchor="t" anchorCtr="0">
            <a:spAutoFit/>
          </a:bodyPr>
          <a:lstStyle/>
          <a:p>
            <a:pPr lvl="0">
              <a:lnSpc>
                <a:spcPct val="90000"/>
              </a:lnSpc>
              <a:buClr>
                <a:srgbClr val="FFFFFF"/>
              </a:buClr>
              <a:buSzPts val="4800"/>
            </a:pPr>
            <a:r>
              <a:rPr lang="en-US" sz="5334" b="1" spc="-133" dirty="0">
                <a:solidFill>
                  <a:srgbClr val="FFEE00"/>
                </a:solidFill>
                <a:latin typeface="Times New Roman"/>
                <a:ea typeface="Times New Roman"/>
                <a:cs typeface="Times New Roman"/>
                <a:sym typeface="Times New Roman"/>
              </a:rPr>
              <a:t>Manolete v Nag </a:t>
            </a:r>
            <a:r>
              <a:rPr lang="en-US" sz="4000" b="1" spc="-133" dirty="0">
                <a:solidFill>
                  <a:srgbClr val="FFEE00"/>
                </a:solidFill>
                <a:latin typeface="Times New Roman"/>
                <a:ea typeface="Times New Roman"/>
                <a:cs typeface="Times New Roman"/>
                <a:sym typeface="Times New Roman"/>
              </a:rPr>
              <a:t>[2022] EWHC 153 (Ch)</a:t>
            </a:r>
          </a:p>
        </p:txBody>
      </p:sp>
      <p:sp>
        <p:nvSpPr>
          <p:cNvPr id="4" name="TextBox 3">
            <a:extLst>
              <a:ext uri="{FF2B5EF4-FFF2-40B4-BE49-F238E27FC236}">
                <a16:creationId xmlns:a16="http://schemas.microsoft.com/office/drawing/2014/main" id="{148A8AF4-69AA-EAD7-9376-D4B2640B367B}"/>
              </a:ext>
            </a:extLst>
          </p:cNvPr>
          <p:cNvSpPr txBox="1"/>
          <p:nvPr/>
        </p:nvSpPr>
        <p:spPr>
          <a:xfrm>
            <a:off x="2088591" y="1544139"/>
            <a:ext cx="8014817" cy="367023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marR="0" algn="l" defTabSz="914400" rtl="0" fontAlgn="auto" latinLnBrk="0" hangingPunct="0">
              <a:lnSpc>
                <a:spcPct val="90000"/>
              </a:lnSpc>
              <a:spcBef>
                <a:spcPts val="0"/>
              </a:spcBef>
              <a:spcAft>
                <a:spcPts val="0"/>
              </a:spcAft>
              <a:buClr>
                <a:srgbClr val="FFEE00"/>
              </a:buClr>
              <a:buSzTx/>
              <a:tabLst/>
            </a:pPr>
            <a:endParaRPr lang="en-GB" sz="2500" b="0" dirty="0">
              <a:solidFill>
                <a:schemeClr val="bg1"/>
              </a:solidFill>
              <a:latin typeface="+mj-lt"/>
            </a:endParaRPr>
          </a:p>
          <a:p>
            <a:pPr marL="457200" marR="0" indent="-457200" algn="l" defTabSz="914400" rtl="0" fontAlgn="auto" latinLnBrk="0" hangingPunct="0">
              <a:lnSpc>
                <a:spcPct val="90000"/>
              </a:lnSpc>
              <a:spcBef>
                <a:spcPts val="0"/>
              </a:spcBef>
              <a:spcAft>
                <a:spcPts val="0"/>
              </a:spcAft>
              <a:buClr>
                <a:srgbClr val="FFEE00"/>
              </a:buClr>
              <a:buSzTx/>
              <a:buFont typeface="Wingdings" panose="05000000000000000000" pitchFamily="2" charset="2"/>
              <a:buChar char="Ø"/>
              <a:tabLst/>
            </a:pPr>
            <a:r>
              <a:rPr lang="en-GB" sz="4000" b="0" dirty="0">
                <a:solidFill>
                  <a:schemeClr val="bg1"/>
                </a:solidFill>
                <a:latin typeface="+mj-lt"/>
              </a:rPr>
              <a:t>Solicitor </a:t>
            </a:r>
            <a:r>
              <a:rPr lang="en-GB" sz="4000" dirty="0">
                <a:solidFill>
                  <a:schemeClr val="bg1"/>
                </a:solidFill>
                <a:latin typeface="+mj-lt"/>
              </a:rPr>
              <a:t>duty to advise even where advice not sought</a:t>
            </a:r>
          </a:p>
          <a:p>
            <a:pPr marL="457200" marR="0" indent="-457200" algn="l" defTabSz="914400" rtl="0" fontAlgn="auto" latinLnBrk="0" hangingPunct="0">
              <a:lnSpc>
                <a:spcPct val="90000"/>
              </a:lnSpc>
              <a:spcBef>
                <a:spcPts val="0"/>
              </a:spcBef>
              <a:spcAft>
                <a:spcPts val="0"/>
              </a:spcAft>
              <a:buClr>
                <a:srgbClr val="FFEE00"/>
              </a:buClr>
              <a:buSzTx/>
              <a:buFont typeface="Wingdings" panose="05000000000000000000" pitchFamily="2" charset="2"/>
              <a:buChar char="Ø"/>
              <a:tabLst/>
            </a:pPr>
            <a:endParaRPr lang="en-GB" sz="4000" b="0" dirty="0">
              <a:solidFill>
                <a:schemeClr val="bg1"/>
              </a:solidFill>
              <a:latin typeface="+mj-lt"/>
            </a:endParaRPr>
          </a:p>
          <a:p>
            <a:pPr marL="457200" marR="0" indent="-457200" algn="l" defTabSz="914400" rtl="0" fontAlgn="auto" latinLnBrk="0" hangingPunct="0">
              <a:lnSpc>
                <a:spcPct val="90000"/>
              </a:lnSpc>
              <a:spcBef>
                <a:spcPts val="0"/>
              </a:spcBef>
              <a:spcAft>
                <a:spcPts val="0"/>
              </a:spcAft>
              <a:buClr>
                <a:srgbClr val="FFEE00"/>
              </a:buClr>
              <a:buSzTx/>
              <a:buFont typeface="Wingdings" panose="05000000000000000000" pitchFamily="2" charset="2"/>
              <a:buChar char="Ø"/>
              <a:tabLst/>
            </a:pPr>
            <a:r>
              <a:rPr lang="en-GB" sz="4000" b="0" dirty="0">
                <a:solidFill>
                  <a:schemeClr val="bg1"/>
                </a:solidFill>
                <a:latin typeface="+mj-lt"/>
              </a:rPr>
              <a:t>62: a director should not need a solicitor to tell him whether his actions are bona fide</a:t>
            </a:r>
            <a:endParaRPr lang="en-GB" sz="2000" dirty="0">
              <a:solidFill>
                <a:schemeClr val="bg1"/>
              </a:solidFill>
              <a:latin typeface="+mj-lt"/>
            </a:endParaRPr>
          </a:p>
        </p:txBody>
      </p:sp>
      <p:pic>
        <p:nvPicPr>
          <p:cNvPr id="5" name="Google Shape;17;p1" descr="Google Shape;20;p1">
            <a:extLst>
              <a:ext uri="{FF2B5EF4-FFF2-40B4-BE49-F238E27FC236}">
                <a16:creationId xmlns:a16="http://schemas.microsoft.com/office/drawing/2014/main" id="{EA91DC89-6CB3-F9CB-72A7-3B9AD3C75146}"/>
              </a:ext>
            </a:extLst>
          </p:cNvPr>
          <p:cNvPicPr preferRelativeResize="0">
            <a:picLocks noGrp="1" noRot="1" noMove="1" noResize="1" noEditPoints="1" noAdjustHandles="1" noChangeArrowheads="1" noChangeShapeType="1" noCrop="1"/>
          </p:cNvPicPr>
          <p:nvPr/>
        </p:nvPicPr>
        <p:blipFill rotWithShape="1">
          <a:blip r:embed="rId4">
            <a:alphaModFix/>
          </a:blip>
          <a:srcRect l="-78529" t="33333" r="-1"/>
          <a:stretch>
            <a:fillRect/>
          </a:stretch>
        </p:blipFill>
        <p:spPr>
          <a:xfrm>
            <a:off x="12065720" y="0"/>
            <a:ext cx="145516" cy="6858000"/>
          </a:xfrm>
          <a:prstGeom prst="rect">
            <a:avLst/>
          </a:prstGeom>
          <a:solidFill>
            <a:srgbClr val="FFEE00"/>
          </a:solidFill>
          <a:ln>
            <a:noFill/>
          </a:ln>
        </p:spPr>
      </p:pic>
      <p:pic>
        <p:nvPicPr>
          <p:cNvPr id="8" name="Picture 7" descr="A logo of a person in a circle&#10;&#10;AI-generated content may be incorrect.">
            <a:extLst>
              <a:ext uri="{FF2B5EF4-FFF2-40B4-BE49-F238E27FC236}">
                <a16:creationId xmlns:a16="http://schemas.microsoft.com/office/drawing/2014/main" id="{28666A90-8E52-AB6F-A0F1-6DF32308B3F3}"/>
              </a:ext>
            </a:extLst>
          </p:cNvPr>
          <p:cNvPicPr>
            <a:picLocks noGrp="1" noRot="1" noChangeAspect="1" noMove="1" noResize="1" noEditPoints="1" noAdjustHandles="1" noChangeArrowheads="1" noChangeShapeType="1" noCrop="1"/>
          </p:cNvPicPr>
          <p:nvPr/>
        </p:nvPicPr>
        <p:blipFill>
          <a:blip r:embed="rId5"/>
          <a:srcRect l="34302" t="28779" r="37422" b="34653"/>
          <a:stretch>
            <a:fillRect/>
          </a:stretch>
        </p:blipFill>
        <p:spPr>
          <a:xfrm>
            <a:off x="10979462" y="231249"/>
            <a:ext cx="932507" cy="852490"/>
          </a:xfrm>
          <a:prstGeom prst="rect">
            <a:avLst/>
          </a:prstGeom>
        </p:spPr>
      </p:pic>
    </p:spTree>
    <p:extLst>
      <p:ext uri="{BB962C8B-B14F-4D97-AF65-F5344CB8AC3E}">
        <p14:creationId xmlns:p14="http://schemas.microsoft.com/office/powerpoint/2010/main" val="28490486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3">
          <a:extLst>
            <a:ext uri="{FF2B5EF4-FFF2-40B4-BE49-F238E27FC236}">
              <a16:creationId xmlns:a16="http://schemas.microsoft.com/office/drawing/2014/main" id="{42DF1547-28E1-A282-D745-2E14A1B70B8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CC5253D-D924-866D-12DB-EC40881DBA79}"/>
              </a:ext>
            </a:extLst>
          </p:cNvPr>
          <p:cNvSpPr>
            <a:spLocks noGrp="1" noRot="1" noMove="1" noResize="1" noEditPoints="1" noAdjustHandles="1" noChangeArrowheads="1" noChangeShapeType="1"/>
          </p:cNvSpPr>
          <p:nvPr/>
        </p:nvSpPr>
        <p:spPr>
          <a:xfrm>
            <a:off x="0" y="0"/>
            <a:ext cx="12192000" cy="6858000"/>
          </a:xfrm>
          <a:prstGeom prst="rect">
            <a:avLst/>
          </a:prstGeom>
          <a:solidFill>
            <a:srgbClr val="20409B"/>
          </a:solidFill>
          <a:ln>
            <a:solidFill>
              <a:srgbClr val="20409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1" name="Google Shape;19;p1" descr="Google Shape;22;p1">
            <a:extLst>
              <a:ext uri="{FF2B5EF4-FFF2-40B4-BE49-F238E27FC236}">
                <a16:creationId xmlns:a16="http://schemas.microsoft.com/office/drawing/2014/main" id="{29C0509E-658B-4599-42C7-8CB8D3FEB5E5}"/>
              </a:ext>
            </a:extLst>
          </p:cNvPr>
          <p:cNvPicPr preferRelativeResize="0">
            <a:picLocks noGrp="1" noRot="1" noMove="1" noResize="1" noEditPoints="1" noAdjustHandles="1" noChangeArrowheads="1" noChangeShapeType="1" noCrop="1"/>
          </p:cNvPicPr>
          <p:nvPr/>
        </p:nvPicPr>
        <p:blipFill rotWithShape="1">
          <a:blip r:embed="rId3">
            <a:alphaModFix/>
          </a:blip>
          <a:srcRect/>
          <a:stretch/>
        </p:blipFill>
        <p:spPr>
          <a:xfrm>
            <a:off x="11534114" y="6382693"/>
            <a:ext cx="377855" cy="370030"/>
          </a:xfrm>
          <a:prstGeom prst="rect">
            <a:avLst/>
          </a:prstGeom>
          <a:noFill/>
          <a:ln>
            <a:noFill/>
          </a:ln>
        </p:spPr>
      </p:pic>
      <p:sp>
        <p:nvSpPr>
          <p:cNvPr id="3" name="Google Shape;83;p4">
            <a:extLst>
              <a:ext uri="{FF2B5EF4-FFF2-40B4-BE49-F238E27FC236}">
                <a16:creationId xmlns:a16="http://schemas.microsoft.com/office/drawing/2014/main" id="{1A7AF30A-BFA4-4D69-610B-7BFD97AA7069}"/>
              </a:ext>
            </a:extLst>
          </p:cNvPr>
          <p:cNvSpPr txBox="1">
            <a:spLocks noGrp="1" noRot="1" noMove="1" noResize="1" noEditPoints="1" noAdjustHandles="1" noChangeArrowheads="1" noChangeShapeType="1"/>
          </p:cNvSpPr>
          <p:nvPr/>
        </p:nvSpPr>
        <p:spPr>
          <a:xfrm>
            <a:off x="674639" y="288098"/>
            <a:ext cx="9700632" cy="1292790"/>
          </a:xfrm>
          <a:prstGeom prst="rect">
            <a:avLst/>
          </a:prstGeom>
          <a:noFill/>
          <a:ln>
            <a:noFill/>
          </a:ln>
        </p:spPr>
        <p:txBody>
          <a:bodyPr spcFirstLastPara="1" wrap="square" lIns="0" tIns="0" rIns="0" bIns="0" anchor="t" anchorCtr="0">
            <a:spAutoFit/>
          </a:bodyPr>
          <a:lstStyle/>
          <a:p>
            <a:pPr lvl="0">
              <a:lnSpc>
                <a:spcPct val="90000"/>
              </a:lnSpc>
              <a:buClr>
                <a:srgbClr val="FFFFFF"/>
              </a:buClr>
              <a:buSzPts val="4800"/>
            </a:pPr>
            <a:r>
              <a:rPr lang="en-US" sz="5334" b="1" spc="-133" dirty="0">
                <a:solidFill>
                  <a:srgbClr val="FFEE00"/>
                </a:solidFill>
                <a:latin typeface="Times New Roman"/>
                <a:ea typeface="Times New Roman"/>
                <a:cs typeface="Times New Roman"/>
                <a:sym typeface="Times New Roman"/>
              </a:rPr>
              <a:t>Re </a:t>
            </a:r>
            <a:r>
              <a:rPr lang="en-US" sz="5334" b="1" spc="-133" dirty="0" err="1">
                <a:solidFill>
                  <a:srgbClr val="FFEE00"/>
                </a:solidFill>
                <a:latin typeface="Times New Roman"/>
                <a:ea typeface="Times New Roman"/>
                <a:cs typeface="Times New Roman"/>
                <a:sym typeface="Times New Roman"/>
              </a:rPr>
              <a:t>Finno</a:t>
            </a:r>
            <a:r>
              <a:rPr lang="en-US" sz="5334" b="1" spc="-133" dirty="0">
                <a:solidFill>
                  <a:srgbClr val="FFEE00"/>
                </a:solidFill>
                <a:latin typeface="Times New Roman"/>
                <a:ea typeface="Times New Roman"/>
                <a:cs typeface="Times New Roman"/>
                <a:sym typeface="Times New Roman"/>
              </a:rPr>
              <a:t> Medical Limited  </a:t>
            </a:r>
          </a:p>
          <a:p>
            <a:pPr lvl="0">
              <a:lnSpc>
                <a:spcPct val="90000"/>
              </a:lnSpc>
              <a:buClr>
                <a:srgbClr val="FFFFFF"/>
              </a:buClr>
              <a:buSzPts val="4800"/>
            </a:pPr>
            <a:r>
              <a:rPr lang="en-US" sz="4000" b="1" spc="-133" dirty="0">
                <a:solidFill>
                  <a:srgbClr val="FFEE00"/>
                </a:solidFill>
                <a:latin typeface="Times New Roman"/>
                <a:ea typeface="Times New Roman"/>
                <a:cs typeface="Times New Roman"/>
                <a:sym typeface="Times New Roman"/>
              </a:rPr>
              <a:t>[2024] EWHC 2188 (Ch)</a:t>
            </a:r>
          </a:p>
        </p:txBody>
      </p:sp>
      <p:sp>
        <p:nvSpPr>
          <p:cNvPr id="4" name="TextBox 3">
            <a:extLst>
              <a:ext uri="{FF2B5EF4-FFF2-40B4-BE49-F238E27FC236}">
                <a16:creationId xmlns:a16="http://schemas.microsoft.com/office/drawing/2014/main" id="{F137A831-BCE7-0934-E608-CC4611685ED7}"/>
              </a:ext>
            </a:extLst>
          </p:cNvPr>
          <p:cNvSpPr txBox="1"/>
          <p:nvPr/>
        </p:nvSpPr>
        <p:spPr>
          <a:xfrm>
            <a:off x="2175558" y="1740146"/>
            <a:ext cx="8693548" cy="186974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marL="457200" marR="0" indent="-457200" algn="l" defTabSz="914400" rtl="0" fontAlgn="auto" latinLnBrk="0" hangingPunct="0">
              <a:lnSpc>
                <a:spcPct val="90000"/>
              </a:lnSpc>
              <a:spcBef>
                <a:spcPts val="0"/>
              </a:spcBef>
              <a:spcAft>
                <a:spcPts val="0"/>
              </a:spcAft>
              <a:buClr>
                <a:srgbClr val="FFEE00"/>
              </a:buClr>
              <a:buSzTx/>
              <a:buFont typeface="Wingdings" panose="05000000000000000000" pitchFamily="2" charset="2"/>
              <a:buChar char="Ø"/>
              <a:tabLst/>
            </a:pPr>
            <a:endParaRPr lang="en-GB" sz="2500" b="0" dirty="0">
              <a:solidFill>
                <a:schemeClr val="bg1"/>
              </a:solidFill>
              <a:latin typeface="+mj-lt"/>
            </a:endParaRPr>
          </a:p>
          <a:p>
            <a:pPr marL="457200" indent="-457200" hangingPunct="0">
              <a:lnSpc>
                <a:spcPct val="90000"/>
              </a:lnSpc>
              <a:buClr>
                <a:srgbClr val="FFEE00"/>
              </a:buClr>
              <a:buFont typeface="Wingdings" panose="05000000000000000000" pitchFamily="2" charset="2"/>
              <a:buChar char="Ø"/>
            </a:pPr>
            <a:r>
              <a:rPr lang="en-GB" sz="4000" dirty="0">
                <a:solidFill>
                  <a:schemeClr val="bg1"/>
                </a:solidFill>
                <a:latin typeface="+mj-lt"/>
              </a:rPr>
              <a:t>Burden on D for unexplained payments</a:t>
            </a:r>
          </a:p>
          <a:p>
            <a:pPr marL="457200" indent="-457200" hangingPunct="0">
              <a:lnSpc>
                <a:spcPct val="90000"/>
              </a:lnSpc>
              <a:buClr>
                <a:srgbClr val="FFEE00"/>
              </a:buClr>
              <a:buFont typeface="Wingdings" panose="05000000000000000000" pitchFamily="2" charset="2"/>
              <a:buChar char="Ø"/>
            </a:pPr>
            <a:endParaRPr lang="en-GB" sz="4000" dirty="0">
              <a:solidFill>
                <a:schemeClr val="bg1"/>
              </a:solidFill>
              <a:latin typeface="+mj-lt"/>
            </a:endParaRPr>
          </a:p>
          <a:p>
            <a:pPr marR="0" algn="l" defTabSz="914400" rtl="0" fontAlgn="auto" latinLnBrk="0" hangingPunct="0">
              <a:lnSpc>
                <a:spcPct val="90000"/>
              </a:lnSpc>
              <a:spcBef>
                <a:spcPts val="0"/>
              </a:spcBef>
              <a:spcAft>
                <a:spcPts val="0"/>
              </a:spcAft>
              <a:buClr>
                <a:srgbClr val="FF0066"/>
              </a:buClr>
              <a:buSzTx/>
              <a:tabLst/>
            </a:pPr>
            <a:endParaRPr lang="en-GB" sz="3000" b="0" dirty="0">
              <a:solidFill>
                <a:schemeClr val="bg1"/>
              </a:solidFill>
              <a:latin typeface="+mj-lt"/>
            </a:endParaRPr>
          </a:p>
        </p:txBody>
      </p:sp>
      <p:pic>
        <p:nvPicPr>
          <p:cNvPr id="5" name="Google Shape;17;p1" descr="Google Shape;20;p1">
            <a:extLst>
              <a:ext uri="{FF2B5EF4-FFF2-40B4-BE49-F238E27FC236}">
                <a16:creationId xmlns:a16="http://schemas.microsoft.com/office/drawing/2014/main" id="{8935D95A-DFDF-7273-FFAE-FD8F50BF4CDE}"/>
              </a:ext>
            </a:extLst>
          </p:cNvPr>
          <p:cNvPicPr preferRelativeResize="0">
            <a:picLocks noGrp="1" noRot="1" noMove="1" noResize="1" noEditPoints="1" noAdjustHandles="1" noChangeArrowheads="1" noChangeShapeType="1" noCrop="1"/>
          </p:cNvPicPr>
          <p:nvPr/>
        </p:nvPicPr>
        <p:blipFill rotWithShape="1">
          <a:blip r:embed="rId4">
            <a:alphaModFix/>
          </a:blip>
          <a:srcRect l="-78529" t="33333" r="-1"/>
          <a:stretch>
            <a:fillRect/>
          </a:stretch>
        </p:blipFill>
        <p:spPr>
          <a:xfrm>
            <a:off x="12065720" y="0"/>
            <a:ext cx="145516" cy="6858000"/>
          </a:xfrm>
          <a:prstGeom prst="rect">
            <a:avLst/>
          </a:prstGeom>
          <a:solidFill>
            <a:srgbClr val="FFEE00"/>
          </a:solidFill>
          <a:ln>
            <a:noFill/>
          </a:ln>
        </p:spPr>
      </p:pic>
      <p:pic>
        <p:nvPicPr>
          <p:cNvPr id="8" name="Picture 7" descr="A logo of a person in a circle&#10;&#10;AI-generated content may be incorrect.">
            <a:extLst>
              <a:ext uri="{FF2B5EF4-FFF2-40B4-BE49-F238E27FC236}">
                <a16:creationId xmlns:a16="http://schemas.microsoft.com/office/drawing/2014/main" id="{5B244209-98F8-ACAD-789C-934DB11FC0E2}"/>
              </a:ext>
            </a:extLst>
          </p:cNvPr>
          <p:cNvPicPr>
            <a:picLocks noGrp="1" noRot="1" noChangeAspect="1" noMove="1" noResize="1" noEditPoints="1" noAdjustHandles="1" noChangeArrowheads="1" noChangeShapeType="1" noCrop="1"/>
          </p:cNvPicPr>
          <p:nvPr/>
        </p:nvPicPr>
        <p:blipFill>
          <a:blip r:embed="rId5"/>
          <a:srcRect l="34302" t="28779" r="37422" b="34653"/>
          <a:stretch>
            <a:fillRect/>
          </a:stretch>
        </p:blipFill>
        <p:spPr>
          <a:xfrm>
            <a:off x="10979462" y="231249"/>
            <a:ext cx="932507" cy="852490"/>
          </a:xfrm>
          <a:prstGeom prst="rect">
            <a:avLst/>
          </a:prstGeom>
        </p:spPr>
      </p:pic>
      <p:pic>
        <p:nvPicPr>
          <p:cNvPr id="7" name="Picture 6">
            <a:extLst>
              <a:ext uri="{FF2B5EF4-FFF2-40B4-BE49-F238E27FC236}">
                <a16:creationId xmlns:a16="http://schemas.microsoft.com/office/drawing/2014/main" id="{70173D98-F79D-DBA8-EBCD-66629B9AD2E6}"/>
              </a:ext>
            </a:extLst>
          </p:cNvPr>
          <p:cNvPicPr>
            <a:picLocks noChangeAspect="1"/>
          </p:cNvPicPr>
          <p:nvPr/>
        </p:nvPicPr>
        <p:blipFill>
          <a:blip r:embed="rId6"/>
          <a:srcRect l="14901" t="26684" r="20825" b="15083"/>
          <a:stretch>
            <a:fillRect/>
          </a:stretch>
        </p:blipFill>
        <p:spPr>
          <a:xfrm>
            <a:off x="2867047" y="2982805"/>
            <a:ext cx="5752996" cy="2692131"/>
          </a:xfrm>
          <a:prstGeom prst="rect">
            <a:avLst/>
          </a:prstGeom>
        </p:spPr>
      </p:pic>
    </p:spTree>
    <p:extLst>
      <p:ext uri="{BB962C8B-B14F-4D97-AF65-F5344CB8AC3E}">
        <p14:creationId xmlns:p14="http://schemas.microsoft.com/office/powerpoint/2010/main" val="38008446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3">
          <a:extLst>
            <a:ext uri="{FF2B5EF4-FFF2-40B4-BE49-F238E27FC236}">
              <a16:creationId xmlns:a16="http://schemas.microsoft.com/office/drawing/2014/main" id="{AF25CAF7-8238-36E5-2D4A-6BC1AD0361D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3193E7D-872C-C5AC-E961-2D8902D46021}"/>
              </a:ext>
            </a:extLst>
          </p:cNvPr>
          <p:cNvSpPr>
            <a:spLocks noGrp="1" noRot="1" noMove="1" noResize="1" noEditPoints="1" noAdjustHandles="1" noChangeArrowheads="1" noChangeShapeType="1"/>
          </p:cNvSpPr>
          <p:nvPr/>
        </p:nvSpPr>
        <p:spPr>
          <a:xfrm>
            <a:off x="0" y="0"/>
            <a:ext cx="12192000" cy="6858000"/>
          </a:xfrm>
          <a:prstGeom prst="rect">
            <a:avLst/>
          </a:prstGeom>
          <a:solidFill>
            <a:srgbClr val="20409B"/>
          </a:solidFill>
          <a:ln>
            <a:solidFill>
              <a:srgbClr val="20409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1" name="Google Shape;19;p1" descr="Google Shape;22;p1">
            <a:extLst>
              <a:ext uri="{FF2B5EF4-FFF2-40B4-BE49-F238E27FC236}">
                <a16:creationId xmlns:a16="http://schemas.microsoft.com/office/drawing/2014/main" id="{B3188312-A509-4A58-67DC-0AD4A53DD317}"/>
              </a:ext>
            </a:extLst>
          </p:cNvPr>
          <p:cNvPicPr preferRelativeResize="0">
            <a:picLocks noGrp="1" noRot="1" noMove="1" noResize="1" noEditPoints="1" noAdjustHandles="1" noChangeArrowheads="1" noChangeShapeType="1" noCrop="1"/>
          </p:cNvPicPr>
          <p:nvPr/>
        </p:nvPicPr>
        <p:blipFill rotWithShape="1">
          <a:blip r:embed="rId3">
            <a:alphaModFix/>
          </a:blip>
          <a:srcRect/>
          <a:stretch/>
        </p:blipFill>
        <p:spPr>
          <a:xfrm>
            <a:off x="11534114" y="6382693"/>
            <a:ext cx="377855" cy="370030"/>
          </a:xfrm>
          <a:prstGeom prst="rect">
            <a:avLst/>
          </a:prstGeom>
          <a:noFill/>
          <a:ln>
            <a:noFill/>
          </a:ln>
        </p:spPr>
      </p:pic>
      <p:sp>
        <p:nvSpPr>
          <p:cNvPr id="3" name="Google Shape;83;p4">
            <a:extLst>
              <a:ext uri="{FF2B5EF4-FFF2-40B4-BE49-F238E27FC236}">
                <a16:creationId xmlns:a16="http://schemas.microsoft.com/office/drawing/2014/main" id="{5A45979E-40D8-0A1E-8039-5D7B639E33CF}"/>
              </a:ext>
            </a:extLst>
          </p:cNvPr>
          <p:cNvSpPr txBox="1">
            <a:spLocks noGrp="1" noRot="1" noMove="1" noResize="1" noEditPoints="1" noAdjustHandles="1" noChangeArrowheads="1" noChangeShapeType="1"/>
          </p:cNvSpPr>
          <p:nvPr/>
        </p:nvSpPr>
        <p:spPr>
          <a:xfrm>
            <a:off x="674639" y="288098"/>
            <a:ext cx="9700632" cy="1477584"/>
          </a:xfrm>
          <a:prstGeom prst="rect">
            <a:avLst/>
          </a:prstGeom>
          <a:noFill/>
          <a:ln>
            <a:noFill/>
          </a:ln>
        </p:spPr>
        <p:txBody>
          <a:bodyPr spcFirstLastPara="1" wrap="square" lIns="0" tIns="0" rIns="0" bIns="0" anchor="t" anchorCtr="0">
            <a:spAutoFit/>
          </a:bodyPr>
          <a:lstStyle/>
          <a:p>
            <a:pPr lvl="0">
              <a:lnSpc>
                <a:spcPct val="90000"/>
              </a:lnSpc>
              <a:buClr>
                <a:srgbClr val="FFFFFF"/>
              </a:buClr>
              <a:buSzPts val="4800"/>
            </a:pPr>
            <a:r>
              <a:rPr lang="en-US" sz="5334" b="1" spc="-133" dirty="0">
                <a:solidFill>
                  <a:srgbClr val="FFEE00"/>
                </a:solidFill>
                <a:latin typeface="Times New Roman"/>
                <a:ea typeface="Times New Roman"/>
                <a:cs typeface="Times New Roman"/>
                <a:sym typeface="Times New Roman"/>
              </a:rPr>
              <a:t>Financial Services Co</a:t>
            </a:r>
            <a:endParaRPr lang="en-US" sz="4000" b="1" spc="-133" dirty="0">
              <a:solidFill>
                <a:srgbClr val="FFEE00"/>
              </a:solidFill>
              <a:latin typeface="Times New Roman"/>
              <a:ea typeface="Times New Roman"/>
              <a:cs typeface="Times New Roman"/>
              <a:sym typeface="Times New Roman"/>
            </a:endParaRPr>
          </a:p>
          <a:p>
            <a:pPr lvl="0">
              <a:lnSpc>
                <a:spcPct val="90000"/>
              </a:lnSpc>
              <a:buClr>
                <a:srgbClr val="FFFFFF"/>
              </a:buClr>
              <a:buSzPts val="4800"/>
            </a:pPr>
            <a:endParaRPr lang="en-US" sz="5334" b="1" spc="-133" dirty="0">
              <a:solidFill>
                <a:srgbClr val="FFEE00"/>
              </a:solidFill>
              <a:latin typeface="Times New Roman"/>
              <a:ea typeface="Times New Roman"/>
              <a:cs typeface="Times New Roman"/>
              <a:sym typeface="Times New Roman"/>
            </a:endParaRPr>
          </a:p>
        </p:txBody>
      </p:sp>
      <p:sp>
        <p:nvSpPr>
          <p:cNvPr id="4" name="TextBox 3">
            <a:extLst>
              <a:ext uri="{FF2B5EF4-FFF2-40B4-BE49-F238E27FC236}">
                <a16:creationId xmlns:a16="http://schemas.microsoft.com/office/drawing/2014/main" id="{6A9877CF-4718-3E50-02FD-4F9B8E8958F8}"/>
              </a:ext>
            </a:extLst>
          </p:cNvPr>
          <p:cNvSpPr txBox="1"/>
          <p:nvPr/>
        </p:nvSpPr>
        <p:spPr>
          <a:xfrm>
            <a:off x="2175558" y="1293144"/>
            <a:ext cx="8486157" cy="367023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marR="0" algn="l" defTabSz="914400" rtl="0" fontAlgn="auto" latinLnBrk="0" hangingPunct="0">
              <a:lnSpc>
                <a:spcPct val="90000"/>
              </a:lnSpc>
              <a:spcBef>
                <a:spcPts val="0"/>
              </a:spcBef>
              <a:spcAft>
                <a:spcPts val="0"/>
              </a:spcAft>
              <a:buClr>
                <a:srgbClr val="FFEE00"/>
              </a:buClr>
              <a:buSzTx/>
              <a:tabLst/>
            </a:pPr>
            <a:endParaRPr lang="en-GB" sz="2500" b="0" dirty="0">
              <a:solidFill>
                <a:schemeClr val="bg1"/>
              </a:solidFill>
              <a:latin typeface="+mj-lt"/>
            </a:endParaRPr>
          </a:p>
          <a:p>
            <a:pPr marL="457200" marR="0" indent="-457200" algn="l" defTabSz="914400" rtl="0" fontAlgn="auto" latinLnBrk="0" hangingPunct="0">
              <a:lnSpc>
                <a:spcPct val="90000"/>
              </a:lnSpc>
              <a:spcBef>
                <a:spcPts val="0"/>
              </a:spcBef>
              <a:spcAft>
                <a:spcPts val="0"/>
              </a:spcAft>
              <a:buClr>
                <a:srgbClr val="FFEE00"/>
              </a:buClr>
              <a:buSzTx/>
              <a:buFont typeface="Wingdings" panose="05000000000000000000" pitchFamily="2" charset="2"/>
              <a:buChar char="Ø"/>
              <a:tabLst/>
            </a:pPr>
            <a:r>
              <a:rPr lang="en-GB" sz="4000" b="0" dirty="0">
                <a:solidFill>
                  <a:schemeClr val="bg1"/>
                </a:solidFill>
                <a:latin typeface="+mj-lt"/>
              </a:rPr>
              <a:t>£350k various heads</a:t>
            </a:r>
            <a:endParaRPr lang="en-GB" sz="2400" dirty="0">
              <a:solidFill>
                <a:schemeClr val="bg1"/>
              </a:solidFill>
              <a:latin typeface="+mj-lt"/>
            </a:endParaRPr>
          </a:p>
          <a:p>
            <a:pPr marL="457200" marR="0" indent="-457200" algn="l" defTabSz="914400" rtl="0" fontAlgn="auto" latinLnBrk="0" hangingPunct="0">
              <a:lnSpc>
                <a:spcPct val="90000"/>
              </a:lnSpc>
              <a:spcBef>
                <a:spcPts val="0"/>
              </a:spcBef>
              <a:spcAft>
                <a:spcPts val="0"/>
              </a:spcAft>
              <a:buClr>
                <a:srgbClr val="FFEE00"/>
              </a:buClr>
              <a:buSzTx/>
              <a:buFont typeface="Wingdings" panose="05000000000000000000" pitchFamily="2" charset="2"/>
              <a:buChar char="Ø"/>
              <a:tabLst/>
            </a:pPr>
            <a:endParaRPr lang="en-GB" sz="2000" b="0" dirty="0">
              <a:solidFill>
                <a:schemeClr val="bg1"/>
              </a:solidFill>
              <a:latin typeface="+mj-lt"/>
            </a:endParaRPr>
          </a:p>
          <a:p>
            <a:pPr marL="457200" marR="0" indent="-457200" algn="l" defTabSz="914400" rtl="0" fontAlgn="auto" latinLnBrk="0" hangingPunct="0">
              <a:lnSpc>
                <a:spcPct val="90000"/>
              </a:lnSpc>
              <a:spcBef>
                <a:spcPts val="0"/>
              </a:spcBef>
              <a:spcAft>
                <a:spcPts val="0"/>
              </a:spcAft>
              <a:buClr>
                <a:srgbClr val="FFEE00"/>
              </a:buClr>
              <a:buSzTx/>
              <a:buFont typeface="Wingdings" panose="05000000000000000000" pitchFamily="2" charset="2"/>
              <a:buChar char="Ø"/>
              <a:tabLst/>
            </a:pPr>
            <a:r>
              <a:rPr lang="en-GB" sz="4000" b="0" dirty="0">
                <a:solidFill>
                  <a:schemeClr val="bg1"/>
                </a:solidFill>
                <a:latin typeface="+mj-lt"/>
              </a:rPr>
              <a:t>Ds claim disclosure to reveal all</a:t>
            </a:r>
          </a:p>
          <a:p>
            <a:pPr marL="457200" marR="0" indent="-457200" algn="l" defTabSz="914400" rtl="0" fontAlgn="auto" latinLnBrk="0" hangingPunct="0">
              <a:lnSpc>
                <a:spcPct val="90000"/>
              </a:lnSpc>
              <a:spcBef>
                <a:spcPts val="0"/>
              </a:spcBef>
              <a:spcAft>
                <a:spcPts val="0"/>
              </a:spcAft>
              <a:buClr>
                <a:srgbClr val="FFEE00"/>
              </a:buClr>
              <a:buSzTx/>
              <a:buFont typeface="Wingdings" panose="05000000000000000000" pitchFamily="2" charset="2"/>
              <a:buChar char="Ø"/>
              <a:tabLst/>
            </a:pPr>
            <a:endParaRPr lang="en-GB" sz="2000" b="0" dirty="0">
              <a:solidFill>
                <a:schemeClr val="bg1"/>
              </a:solidFill>
              <a:latin typeface="+mj-lt"/>
            </a:endParaRPr>
          </a:p>
          <a:p>
            <a:pPr marL="457200" indent="-457200" hangingPunct="0">
              <a:lnSpc>
                <a:spcPct val="90000"/>
              </a:lnSpc>
              <a:buClr>
                <a:srgbClr val="FFEE00"/>
              </a:buClr>
              <a:buFont typeface="Wingdings" panose="05000000000000000000" pitchFamily="2" charset="2"/>
              <a:buChar char="Ø"/>
            </a:pPr>
            <a:r>
              <a:rPr lang="en-GB" sz="4000" dirty="0">
                <a:solidFill>
                  <a:schemeClr val="bg1"/>
                </a:solidFill>
                <a:latin typeface="+mj-lt"/>
              </a:rPr>
              <a:t>D1 settled</a:t>
            </a:r>
          </a:p>
          <a:p>
            <a:pPr marL="457200" indent="-457200" hangingPunct="0">
              <a:lnSpc>
                <a:spcPct val="90000"/>
              </a:lnSpc>
              <a:buClr>
                <a:srgbClr val="FFEE00"/>
              </a:buClr>
              <a:buFont typeface="Wingdings" panose="05000000000000000000" pitchFamily="2" charset="2"/>
              <a:buChar char="Ø"/>
            </a:pPr>
            <a:endParaRPr lang="en-GB" sz="2000" dirty="0">
              <a:solidFill>
                <a:schemeClr val="bg1"/>
              </a:solidFill>
              <a:latin typeface="+mj-lt"/>
            </a:endParaRPr>
          </a:p>
          <a:p>
            <a:pPr marL="457200" marR="0" indent="-457200" algn="l" defTabSz="914400" rtl="0" fontAlgn="auto" latinLnBrk="0" hangingPunct="0">
              <a:lnSpc>
                <a:spcPct val="90000"/>
              </a:lnSpc>
              <a:spcBef>
                <a:spcPts val="0"/>
              </a:spcBef>
              <a:spcAft>
                <a:spcPts val="0"/>
              </a:spcAft>
              <a:buClr>
                <a:srgbClr val="FFEE00"/>
              </a:buClr>
              <a:buSzTx/>
              <a:buFont typeface="Wingdings" panose="05000000000000000000" pitchFamily="2" charset="2"/>
              <a:buChar char="Ø"/>
              <a:tabLst/>
            </a:pPr>
            <a:r>
              <a:rPr lang="en-GB" sz="4000" dirty="0">
                <a:solidFill>
                  <a:schemeClr val="bg1"/>
                </a:solidFill>
                <a:latin typeface="+mj-lt"/>
              </a:rPr>
              <a:t>D2 judgment – now enforcing</a:t>
            </a:r>
          </a:p>
          <a:p>
            <a:pPr marL="457200" marR="0" indent="-457200" algn="l" defTabSz="914400" rtl="0" fontAlgn="auto" latinLnBrk="0" hangingPunct="0">
              <a:lnSpc>
                <a:spcPct val="90000"/>
              </a:lnSpc>
              <a:spcBef>
                <a:spcPts val="0"/>
              </a:spcBef>
              <a:spcAft>
                <a:spcPts val="0"/>
              </a:spcAft>
              <a:buClr>
                <a:srgbClr val="FFEE00"/>
              </a:buClr>
              <a:buSzTx/>
              <a:buFont typeface="Wingdings" panose="05000000000000000000" pitchFamily="2" charset="2"/>
              <a:buChar char="Ø"/>
              <a:tabLst/>
            </a:pPr>
            <a:endParaRPr lang="en-GB" sz="2000" dirty="0">
              <a:solidFill>
                <a:schemeClr val="bg1"/>
              </a:solidFill>
              <a:latin typeface="+mj-lt"/>
            </a:endParaRPr>
          </a:p>
        </p:txBody>
      </p:sp>
      <p:pic>
        <p:nvPicPr>
          <p:cNvPr id="5" name="Google Shape;17;p1" descr="Google Shape;20;p1">
            <a:extLst>
              <a:ext uri="{FF2B5EF4-FFF2-40B4-BE49-F238E27FC236}">
                <a16:creationId xmlns:a16="http://schemas.microsoft.com/office/drawing/2014/main" id="{1F935528-6234-5D21-4835-CF7E54B06ACF}"/>
              </a:ext>
            </a:extLst>
          </p:cNvPr>
          <p:cNvPicPr preferRelativeResize="0">
            <a:picLocks noGrp="1" noRot="1" noMove="1" noResize="1" noEditPoints="1" noAdjustHandles="1" noChangeArrowheads="1" noChangeShapeType="1" noCrop="1"/>
          </p:cNvPicPr>
          <p:nvPr/>
        </p:nvPicPr>
        <p:blipFill rotWithShape="1">
          <a:blip r:embed="rId4">
            <a:alphaModFix/>
          </a:blip>
          <a:srcRect l="-78529" t="33333" r="-1"/>
          <a:stretch>
            <a:fillRect/>
          </a:stretch>
        </p:blipFill>
        <p:spPr>
          <a:xfrm>
            <a:off x="12065720" y="0"/>
            <a:ext cx="145516" cy="6858000"/>
          </a:xfrm>
          <a:prstGeom prst="rect">
            <a:avLst/>
          </a:prstGeom>
          <a:solidFill>
            <a:srgbClr val="FFEE00"/>
          </a:solidFill>
          <a:ln>
            <a:noFill/>
          </a:ln>
        </p:spPr>
      </p:pic>
      <p:pic>
        <p:nvPicPr>
          <p:cNvPr id="8" name="Picture 7" descr="A logo of a person in a circle&#10;&#10;AI-generated content may be incorrect.">
            <a:extLst>
              <a:ext uri="{FF2B5EF4-FFF2-40B4-BE49-F238E27FC236}">
                <a16:creationId xmlns:a16="http://schemas.microsoft.com/office/drawing/2014/main" id="{E5A0E454-8CE6-8D96-12D3-F1564D1E7233}"/>
              </a:ext>
            </a:extLst>
          </p:cNvPr>
          <p:cNvPicPr>
            <a:picLocks noGrp="1" noRot="1" noChangeAspect="1" noMove="1" noResize="1" noEditPoints="1" noAdjustHandles="1" noChangeArrowheads="1" noChangeShapeType="1" noCrop="1"/>
          </p:cNvPicPr>
          <p:nvPr/>
        </p:nvPicPr>
        <p:blipFill>
          <a:blip r:embed="rId5"/>
          <a:srcRect l="34302" t="28779" r="37422" b="34653"/>
          <a:stretch>
            <a:fillRect/>
          </a:stretch>
        </p:blipFill>
        <p:spPr>
          <a:xfrm>
            <a:off x="10979462" y="231249"/>
            <a:ext cx="932507" cy="852490"/>
          </a:xfrm>
          <a:prstGeom prst="rect">
            <a:avLst/>
          </a:prstGeom>
        </p:spPr>
      </p:pic>
      <p:sp>
        <p:nvSpPr>
          <p:cNvPr id="6" name="TextBox 5">
            <a:extLst>
              <a:ext uri="{FF2B5EF4-FFF2-40B4-BE49-F238E27FC236}">
                <a16:creationId xmlns:a16="http://schemas.microsoft.com/office/drawing/2014/main" id="{3B5692FD-0F22-B338-FE5C-B1FAD6933D1C}"/>
              </a:ext>
            </a:extLst>
          </p:cNvPr>
          <p:cNvSpPr txBox="1"/>
          <p:nvPr/>
        </p:nvSpPr>
        <p:spPr>
          <a:xfrm>
            <a:off x="718797" y="4772273"/>
            <a:ext cx="10815317" cy="2554545"/>
          </a:xfrm>
          <a:prstGeom prst="rect">
            <a:avLst/>
          </a:prstGeom>
          <a:noFill/>
        </p:spPr>
        <p:txBody>
          <a:bodyPr wrap="square" rtlCol="0">
            <a:spAutoFit/>
          </a:bodyPr>
          <a:lstStyle/>
          <a:p>
            <a:r>
              <a:rPr lang="en-GB" sz="4000" dirty="0">
                <a:solidFill>
                  <a:srgbClr val="FFEE00"/>
                </a:solidFill>
              </a:rPr>
              <a:t>Also: Contract Natural Gas (Marketing) Limited v the Joint Liquidators of Contract Natural Gas Limited [2026] EWHC 707 (Ch)</a:t>
            </a:r>
          </a:p>
          <a:p>
            <a:endParaRPr lang="en-GB" sz="4000" dirty="0">
              <a:solidFill>
                <a:srgbClr val="FFEE00"/>
              </a:solidFill>
            </a:endParaRPr>
          </a:p>
        </p:txBody>
      </p:sp>
    </p:spTree>
    <p:extLst>
      <p:ext uri="{BB962C8B-B14F-4D97-AF65-F5344CB8AC3E}">
        <p14:creationId xmlns:p14="http://schemas.microsoft.com/office/powerpoint/2010/main" val="3599357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66173A-0A88-992E-6C18-084665BEA863}"/>
              </a:ext>
            </a:extLst>
          </p:cNvPr>
          <p:cNvSpPr>
            <a:spLocks noGrp="1"/>
          </p:cNvSpPr>
          <p:nvPr>
            <p:ph type="title"/>
          </p:nvPr>
        </p:nvSpPr>
        <p:spPr>
          <a:xfrm>
            <a:off x="493753" y="1921690"/>
            <a:ext cx="5031068" cy="2852737"/>
          </a:xfrm>
        </p:spPr>
        <p:txBody>
          <a:bodyPr>
            <a:normAutofit fontScale="90000"/>
          </a:bodyPr>
          <a:lstStyle/>
          <a:p>
            <a:r>
              <a:rPr lang="en-GB" dirty="0"/>
              <a:t>Information gathering in Insolvency Proceedings</a:t>
            </a:r>
          </a:p>
        </p:txBody>
      </p:sp>
      <p:sp>
        <p:nvSpPr>
          <p:cNvPr id="3" name="Text Placeholder 2">
            <a:extLst>
              <a:ext uri="{FF2B5EF4-FFF2-40B4-BE49-F238E27FC236}">
                <a16:creationId xmlns:a16="http://schemas.microsoft.com/office/drawing/2014/main" id="{D4B43820-A9C1-0023-2072-62BFF4E693DD}"/>
              </a:ext>
            </a:extLst>
          </p:cNvPr>
          <p:cNvSpPr>
            <a:spLocks noGrp="1"/>
          </p:cNvSpPr>
          <p:nvPr>
            <p:ph type="body" idx="1"/>
          </p:nvPr>
        </p:nvSpPr>
        <p:spPr>
          <a:xfrm>
            <a:off x="493753" y="4883287"/>
            <a:ext cx="5031068" cy="793296"/>
          </a:xfrm>
        </p:spPr>
        <p:txBody>
          <a:bodyPr/>
          <a:lstStyle/>
          <a:p>
            <a:r>
              <a:rPr lang="en-GB" dirty="0"/>
              <a:t>James Hannant and Saisha Bacon</a:t>
            </a:r>
          </a:p>
        </p:txBody>
      </p:sp>
    </p:spTree>
    <p:extLst>
      <p:ext uri="{BB962C8B-B14F-4D97-AF65-F5344CB8AC3E}">
        <p14:creationId xmlns:p14="http://schemas.microsoft.com/office/powerpoint/2010/main" val="223562317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3">
          <a:extLst>
            <a:ext uri="{FF2B5EF4-FFF2-40B4-BE49-F238E27FC236}">
              <a16:creationId xmlns:a16="http://schemas.microsoft.com/office/drawing/2014/main" id="{5CF81847-FB06-B181-24A7-26F7794DB2C2}"/>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F874698-243E-DF43-274A-3DCA488C7636}"/>
              </a:ext>
            </a:extLst>
          </p:cNvPr>
          <p:cNvSpPr>
            <a:spLocks noGrp="1" noRot="1" noMove="1" noResize="1" noEditPoints="1" noAdjustHandles="1" noChangeArrowheads="1" noChangeShapeType="1"/>
          </p:cNvSpPr>
          <p:nvPr/>
        </p:nvSpPr>
        <p:spPr>
          <a:xfrm>
            <a:off x="0" y="0"/>
            <a:ext cx="12192000" cy="6858000"/>
          </a:xfrm>
          <a:prstGeom prst="rect">
            <a:avLst/>
          </a:prstGeom>
          <a:solidFill>
            <a:srgbClr val="20409B"/>
          </a:solidFill>
          <a:ln>
            <a:solidFill>
              <a:srgbClr val="20409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1" name="Google Shape;19;p1" descr="Google Shape;22;p1">
            <a:extLst>
              <a:ext uri="{FF2B5EF4-FFF2-40B4-BE49-F238E27FC236}">
                <a16:creationId xmlns:a16="http://schemas.microsoft.com/office/drawing/2014/main" id="{5AA022F2-22CA-ADC4-3056-9C1A62C6FF22}"/>
              </a:ext>
            </a:extLst>
          </p:cNvPr>
          <p:cNvPicPr preferRelativeResize="0">
            <a:picLocks noGrp="1" noRot="1" noMove="1" noResize="1" noEditPoints="1" noAdjustHandles="1" noChangeArrowheads="1" noChangeShapeType="1" noCrop="1"/>
          </p:cNvPicPr>
          <p:nvPr/>
        </p:nvPicPr>
        <p:blipFill rotWithShape="1">
          <a:blip r:embed="rId3">
            <a:alphaModFix/>
          </a:blip>
          <a:srcRect/>
          <a:stretch/>
        </p:blipFill>
        <p:spPr>
          <a:xfrm>
            <a:off x="11534114" y="6382693"/>
            <a:ext cx="377855" cy="370030"/>
          </a:xfrm>
          <a:prstGeom prst="rect">
            <a:avLst/>
          </a:prstGeom>
          <a:noFill/>
          <a:ln>
            <a:noFill/>
          </a:ln>
        </p:spPr>
      </p:pic>
      <p:sp>
        <p:nvSpPr>
          <p:cNvPr id="3" name="Google Shape;83;p4">
            <a:extLst>
              <a:ext uri="{FF2B5EF4-FFF2-40B4-BE49-F238E27FC236}">
                <a16:creationId xmlns:a16="http://schemas.microsoft.com/office/drawing/2014/main" id="{DFF91F80-D09C-E500-7CA4-11728C6BA5D2}"/>
              </a:ext>
            </a:extLst>
          </p:cNvPr>
          <p:cNvSpPr txBox="1">
            <a:spLocks noGrp="1" noRot="1" noMove="1" noResize="1" noEditPoints="1" noAdjustHandles="1" noChangeArrowheads="1" noChangeShapeType="1"/>
          </p:cNvSpPr>
          <p:nvPr/>
        </p:nvSpPr>
        <p:spPr>
          <a:xfrm>
            <a:off x="674639" y="288098"/>
            <a:ext cx="9700632" cy="1477584"/>
          </a:xfrm>
          <a:prstGeom prst="rect">
            <a:avLst/>
          </a:prstGeom>
          <a:noFill/>
          <a:ln>
            <a:noFill/>
          </a:ln>
        </p:spPr>
        <p:txBody>
          <a:bodyPr spcFirstLastPara="1" wrap="square" lIns="0" tIns="0" rIns="0" bIns="0" anchor="t" anchorCtr="0">
            <a:spAutoFit/>
          </a:bodyPr>
          <a:lstStyle/>
          <a:p>
            <a:pPr lvl="0">
              <a:lnSpc>
                <a:spcPct val="90000"/>
              </a:lnSpc>
              <a:buClr>
                <a:srgbClr val="FFFFFF"/>
              </a:buClr>
              <a:buSzPts val="4800"/>
            </a:pPr>
            <a:r>
              <a:rPr lang="en-US" sz="5334" b="1" spc="-133" dirty="0">
                <a:solidFill>
                  <a:srgbClr val="FFEE00"/>
                </a:solidFill>
                <a:latin typeface="Times New Roman"/>
                <a:ea typeface="Times New Roman"/>
                <a:cs typeface="Times New Roman"/>
                <a:sym typeface="Times New Roman"/>
              </a:rPr>
              <a:t>Consultations</a:t>
            </a:r>
            <a:endParaRPr lang="en-US" sz="4000" b="1" spc="-133" dirty="0">
              <a:solidFill>
                <a:srgbClr val="FFEE00"/>
              </a:solidFill>
              <a:latin typeface="Times New Roman"/>
              <a:ea typeface="Times New Roman"/>
              <a:cs typeface="Times New Roman"/>
              <a:sym typeface="Times New Roman"/>
            </a:endParaRPr>
          </a:p>
          <a:p>
            <a:pPr lvl="0">
              <a:lnSpc>
                <a:spcPct val="90000"/>
              </a:lnSpc>
              <a:buClr>
                <a:srgbClr val="FFFFFF"/>
              </a:buClr>
              <a:buSzPts val="4800"/>
            </a:pPr>
            <a:endParaRPr lang="en-US" sz="5334" b="1" spc="-133" dirty="0">
              <a:solidFill>
                <a:srgbClr val="FFEE00"/>
              </a:solidFill>
              <a:latin typeface="Times New Roman"/>
              <a:ea typeface="Times New Roman"/>
              <a:cs typeface="Times New Roman"/>
              <a:sym typeface="Times New Roman"/>
            </a:endParaRPr>
          </a:p>
        </p:txBody>
      </p:sp>
      <p:sp>
        <p:nvSpPr>
          <p:cNvPr id="4" name="TextBox 3">
            <a:extLst>
              <a:ext uri="{FF2B5EF4-FFF2-40B4-BE49-F238E27FC236}">
                <a16:creationId xmlns:a16="http://schemas.microsoft.com/office/drawing/2014/main" id="{94156381-298A-88C8-41A7-5E285BCAC5B0}"/>
              </a:ext>
            </a:extLst>
          </p:cNvPr>
          <p:cNvSpPr txBox="1"/>
          <p:nvPr/>
        </p:nvSpPr>
        <p:spPr>
          <a:xfrm>
            <a:off x="1852921" y="1868179"/>
            <a:ext cx="8486157" cy="422423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marR="0" algn="l" defTabSz="914400" rtl="0" fontAlgn="auto" latinLnBrk="0" hangingPunct="0">
              <a:lnSpc>
                <a:spcPct val="90000"/>
              </a:lnSpc>
              <a:spcBef>
                <a:spcPts val="0"/>
              </a:spcBef>
              <a:spcAft>
                <a:spcPts val="0"/>
              </a:spcAft>
              <a:buClr>
                <a:srgbClr val="FFEE00"/>
              </a:buClr>
              <a:buSzTx/>
              <a:tabLst/>
            </a:pPr>
            <a:endParaRPr lang="en-GB" sz="2500" b="0" dirty="0">
              <a:solidFill>
                <a:schemeClr val="bg1"/>
              </a:solidFill>
              <a:latin typeface="+mj-lt"/>
            </a:endParaRPr>
          </a:p>
          <a:p>
            <a:pPr marL="457200" marR="0" indent="-457200" algn="l" defTabSz="914400" rtl="0" fontAlgn="auto" latinLnBrk="0" hangingPunct="0">
              <a:lnSpc>
                <a:spcPct val="90000"/>
              </a:lnSpc>
              <a:spcBef>
                <a:spcPts val="0"/>
              </a:spcBef>
              <a:spcAft>
                <a:spcPts val="0"/>
              </a:spcAft>
              <a:buClr>
                <a:srgbClr val="FFEE00"/>
              </a:buClr>
              <a:buSzTx/>
              <a:buFont typeface="Wingdings" panose="05000000000000000000" pitchFamily="2" charset="2"/>
              <a:buChar char="Ø"/>
              <a:tabLst/>
            </a:pPr>
            <a:r>
              <a:rPr lang="en-GB" sz="4000" b="0" dirty="0">
                <a:solidFill>
                  <a:schemeClr val="bg1"/>
                </a:solidFill>
                <a:latin typeface="+mj-lt"/>
              </a:rPr>
              <a:t>Insolvency Service – Corporate Civil Enforcement Reform</a:t>
            </a:r>
            <a:endParaRPr lang="en-GB" sz="2400" dirty="0">
              <a:solidFill>
                <a:schemeClr val="bg1"/>
              </a:solidFill>
              <a:latin typeface="+mj-lt"/>
            </a:endParaRPr>
          </a:p>
          <a:p>
            <a:pPr marL="457200" marR="0" indent="-457200" algn="l" defTabSz="914400" rtl="0" fontAlgn="auto" latinLnBrk="0" hangingPunct="0">
              <a:lnSpc>
                <a:spcPct val="90000"/>
              </a:lnSpc>
              <a:spcBef>
                <a:spcPts val="0"/>
              </a:spcBef>
              <a:spcAft>
                <a:spcPts val="0"/>
              </a:spcAft>
              <a:buClr>
                <a:srgbClr val="FFEE00"/>
              </a:buClr>
              <a:buSzTx/>
              <a:buFont typeface="Wingdings" panose="05000000000000000000" pitchFamily="2" charset="2"/>
              <a:buChar char="Ø"/>
              <a:tabLst/>
            </a:pPr>
            <a:endParaRPr lang="en-GB" sz="2000" b="0" dirty="0">
              <a:solidFill>
                <a:schemeClr val="bg1"/>
              </a:solidFill>
              <a:latin typeface="+mj-lt"/>
            </a:endParaRPr>
          </a:p>
          <a:p>
            <a:pPr marL="457200" marR="0" indent="-457200" algn="l" defTabSz="914400" rtl="0" fontAlgn="auto" latinLnBrk="0" hangingPunct="0">
              <a:lnSpc>
                <a:spcPct val="90000"/>
              </a:lnSpc>
              <a:spcBef>
                <a:spcPts val="0"/>
              </a:spcBef>
              <a:spcAft>
                <a:spcPts val="0"/>
              </a:spcAft>
              <a:buClr>
                <a:srgbClr val="FFEE00"/>
              </a:buClr>
              <a:buSzTx/>
              <a:buFont typeface="Wingdings" panose="05000000000000000000" pitchFamily="2" charset="2"/>
              <a:buChar char="Ø"/>
              <a:tabLst/>
            </a:pPr>
            <a:r>
              <a:rPr lang="en-GB" sz="4000" b="0" dirty="0">
                <a:solidFill>
                  <a:schemeClr val="bg1"/>
                </a:solidFill>
                <a:latin typeface="+mj-lt"/>
              </a:rPr>
              <a:t>HMRC – close companies reporting</a:t>
            </a:r>
          </a:p>
          <a:p>
            <a:pPr marL="457200" marR="0" indent="-457200" algn="l" defTabSz="914400" rtl="0" fontAlgn="auto" latinLnBrk="0" hangingPunct="0">
              <a:lnSpc>
                <a:spcPct val="90000"/>
              </a:lnSpc>
              <a:spcBef>
                <a:spcPts val="0"/>
              </a:spcBef>
              <a:spcAft>
                <a:spcPts val="0"/>
              </a:spcAft>
              <a:buClr>
                <a:srgbClr val="FFEE00"/>
              </a:buClr>
              <a:buSzTx/>
              <a:buFont typeface="Wingdings" panose="05000000000000000000" pitchFamily="2" charset="2"/>
              <a:buChar char="Ø"/>
              <a:tabLst/>
            </a:pPr>
            <a:endParaRPr lang="en-GB" sz="2000" b="0" dirty="0">
              <a:solidFill>
                <a:schemeClr val="bg1"/>
              </a:solidFill>
              <a:latin typeface="+mj-lt"/>
            </a:endParaRPr>
          </a:p>
          <a:p>
            <a:pPr marL="457200" marR="0" indent="-457200" algn="l" defTabSz="914400" rtl="0" fontAlgn="auto" latinLnBrk="0" hangingPunct="0">
              <a:lnSpc>
                <a:spcPct val="90000"/>
              </a:lnSpc>
              <a:spcBef>
                <a:spcPts val="0"/>
              </a:spcBef>
              <a:spcAft>
                <a:spcPts val="0"/>
              </a:spcAft>
              <a:buClr>
                <a:srgbClr val="FFEE00"/>
              </a:buClr>
              <a:buSzTx/>
              <a:buFont typeface="Wingdings" panose="05000000000000000000" pitchFamily="2" charset="2"/>
              <a:buChar char="Ø"/>
              <a:tabLst/>
            </a:pPr>
            <a:r>
              <a:rPr lang="en-GB" sz="4000" dirty="0">
                <a:solidFill>
                  <a:schemeClr val="bg1"/>
                </a:solidFill>
                <a:latin typeface="+mj-lt"/>
              </a:rPr>
              <a:t>Fairer end to relationships – cohabiting rights on separation and divorce</a:t>
            </a:r>
            <a:endParaRPr lang="en-GB" sz="4000" b="0" dirty="0">
              <a:solidFill>
                <a:schemeClr val="bg1"/>
              </a:solidFill>
              <a:latin typeface="+mj-lt"/>
            </a:endParaRPr>
          </a:p>
          <a:p>
            <a:pPr marL="457200" marR="0" indent="-457200" algn="l" defTabSz="914400" rtl="0" fontAlgn="auto" latinLnBrk="0" hangingPunct="0">
              <a:lnSpc>
                <a:spcPct val="90000"/>
              </a:lnSpc>
              <a:spcBef>
                <a:spcPts val="0"/>
              </a:spcBef>
              <a:spcAft>
                <a:spcPts val="0"/>
              </a:spcAft>
              <a:buClr>
                <a:srgbClr val="FFEE00"/>
              </a:buClr>
              <a:buSzTx/>
              <a:buFont typeface="Wingdings" panose="05000000000000000000" pitchFamily="2" charset="2"/>
              <a:buChar char="Ø"/>
              <a:tabLst/>
            </a:pPr>
            <a:endParaRPr lang="en-GB" sz="2000" b="0" dirty="0">
              <a:solidFill>
                <a:schemeClr val="bg1"/>
              </a:solidFill>
              <a:latin typeface="+mj-lt"/>
            </a:endParaRPr>
          </a:p>
          <a:p>
            <a:pPr marL="457200" marR="0" indent="-457200" algn="l" defTabSz="914400" rtl="0" fontAlgn="auto" latinLnBrk="0" hangingPunct="0">
              <a:lnSpc>
                <a:spcPct val="90000"/>
              </a:lnSpc>
              <a:spcBef>
                <a:spcPts val="0"/>
              </a:spcBef>
              <a:spcAft>
                <a:spcPts val="0"/>
              </a:spcAft>
              <a:buClr>
                <a:srgbClr val="FFEE00"/>
              </a:buClr>
              <a:buSzTx/>
              <a:buFont typeface="Wingdings" panose="05000000000000000000" pitchFamily="2" charset="2"/>
              <a:buChar char="Ø"/>
              <a:tabLst/>
            </a:pPr>
            <a:endParaRPr lang="en-GB" sz="2000" dirty="0">
              <a:solidFill>
                <a:schemeClr val="bg1"/>
              </a:solidFill>
              <a:latin typeface="+mj-lt"/>
            </a:endParaRPr>
          </a:p>
        </p:txBody>
      </p:sp>
      <p:pic>
        <p:nvPicPr>
          <p:cNvPr id="5" name="Google Shape;17;p1" descr="Google Shape;20;p1">
            <a:extLst>
              <a:ext uri="{FF2B5EF4-FFF2-40B4-BE49-F238E27FC236}">
                <a16:creationId xmlns:a16="http://schemas.microsoft.com/office/drawing/2014/main" id="{373C8D65-6458-5CE1-461D-A77EA7A94861}"/>
              </a:ext>
            </a:extLst>
          </p:cNvPr>
          <p:cNvPicPr preferRelativeResize="0">
            <a:picLocks noGrp="1" noRot="1" noMove="1" noResize="1" noEditPoints="1" noAdjustHandles="1" noChangeArrowheads="1" noChangeShapeType="1" noCrop="1"/>
          </p:cNvPicPr>
          <p:nvPr/>
        </p:nvPicPr>
        <p:blipFill rotWithShape="1">
          <a:blip r:embed="rId4">
            <a:alphaModFix/>
          </a:blip>
          <a:srcRect l="-78529" t="33333" r="-1"/>
          <a:stretch>
            <a:fillRect/>
          </a:stretch>
        </p:blipFill>
        <p:spPr>
          <a:xfrm>
            <a:off x="12065720" y="0"/>
            <a:ext cx="145516" cy="6858000"/>
          </a:xfrm>
          <a:prstGeom prst="rect">
            <a:avLst/>
          </a:prstGeom>
          <a:solidFill>
            <a:srgbClr val="FFEE00"/>
          </a:solidFill>
          <a:ln>
            <a:noFill/>
          </a:ln>
        </p:spPr>
      </p:pic>
      <p:pic>
        <p:nvPicPr>
          <p:cNvPr id="8" name="Picture 7" descr="A logo of a person in a circle&#10;&#10;AI-generated content may be incorrect.">
            <a:extLst>
              <a:ext uri="{FF2B5EF4-FFF2-40B4-BE49-F238E27FC236}">
                <a16:creationId xmlns:a16="http://schemas.microsoft.com/office/drawing/2014/main" id="{56540B3E-CB4D-6A75-DBC4-95C8874F549F}"/>
              </a:ext>
            </a:extLst>
          </p:cNvPr>
          <p:cNvPicPr>
            <a:picLocks noGrp="1" noRot="1" noChangeAspect="1" noMove="1" noResize="1" noEditPoints="1" noAdjustHandles="1" noChangeArrowheads="1" noChangeShapeType="1" noCrop="1"/>
          </p:cNvPicPr>
          <p:nvPr/>
        </p:nvPicPr>
        <p:blipFill>
          <a:blip r:embed="rId5"/>
          <a:srcRect l="34302" t="28779" r="37422" b="34653"/>
          <a:stretch>
            <a:fillRect/>
          </a:stretch>
        </p:blipFill>
        <p:spPr>
          <a:xfrm>
            <a:off x="10979462" y="231249"/>
            <a:ext cx="932507" cy="852490"/>
          </a:xfrm>
          <a:prstGeom prst="rect">
            <a:avLst/>
          </a:prstGeom>
        </p:spPr>
      </p:pic>
      <p:sp>
        <p:nvSpPr>
          <p:cNvPr id="6" name="TextBox 5">
            <a:extLst>
              <a:ext uri="{FF2B5EF4-FFF2-40B4-BE49-F238E27FC236}">
                <a16:creationId xmlns:a16="http://schemas.microsoft.com/office/drawing/2014/main" id="{24465EF4-9958-B2F5-A5A4-2641787A639A}"/>
              </a:ext>
            </a:extLst>
          </p:cNvPr>
          <p:cNvSpPr txBox="1"/>
          <p:nvPr/>
        </p:nvSpPr>
        <p:spPr>
          <a:xfrm>
            <a:off x="718797" y="4772273"/>
            <a:ext cx="10815317" cy="707886"/>
          </a:xfrm>
          <a:prstGeom prst="rect">
            <a:avLst/>
          </a:prstGeom>
          <a:noFill/>
        </p:spPr>
        <p:txBody>
          <a:bodyPr wrap="square" rtlCol="0">
            <a:spAutoFit/>
          </a:bodyPr>
          <a:lstStyle/>
          <a:p>
            <a:endParaRPr lang="en-GB" sz="4000" dirty="0">
              <a:solidFill>
                <a:srgbClr val="FFEE00"/>
              </a:solidFill>
            </a:endParaRPr>
          </a:p>
        </p:txBody>
      </p:sp>
    </p:spTree>
    <p:extLst>
      <p:ext uri="{BB962C8B-B14F-4D97-AF65-F5344CB8AC3E}">
        <p14:creationId xmlns:p14="http://schemas.microsoft.com/office/powerpoint/2010/main" val="34078588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3">
          <a:extLst>
            <a:ext uri="{FF2B5EF4-FFF2-40B4-BE49-F238E27FC236}">
              <a16:creationId xmlns:a16="http://schemas.microsoft.com/office/drawing/2014/main" id="{1CB019AE-775A-5D59-6E4B-8079ACCF4E5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3FE314C-DF1B-911F-9F71-D79432DCE1AA}"/>
              </a:ext>
            </a:extLst>
          </p:cNvPr>
          <p:cNvSpPr>
            <a:spLocks noGrp="1" noRot="1" noMove="1" noResize="1" noEditPoints="1" noAdjustHandles="1" noChangeArrowheads="1" noChangeShapeType="1"/>
          </p:cNvSpPr>
          <p:nvPr/>
        </p:nvSpPr>
        <p:spPr>
          <a:xfrm>
            <a:off x="3271102" y="0"/>
            <a:ext cx="8920898" cy="6858000"/>
          </a:xfrm>
          <a:prstGeom prst="rect">
            <a:avLst/>
          </a:prstGeom>
          <a:solidFill>
            <a:srgbClr val="20409B"/>
          </a:solidFill>
          <a:ln>
            <a:solidFill>
              <a:srgbClr val="20409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Google Shape;49;p3">
            <a:extLst>
              <a:ext uri="{FF2B5EF4-FFF2-40B4-BE49-F238E27FC236}">
                <a16:creationId xmlns:a16="http://schemas.microsoft.com/office/drawing/2014/main" id="{44C22825-F432-868D-6C29-A9DAFEC3ED0E}"/>
              </a:ext>
            </a:extLst>
          </p:cNvPr>
          <p:cNvSpPr txBox="1">
            <a:spLocks/>
          </p:cNvSpPr>
          <p:nvPr/>
        </p:nvSpPr>
        <p:spPr>
          <a:xfrm>
            <a:off x="4684061" y="4635634"/>
            <a:ext cx="4211153" cy="55399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nchor="ctr">
            <a:spAutoFit/>
          </a:bodyPr>
          <a:lstStyle>
            <a:lvl1pPr>
              <a:defRPr>
                <a:solidFill>
                  <a:srgbClr val="FFFFFF"/>
                </a:solidFill>
              </a:defRPr>
            </a:lvl1pPr>
          </a:lstStyle>
          <a:p>
            <a:r>
              <a:rPr lang="en-GB" sz="3600" dirty="0">
                <a:latin typeface="Arial (Headings)"/>
              </a:rPr>
              <a:t>Charlotte May</a:t>
            </a:r>
            <a:endParaRPr lang="en-GB" sz="2000" dirty="0">
              <a:latin typeface="Arial (Headings)"/>
            </a:endParaRPr>
          </a:p>
        </p:txBody>
      </p:sp>
      <p:pic>
        <p:nvPicPr>
          <p:cNvPr id="25" name="Picture 24" descr="A logo with a couple of elephants&#10;&#10;AI-generated content may be incorrect.">
            <a:extLst>
              <a:ext uri="{FF2B5EF4-FFF2-40B4-BE49-F238E27FC236}">
                <a16:creationId xmlns:a16="http://schemas.microsoft.com/office/drawing/2014/main" id="{9BA753B8-31C6-16CB-9759-1836620B2B23}"/>
              </a:ext>
            </a:extLst>
          </p:cNvPr>
          <p:cNvPicPr>
            <a:picLocks noChangeAspect="1"/>
          </p:cNvPicPr>
          <p:nvPr/>
        </p:nvPicPr>
        <p:blipFill>
          <a:blip r:embed="rId3"/>
          <a:stretch>
            <a:fillRect/>
          </a:stretch>
        </p:blipFill>
        <p:spPr>
          <a:xfrm>
            <a:off x="541589" y="2147890"/>
            <a:ext cx="2125161" cy="1993012"/>
          </a:xfrm>
          <a:prstGeom prst="rect">
            <a:avLst/>
          </a:prstGeom>
        </p:spPr>
      </p:pic>
      <p:sp>
        <p:nvSpPr>
          <p:cNvPr id="5" name="Google Shape;21;p1">
            <a:extLst>
              <a:ext uri="{FF2B5EF4-FFF2-40B4-BE49-F238E27FC236}">
                <a16:creationId xmlns:a16="http://schemas.microsoft.com/office/drawing/2014/main" id="{F4969F64-9465-219F-BBA0-09BFE604BB79}"/>
              </a:ext>
            </a:extLst>
          </p:cNvPr>
          <p:cNvSpPr txBox="1">
            <a:spLocks noGrp="1" noRot="1" noMove="1" noResize="1" noEditPoints="1" noAdjustHandles="1" noChangeArrowheads="1" noChangeShapeType="1"/>
          </p:cNvSpPr>
          <p:nvPr/>
        </p:nvSpPr>
        <p:spPr>
          <a:xfrm>
            <a:off x="1686184" y="6490640"/>
            <a:ext cx="12090734" cy="264047"/>
          </a:xfrm>
          <a:prstGeom prst="rect">
            <a:avLst/>
          </a:prstGeom>
          <a:noFill/>
          <a:ln>
            <a:noFill/>
          </a:ln>
        </p:spPr>
        <p:txBody>
          <a:bodyPr spcFirstLastPara="1" wrap="square" lIns="0" tIns="0" rIns="0" bIns="0" anchor="ctr" anchorCtr="0">
            <a:spAutoFit/>
          </a:bodyPr>
          <a:lstStyle/>
          <a:p>
            <a:pPr marL="0" marR="0" lvl="0" indent="0" algn="ctr" rtl="0">
              <a:lnSpc>
                <a:spcPct val="120000"/>
              </a:lnSpc>
              <a:spcBef>
                <a:spcPts val="0"/>
              </a:spcBef>
              <a:spcAft>
                <a:spcPts val="0"/>
              </a:spcAft>
              <a:buClr>
                <a:srgbClr val="FFFFFF"/>
              </a:buClr>
              <a:buSzPts val="1600"/>
              <a:buFont typeface="Arial"/>
              <a:buNone/>
            </a:pPr>
            <a:r>
              <a:rPr lang="en-US" sz="1000" b="0" dirty="0">
                <a:solidFill>
                  <a:srgbClr val="FFFFFF"/>
                </a:solidFill>
                <a:latin typeface="Arial (headings)"/>
                <a:cs typeface="Arial"/>
                <a:sym typeface="Arial"/>
              </a:rPr>
              <a:t>Manolete</a:t>
            </a:r>
            <a:r>
              <a:rPr lang="en-US" sz="1000" b="0" dirty="0">
                <a:solidFill>
                  <a:srgbClr val="FFFFFF"/>
                </a:solidFill>
                <a:latin typeface="Arial"/>
                <a:cs typeface="Arial"/>
                <a:sym typeface="Arial"/>
              </a:rPr>
              <a:t> Partners PLC is an investment business focused on dispute finance. It is not a law firm and does not provide legal advice</a:t>
            </a:r>
            <a:r>
              <a:rPr lang="en-US" sz="1430" b="0" dirty="0">
                <a:solidFill>
                  <a:srgbClr val="FFFFFF"/>
                </a:solidFill>
                <a:latin typeface="Arial"/>
                <a:cs typeface="Arial"/>
                <a:sym typeface="Arial"/>
              </a:rPr>
              <a:t>.</a:t>
            </a:r>
            <a:endParaRPr sz="1430" dirty="0"/>
          </a:p>
        </p:txBody>
      </p:sp>
      <p:sp>
        <p:nvSpPr>
          <p:cNvPr id="4" name="Google Shape;49;p3">
            <a:extLst>
              <a:ext uri="{FF2B5EF4-FFF2-40B4-BE49-F238E27FC236}">
                <a16:creationId xmlns:a16="http://schemas.microsoft.com/office/drawing/2014/main" id="{69F81566-47FB-9348-5BFE-59B17E4F65E2}"/>
              </a:ext>
            </a:extLst>
          </p:cNvPr>
          <p:cNvSpPr txBox="1">
            <a:spLocks/>
          </p:cNvSpPr>
          <p:nvPr/>
        </p:nvSpPr>
        <p:spPr>
          <a:xfrm>
            <a:off x="3675547" y="2713509"/>
            <a:ext cx="7722319" cy="86177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nchor="ctr">
            <a:spAutoFit/>
          </a:bodyPr>
          <a:lstStyle>
            <a:lvl1pPr>
              <a:defRPr>
                <a:solidFill>
                  <a:srgbClr val="FFFFFF"/>
                </a:solidFill>
              </a:defRPr>
            </a:lvl1pPr>
          </a:lstStyle>
          <a:p>
            <a:endParaRPr lang="en-GB" sz="2800" dirty="0">
              <a:latin typeface="Arial (Headings)"/>
            </a:endParaRPr>
          </a:p>
          <a:p>
            <a:endParaRPr lang="en-GB" sz="2800" dirty="0">
              <a:latin typeface="Arial (Headings)"/>
            </a:endParaRPr>
          </a:p>
        </p:txBody>
      </p:sp>
      <p:pic>
        <p:nvPicPr>
          <p:cNvPr id="6" name="Google Shape;17;p1" descr="Google Shape;20;p1">
            <a:extLst>
              <a:ext uri="{FF2B5EF4-FFF2-40B4-BE49-F238E27FC236}">
                <a16:creationId xmlns:a16="http://schemas.microsoft.com/office/drawing/2014/main" id="{9443E654-8BAF-BC10-72D9-A842F4CA9A2C}"/>
              </a:ext>
            </a:extLst>
          </p:cNvPr>
          <p:cNvPicPr preferRelativeResize="0">
            <a:picLocks noGrp="1" noRot="1" noMove="1" noResize="1" noEditPoints="1" noAdjustHandles="1" noChangeArrowheads="1" noChangeShapeType="1" noCrop="1"/>
          </p:cNvPicPr>
          <p:nvPr/>
        </p:nvPicPr>
        <p:blipFill rotWithShape="1">
          <a:blip r:embed="rId4">
            <a:alphaModFix/>
          </a:blip>
          <a:srcRect l="-78529" t="33333" r="-1"/>
          <a:stretch>
            <a:fillRect/>
          </a:stretch>
        </p:blipFill>
        <p:spPr>
          <a:xfrm>
            <a:off x="12065720" y="0"/>
            <a:ext cx="145516" cy="6858000"/>
          </a:xfrm>
          <a:prstGeom prst="rect">
            <a:avLst/>
          </a:prstGeom>
          <a:solidFill>
            <a:srgbClr val="FFEE00"/>
          </a:solidFill>
          <a:ln>
            <a:noFill/>
          </a:ln>
        </p:spPr>
      </p:pic>
      <p:pic>
        <p:nvPicPr>
          <p:cNvPr id="7" name="Picture 6">
            <a:extLst>
              <a:ext uri="{FF2B5EF4-FFF2-40B4-BE49-F238E27FC236}">
                <a16:creationId xmlns:a16="http://schemas.microsoft.com/office/drawing/2014/main" id="{009F294A-C4D5-F41E-9C90-569CE55BEB17}"/>
              </a:ext>
            </a:extLst>
          </p:cNvPr>
          <p:cNvPicPr>
            <a:picLocks noChangeAspect="1"/>
          </p:cNvPicPr>
          <p:nvPr/>
        </p:nvPicPr>
        <p:blipFill>
          <a:blip r:embed="rId5"/>
          <a:stretch>
            <a:fillRect/>
          </a:stretch>
        </p:blipFill>
        <p:spPr>
          <a:xfrm>
            <a:off x="4684061" y="1703903"/>
            <a:ext cx="2305050" cy="2305050"/>
          </a:xfrm>
          <a:prstGeom prst="rect">
            <a:avLst/>
          </a:prstGeom>
        </p:spPr>
      </p:pic>
    </p:spTree>
    <p:extLst>
      <p:ext uri="{BB962C8B-B14F-4D97-AF65-F5344CB8AC3E}">
        <p14:creationId xmlns:p14="http://schemas.microsoft.com/office/powerpoint/2010/main" val="19694252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ED4F9D-0E8D-DF5B-930D-38CCB4E63057}"/>
              </a:ext>
            </a:extLst>
          </p:cNvPr>
          <p:cNvSpPr>
            <a:spLocks noGrp="1"/>
          </p:cNvSpPr>
          <p:nvPr>
            <p:ph type="title"/>
          </p:nvPr>
        </p:nvSpPr>
        <p:spPr/>
        <p:txBody>
          <a:bodyPr/>
          <a:lstStyle/>
          <a:p>
            <a:r>
              <a:rPr lang="en-GB" dirty="0"/>
              <a:t>Refreshments Break</a:t>
            </a:r>
          </a:p>
        </p:txBody>
      </p:sp>
      <p:sp>
        <p:nvSpPr>
          <p:cNvPr id="3" name="Text Placeholder 2">
            <a:extLst>
              <a:ext uri="{FF2B5EF4-FFF2-40B4-BE49-F238E27FC236}">
                <a16:creationId xmlns:a16="http://schemas.microsoft.com/office/drawing/2014/main" id="{70776C85-7EFD-A1D7-848F-7202F506BCFA}"/>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21591798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E13595-BD2F-7AD4-4A93-30A6743FDE36}"/>
              </a:ext>
            </a:extLst>
          </p:cNvPr>
          <p:cNvSpPr>
            <a:spLocks noGrp="1"/>
          </p:cNvSpPr>
          <p:nvPr>
            <p:ph type="ctrTitle"/>
          </p:nvPr>
        </p:nvSpPr>
        <p:spPr/>
        <p:txBody>
          <a:bodyPr>
            <a:normAutofit fontScale="90000"/>
          </a:bodyPr>
          <a:lstStyle/>
          <a:p>
            <a:r>
              <a:rPr lang="en-GB" i="1" dirty="0"/>
              <a:t>Carrying on and helping out</a:t>
            </a:r>
            <a:r>
              <a:rPr lang="en-GB" dirty="0"/>
              <a:t>: Fraudulent Trading &amp; Dishonest Assistance</a:t>
            </a:r>
          </a:p>
        </p:txBody>
      </p:sp>
      <p:sp>
        <p:nvSpPr>
          <p:cNvPr id="3" name="Subtitle 2">
            <a:extLst>
              <a:ext uri="{FF2B5EF4-FFF2-40B4-BE49-F238E27FC236}">
                <a16:creationId xmlns:a16="http://schemas.microsoft.com/office/drawing/2014/main" id="{0919A593-3359-E10B-D20C-23C1BF741756}"/>
              </a:ext>
            </a:extLst>
          </p:cNvPr>
          <p:cNvSpPr>
            <a:spLocks noGrp="1"/>
          </p:cNvSpPr>
          <p:nvPr>
            <p:ph type="subTitle" idx="1"/>
          </p:nvPr>
        </p:nvSpPr>
        <p:spPr>
          <a:xfrm>
            <a:off x="140874" y="4623372"/>
            <a:ext cx="6482763" cy="1146055"/>
          </a:xfrm>
        </p:spPr>
        <p:txBody>
          <a:bodyPr>
            <a:normAutofit fontScale="92500" lnSpcReduction="20000"/>
          </a:bodyPr>
          <a:lstStyle/>
          <a:p>
            <a:r>
              <a:rPr lang="en-GB" dirty="0"/>
              <a:t>Simon </a:t>
            </a:r>
            <a:r>
              <a:rPr lang="en-GB" dirty="0" err="1"/>
              <a:t>Passfield</a:t>
            </a:r>
            <a:r>
              <a:rPr lang="en-GB" dirty="0"/>
              <a:t> KC </a:t>
            </a:r>
          </a:p>
          <a:p>
            <a:r>
              <a:rPr lang="en-GB" dirty="0"/>
              <a:t>and </a:t>
            </a:r>
          </a:p>
          <a:p>
            <a:r>
              <a:rPr lang="en-GB" dirty="0"/>
              <a:t>Govinder Chambay</a:t>
            </a:r>
          </a:p>
        </p:txBody>
      </p:sp>
    </p:spTree>
    <p:extLst>
      <p:ext uri="{BB962C8B-B14F-4D97-AF65-F5344CB8AC3E}">
        <p14:creationId xmlns:p14="http://schemas.microsoft.com/office/powerpoint/2010/main" val="12750455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F999CE-8617-2144-3E22-AE1861AA6883}"/>
              </a:ext>
            </a:extLst>
          </p:cNvPr>
          <p:cNvSpPr>
            <a:spLocks noGrp="1"/>
          </p:cNvSpPr>
          <p:nvPr>
            <p:ph type="ctrTitle"/>
          </p:nvPr>
        </p:nvSpPr>
        <p:spPr/>
        <p:txBody>
          <a:bodyPr/>
          <a:lstStyle/>
          <a:p>
            <a:r>
              <a:rPr lang="en-GB" dirty="0"/>
              <a:t>Fraudulent Trading</a:t>
            </a:r>
          </a:p>
        </p:txBody>
      </p:sp>
      <p:pic>
        <p:nvPicPr>
          <p:cNvPr id="2050" name="Picture 2" descr="Nick Leeson Biography | Official Website">
            <a:extLst>
              <a:ext uri="{FF2B5EF4-FFF2-40B4-BE49-F238E27FC236}">
                <a16:creationId xmlns:a16="http://schemas.microsoft.com/office/drawing/2014/main" id="{3BBEF044-F584-A2F5-0AD0-D1EF398298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5400" y="3910889"/>
            <a:ext cx="3355800" cy="2416463"/>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Bernie Madoff - Wikipedia">
            <a:extLst>
              <a:ext uri="{FF2B5EF4-FFF2-40B4-BE49-F238E27FC236}">
                <a16:creationId xmlns:a16="http://schemas.microsoft.com/office/drawing/2014/main" id="{FE2F8910-0ED0-E2BA-0C57-2911BDEB0B7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9626" y="3907060"/>
            <a:ext cx="1819700" cy="2420291"/>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a:extLst>
              <a:ext uri="{FF2B5EF4-FFF2-40B4-BE49-F238E27FC236}">
                <a16:creationId xmlns:a16="http://schemas.microsoft.com/office/drawing/2014/main" id="{AB2AB58B-0885-7999-943A-319595B4C46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67752" y="3937533"/>
            <a:ext cx="3693849" cy="29204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465256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3" name="Subtitle 2">
            <a:extLst>
              <a:ext uri="{FF2B5EF4-FFF2-40B4-BE49-F238E27FC236}">
                <a16:creationId xmlns:a16="http://schemas.microsoft.com/office/drawing/2014/main" id="{1D2CED00-0C0A-4F89-8FB4-FEB223BB4BDB}"/>
              </a:ext>
            </a:extLst>
          </p:cNvPr>
          <p:cNvSpPr>
            <a:spLocks noGrp="1"/>
          </p:cNvSpPr>
          <p:nvPr>
            <p:ph type="subTitle" idx="1"/>
          </p:nvPr>
        </p:nvSpPr>
        <p:spPr>
          <a:xfrm>
            <a:off x="415600" y="1546303"/>
            <a:ext cx="11360800" cy="4469749"/>
          </a:xfrm>
        </p:spPr>
        <p:txBody>
          <a:bodyPr>
            <a:normAutofit/>
          </a:bodyPr>
          <a:lstStyle/>
          <a:p>
            <a:pPr algn="just"/>
            <a:r>
              <a:rPr lang="en-GB" dirty="0"/>
              <a:t>(1)	If [in the course of the winding up of a company/ while a 	company is in administration] it appears that </a:t>
            </a:r>
            <a:r>
              <a:rPr lang="en-GB" b="1" dirty="0"/>
              <a:t>any business</a:t>
            </a:r>
            <a:r>
              <a:rPr lang="en-GB" dirty="0"/>
              <a:t> 	of the company has been </a:t>
            </a:r>
            <a:r>
              <a:rPr lang="en-GB" b="1" dirty="0"/>
              <a:t>carried on </a:t>
            </a:r>
            <a:r>
              <a:rPr lang="en-GB" dirty="0"/>
              <a:t>with </a:t>
            </a:r>
            <a:r>
              <a:rPr lang="en-GB" b="1" dirty="0"/>
              <a:t>intent to 	defraud creditors </a:t>
            </a:r>
            <a:r>
              <a:rPr lang="en-GB" dirty="0"/>
              <a:t>of the company or creditors of any other 	person, or for any </a:t>
            </a:r>
            <a:r>
              <a:rPr lang="en-GB" b="1" dirty="0"/>
              <a:t>fraudulent purpose</a:t>
            </a:r>
            <a:r>
              <a:rPr lang="en-GB" dirty="0"/>
              <a:t>, the following has 	effect.</a:t>
            </a:r>
          </a:p>
          <a:p>
            <a:pPr algn="just"/>
            <a:endParaRPr lang="en-GB" sz="1733" dirty="0"/>
          </a:p>
          <a:p>
            <a:pPr algn="just"/>
            <a:r>
              <a:rPr lang="en-GB" dirty="0"/>
              <a:t>(2)	The court, on the application of the [liquidator/administrator] 	may declare that any persons who were </a:t>
            </a:r>
            <a:r>
              <a:rPr lang="en-GB" b="1" dirty="0"/>
              <a:t>knowingly parties</a:t>
            </a:r>
            <a:r>
              <a:rPr lang="en-GB" dirty="0"/>
              <a:t> 	to the carrying on of the business in the manner above-	mentioned are to be liable to make such contributions (if 	any) to the company’s assets as the court thinks proper.</a:t>
            </a:r>
          </a:p>
          <a:p>
            <a:pPr algn="just"/>
            <a:endParaRPr lang="en-GB" dirty="0">
              <a:solidFill>
                <a:schemeClr val="tx1"/>
              </a:solidFill>
              <a:latin typeface="Open Sans" pitchFamily="2" charset="0"/>
              <a:ea typeface="Open Sans" pitchFamily="2" charset="0"/>
              <a:cs typeface="Open Sans" pitchFamily="2" charset="0"/>
            </a:endParaRPr>
          </a:p>
        </p:txBody>
      </p:sp>
      <p:sp>
        <p:nvSpPr>
          <p:cNvPr id="6" name="Title 5">
            <a:extLst>
              <a:ext uri="{FF2B5EF4-FFF2-40B4-BE49-F238E27FC236}">
                <a16:creationId xmlns:a16="http://schemas.microsoft.com/office/drawing/2014/main" id="{9E0F8888-8664-4E21-8AD2-57FF73B131E0}"/>
              </a:ext>
            </a:extLst>
          </p:cNvPr>
          <p:cNvSpPr>
            <a:spLocks noGrp="1"/>
          </p:cNvSpPr>
          <p:nvPr>
            <p:ph type="ctrTitle"/>
          </p:nvPr>
        </p:nvSpPr>
        <p:spPr>
          <a:xfrm>
            <a:off x="415601" y="694133"/>
            <a:ext cx="10697108" cy="934799"/>
          </a:xfrm>
        </p:spPr>
        <p:txBody>
          <a:bodyPr>
            <a:noAutofit/>
          </a:bodyPr>
          <a:lstStyle/>
          <a:p>
            <a:r>
              <a:rPr lang="en-GB" sz="3733" b="1" dirty="0">
                <a:latin typeface="Open Sans" pitchFamily="2" charset="0"/>
                <a:ea typeface="Open Sans" pitchFamily="2" charset="0"/>
                <a:cs typeface="Open Sans" pitchFamily="2" charset="0"/>
              </a:rPr>
              <a:t>Fraudulent Trading: s.213 and 246ZA IA</a:t>
            </a:r>
            <a:endParaRPr lang="en-GB" sz="4267" b="1" dirty="0">
              <a:latin typeface="Open Sans" pitchFamily="2" charset="0"/>
              <a:ea typeface="Open Sans" pitchFamily="2" charset="0"/>
              <a:cs typeface="Open Sans" pitchFamily="2" charset="0"/>
            </a:endParaRPr>
          </a:p>
        </p:txBody>
      </p:sp>
    </p:spTree>
    <p:extLst>
      <p:ext uri="{BB962C8B-B14F-4D97-AF65-F5344CB8AC3E}">
        <p14:creationId xmlns:p14="http://schemas.microsoft.com/office/powerpoint/2010/main" val="100212916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EB0316D8-9A44-7933-9EB8-CBD705F2BCA6}"/>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71F7C043-AA3C-93E4-6B2E-C0709E09FF31}"/>
              </a:ext>
            </a:extLst>
          </p:cNvPr>
          <p:cNvSpPr>
            <a:spLocks noGrp="1"/>
          </p:cNvSpPr>
          <p:nvPr>
            <p:ph type="subTitle" idx="1"/>
          </p:nvPr>
        </p:nvSpPr>
        <p:spPr>
          <a:xfrm>
            <a:off x="415600" y="1546303"/>
            <a:ext cx="11360800" cy="4469749"/>
          </a:xfrm>
        </p:spPr>
        <p:txBody>
          <a:bodyPr>
            <a:normAutofit/>
          </a:bodyPr>
          <a:lstStyle/>
          <a:p>
            <a:pPr marL="838179" indent="-685783" algn="just">
              <a:buAutoNum type="arabicParenBoth"/>
            </a:pPr>
            <a:endParaRPr lang="en-GB" dirty="0">
              <a:solidFill>
                <a:schemeClr val="tx1"/>
              </a:solidFill>
              <a:latin typeface="Open Sans" pitchFamily="2" charset="0"/>
              <a:ea typeface="Open Sans" pitchFamily="2" charset="0"/>
              <a:cs typeface="Open Sans" pitchFamily="2" charset="0"/>
            </a:endParaRPr>
          </a:p>
          <a:p>
            <a:pPr marL="838179" indent="-685783" algn="just">
              <a:buAutoNum type="arabicParenBoth"/>
            </a:pPr>
            <a:r>
              <a:rPr lang="en-GB" dirty="0">
                <a:solidFill>
                  <a:schemeClr val="tx1"/>
                </a:solidFill>
                <a:latin typeface="Open Sans" pitchFamily="2" charset="0"/>
                <a:ea typeface="Open Sans" pitchFamily="2" charset="0"/>
                <a:cs typeface="Open Sans" pitchFamily="2" charset="0"/>
              </a:rPr>
              <a:t>Carrying on business</a:t>
            </a:r>
          </a:p>
          <a:p>
            <a:pPr marL="838179" indent="-685783" algn="just">
              <a:buAutoNum type="arabicParenBoth"/>
            </a:pPr>
            <a:r>
              <a:rPr lang="en-GB" dirty="0">
                <a:solidFill>
                  <a:schemeClr val="tx1"/>
                </a:solidFill>
                <a:latin typeface="Open Sans" pitchFamily="2" charset="0"/>
                <a:ea typeface="Open Sans" pitchFamily="2" charset="0"/>
                <a:cs typeface="Open Sans" pitchFamily="2" charset="0"/>
              </a:rPr>
              <a:t>Intent to defraud creditors / fraudulent purpose </a:t>
            </a:r>
          </a:p>
          <a:p>
            <a:pPr marL="838179" indent="-685783" algn="just">
              <a:buAutoNum type="arabicParenBoth"/>
            </a:pPr>
            <a:r>
              <a:rPr lang="en-GB" dirty="0">
                <a:solidFill>
                  <a:schemeClr val="tx1"/>
                </a:solidFill>
                <a:latin typeface="Open Sans" pitchFamily="2" charset="0"/>
                <a:ea typeface="Open Sans" pitchFamily="2" charset="0"/>
                <a:cs typeface="Open Sans" pitchFamily="2" charset="0"/>
              </a:rPr>
              <a:t>Participation</a:t>
            </a:r>
          </a:p>
          <a:p>
            <a:pPr marL="838179" indent="-685783" algn="just">
              <a:buAutoNum type="arabicParenBoth"/>
            </a:pPr>
            <a:r>
              <a:rPr lang="en-GB" dirty="0">
                <a:solidFill>
                  <a:schemeClr val="tx1"/>
                </a:solidFill>
                <a:latin typeface="Open Sans" pitchFamily="2" charset="0"/>
                <a:ea typeface="Open Sans" pitchFamily="2" charset="0"/>
                <a:cs typeface="Open Sans" pitchFamily="2" charset="0"/>
              </a:rPr>
              <a:t>Knowledge</a:t>
            </a:r>
          </a:p>
        </p:txBody>
      </p:sp>
      <p:sp>
        <p:nvSpPr>
          <p:cNvPr id="6" name="Title 5">
            <a:extLst>
              <a:ext uri="{FF2B5EF4-FFF2-40B4-BE49-F238E27FC236}">
                <a16:creationId xmlns:a16="http://schemas.microsoft.com/office/drawing/2014/main" id="{7A5CF614-0674-2754-EC71-60FE4B8DD93E}"/>
              </a:ext>
            </a:extLst>
          </p:cNvPr>
          <p:cNvSpPr>
            <a:spLocks noGrp="1"/>
          </p:cNvSpPr>
          <p:nvPr>
            <p:ph type="ctrTitle"/>
          </p:nvPr>
        </p:nvSpPr>
        <p:spPr>
          <a:xfrm>
            <a:off x="415601" y="694133"/>
            <a:ext cx="10697108" cy="934799"/>
          </a:xfrm>
        </p:spPr>
        <p:txBody>
          <a:bodyPr>
            <a:noAutofit/>
          </a:bodyPr>
          <a:lstStyle/>
          <a:p>
            <a:r>
              <a:rPr lang="en-GB" sz="3733" b="1" dirty="0">
                <a:latin typeface="Open Sans" pitchFamily="2" charset="0"/>
                <a:ea typeface="Open Sans" pitchFamily="2" charset="0"/>
                <a:cs typeface="Open Sans" pitchFamily="2" charset="0"/>
              </a:rPr>
              <a:t>Constituent Elements</a:t>
            </a:r>
            <a:endParaRPr lang="en-GB" sz="4267" b="1" dirty="0">
              <a:latin typeface="Open Sans" pitchFamily="2" charset="0"/>
              <a:ea typeface="Open Sans" pitchFamily="2" charset="0"/>
              <a:cs typeface="Open Sans" pitchFamily="2" charset="0"/>
            </a:endParaRPr>
          </a:p>
        </p:txBody>
      </p:sp>
    </p:spTree>
    <p:extLst>
      <p:ext uri="{BB962C8B-B14F-4D97-AF65-F5344CB8AC3E}">
        <p14:creationId xmlns:p14="http://schemas.microsoft.com/office/powerpoint/2010/main" val="401713760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5C8A2F49-3292-77C1-6850-D7D10499A7D3}"/>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FD7E1DE5-EC08-69CF-CC83-0971D44E2823}"/>
              </a:ext>
            </a:extLst>
          </p:cNvPr>
          <p:cNvSpPr>
            <a:spLocks noGrp="1"/>
          </p:cNvSpPr>
          <p:nvPr>
            <p:ph type="subTitle" idx="1"/>
          </p:nvPr>
        </p:nvSpPr>
        <p:spPr>
          <a:xfrm>
            <a:off x="415600" y="1546303"/>
            <a:ext cx="8151457" cy="4469749"/>
          </a:xfrm>
        </p:spPr>
        <p:txBody>
          <a:bodyPr>
            <a:normAutofit fontScale="25000" lnSpcReduction="20000"/>
          </a:bodyPr>
          <a:lstStyle/>
          <a:p>
            <a:pPr marL="1447764" lvl="1" indent="-685783" algn="l">
              <a:buAutoNum type="arabicParenBoth"/>
            </a:pPr>
            <a:endParaRPr lang="en-GB" dirty="0">
              <a:solidFill>
                <a:schemeClr val="tx1"/>
              </a:solidFill>
              <a:latin typeface="Open Sans" pitchFamily="2" charset="0"/>
              <a:ea typeface="Open Sans" pitchFamily="2" charset="0"/>
              <a:cs typeface="Open Sans" pitchFamily="2" charset="0"/>
            </a:endParaRPr>
          </a:p>
          <a:p>
            <a:pPr marL="761981" indent="-609585" algn="l">
              <a:buFont typeface="Arial" panose="020B0604020202020204" pitchFamily="34" charset="0"/>
              <a:buChar char="•"/>
            </a:pPr>
            <a:r>
              <a:rPr lang="en-GB" sz="11466" dirty="0">
                <a:latin typeface="Open Sans" pitchFamily="2" charset="0"/>
                <a:ea typeface="Open Sans" pitchFamily="2" charset="0"/>
                <a:cs typeface="Open Sans" pitchFamily="2" charset="0"/>
              </a:rPr>
              <a:t>Fraudulent Business / Fraudulent Transaction?</a:t>
            </a:r>
          </a:p>
          <a:p>
            <a:pPr marL="761981" indent="-609585" algn="l">
              <a:buFont typeface="Arial" panose="020B0604020202020204" pitchFamily="34" charset="0"/>
              <a:buChar char="•"/>
            </a:pPr>
            <a:endParaRPr lang="en-GB" sz="11466" dirty="0">
              <a:latin typeface="Open Sans" pitchFamily="2" charset="0"/>
              <a:ea typeface="Open Sans" pitchFamily="2" charset="0"/>
              <a:cs typeface="Open Sans" pitchFamily="2" charset="0"/>
            </a:endParaRPr>
          </a:p>
          <a:p>
            <a:pPr marL="761981" indent="-609585" algn="l">
              <a:buFont typeface="Arial" panose="020B0604020202020204" pitchFamily="34" charset="0"/>
              <a:buChar char="•"/>
            </a:pPr>
            <a:r>
              <a:rPr lang="en-GB" sz="11466" dirty="0">
                <a:latin typeface="Open Sans" pitchFamily="2" charset="0"/>
                <a:ea typeface="Open Sans" pitchFamily="2" charset="0"/>
                <a:cs typeface="Open Sans" pitchFamily="2" charset="0"/>
              </a:rPr>
              <a:t>Carried on v carried out?</a:t>
            </a:r>
          </a:p>
          <a:p>
            <a:pPr marL="152396" algn="l"/>
            <a:endParaRPr lang="en-GB" sz="11466" dirty="0">
              <a:latin typeface="Open Sans" pitchFamily="2" charset="0"/>
              <a:ea typeface="Open Sans" pitchFamily="2" charset="0"/>
              <a:cs typeface="Open Sans" pitchFamily="2" charset="0"/>
            </a:endParaRPr>
          </a:p>
          <a:p>
            <a:pPr marL="152396" algn="l"/>
            <a:endParaRPr lang="en-GB" sz="11466" dirty="0">
              <a:latin typeface="Open Sans" pitchFamily="2" charset="0"/>
              <a:ea typeface="Open Sans" pitchFamily="2" charset="0"/>
              <a:cs typeface="Open Sans" pitchFamily="2" charset="0"/>
            </a:endParaRPr>
          </a:p>
          <a:p>
            <a:pPr marL="761981" indent="-609585" algn="l">
              <a:buFont typeface="Arial" panose="020B0604020202020204" pitchFamily="34" charset="0"/>
              <a:buChar char="•"/>
            </a:pPr>
            <a:r>
              <a:rPr lang="en-GB" sz="11466" dirty="0">
                <a:latin typeface="Open Sans" pitchFamily="2" charset="0"/>
                <a:ea typeface="Open Sans" pitchFamily="2" charset="0"/>
                <a:cs typeface="Open Sans" pitchFamily="2" charset="0"/>
              </a:rPr>
              <a:t>Insolubly bound up with the company’s business operations/model?</a:t>
            </a:r>
          </a:p>
          <a:p>
            <a:pPr marL="152396" algn="l"/>
            <a:endParaRPr lang="en-GB" sz="11466" dirty="0">
              <a:latin typeface="Open Sans" pitchFamily="2" charset="0"/>
              <a:ea typeface="Open Sans" pitchFamily="2" charset="0"/>
              <a:cs typeface="Open Sans" pitchFamily="2" charset="0"/>
            </a:endParaRPr>
          </a:p>
          <a:p>
            <a:pPr marL="152396" algn="l"/>
            <a:endParaRPr lang="en-GB" sz="11466" dirty="0">
              <a:latin typeface="Open Sans" pitchFamily="2" charset="0"/>
              <a:ea typeface="Open Sans" pitchFamily="2" charset="0"/>
              <a:cs typeface="Open Sans" pitchFamily="2" charset="0"/>
            </a:endParaRPr>
          </a:p>
          <a:p>
            <a:pPr marL="761981" indent="-609585" algn="l">
              <a:buFont typeface="Arial" panose="020B0604020202020204" pitchFamily="34" charset="0"/>
              <a:buChar char="•"/>
            </a:pPr>
            <a:r>
              <a:rPr lang="en-GB" sz="11466" dirty="0">
                <a:latin typeface="Open Sans" pitchFamily="2" charset="0"/>
                <a:ea typeface="Open Sans" pitchFamily="2" charset="0"/>
                <a:cs typeface="Open Sans" pitchFamily="2" charset="0"/>
              </a:rPr>
              <a:t>Defraud one creditor? </a:t>
            </a:r>
            <a:r>
              <a:rPr lang="en-GB" sz="11466" i="1" dirty="0"/>
              <a:t>Re Gerald Cooper Chemicals Ltd (in liq.)</a:t>
            </a:r>
            <a:r>
              <a:rPr lang="en-GB" sz="11466" dirty="0"/>
              <a:t> [1978] Ch. 262) </a:t>
            </a:r>
            <a:endParaRPr lang="en-GB" sz="11466" dirty="0">
              <a:latin typeface="Open Sans" pitchFamily="2" charset="0"/>
              <a:ea typeface="Open Sans" pitchFamily="2" charset="0"/>
              <a:cs typeface="Open Sans" pitchFamily="2" charset="0"/>
            </a:endParaRPr>
          </a:p>
          <a:p>
            <a:pPr marL="152396" algn="l"/>
            <a:endParaRPr lang="en-GB" dirty="0">
              <a:solidFill>
                <a:schemeClr val="tx1"/>
              </a:solidFill>
              <a:latin typeface="Open Sans" pitchFamily="2" charset="0"/>
              <a:ea typeface="Open Sans" pitchFamily="2" charset="0"/>
              <a:cs typeface="Open Sans" pitchFamily="2" charset="0"/>
            </a:endParaRPr>
          </a:p>
          <a:p>
            <a:pPr marL="152396" algn="l"/>
            <a:endParaRPr lang="en-GB" dirty="0">
              <a:solidFill>
                <a:schemeClr val="tx1"/>
              </a:solidFill>
              <a:latin typeface="Open Sans" pitchFamily="2" charset="0"/>
              <a:ea typeface="Open Sans" pitchFamily="2" charset="0"/>
              <a:cs typeface="Open Sans" pitchFamily="2" charset="0"/>
            </a:endParaRPr>
          </a:p>
          <a:p>
            <a:pPr marL="152396" algn="l"/>
            <a:endParaRPr lang="en-GB" dirty="0">
              <a:solidFill>
                <a:schemeClr val="tx1"/>
              </a:solidFill>
              <a:latin typeface="Open Sans" pitchFamily="2" charset="0"/>
              <a:ea typeface="Open Sans" pitchFamily="2" charset="0"/>
              <a:cs typeface="Open Sans" pitchFamily="2" charset="0"/>
            </a:endParaRPr>
          </a:p>
          <a:p>
            <a:pPr marL="152396" algn="l"/>
            <a:r>
              <a:rPr lang="en-GB" dirty="0">
                <a:solidFill>
                  <a:schemeClr val="tx1"/>
                </a:solidFill>
                <a:latin typeface="Open Sans" pitchFamily="2" charset="0"/>
                <a:ea typeface="Open Sans" pitchFamily="2" charset="0"/>
                <a:cs typeface="Open Sans" pitchFamily="2" charset="0"/>
              </a:rPr>
              <a:t> </a:t>
            </a:r>
          </a:p>
        </p:txBody>
      </p:sp>
      <p:sp>
        <p:nvSpPr>
          <p:cNvPr id="6" name="Title 5">
            <a:extLst>
              <a:ext uri="{FF2B5EF4-FFF2-40B4-BE49-F238E27FC236}">
                <a16:creationId xmlns:a16="http://schemas.microsoft.com/office/drawing/2014/main" id="{5A3BFDDD-72CA-E789-CB79-5C59C7CAD9CF}"/>
              </a:ext>
            </a:extLst>
          </p:cNvPr>
          <p:cNvSpPr>
            <a:spLocks noGrp="1"/>
          </p:cNvSpPr>
          <p:nvPr>
            <p:ph type="ctrTitle"/>
          </p:nvPr>
        </p:nvSpPr>
        <p:spPr>
          <a:xfrm>
            <a:off x="415601" y="694133"/>
            <a:ext cx="10697108" cy="934799"/>
          </a:xfrm>
        </p:spPr>
        <p:txBody>
          <a:bodyPr>
            <a:noAutofit/>
          </a:bodyPr>
          <a:lstStyle/>
          <a:p>
            <a:r>
              <a:rPr lang="en-GB" sz="3733" b="1" dirty="0">
                <a:latin typeface="Open Sans" pitchFamily="2" charset="0"/>
                <a:ea typeface="Open Sans" pitchFamily="2" charset="0"/>
                <a:cs typeface="Open Sans" pitchFamily="2" charset="0"/>
              </a:rPr>
              <a:t>Carrying on business</a:t>
            </a:r>
            <a:endParaRPr lang="en-GB" sz="4267" b="1" dirty="0">
              <a:latin typeface="Open Sans" pitchFamily="2" charset="0"/>
              <a:ea typeface="Open Sans" pitchFamily="2" charset="0"/>
              <a:cs typeface="Open Sans" pitchFamily="2" charset="0"/>
            </a:endParaRPr>
          </a:p>
        </p:txBody>
      </p:sp>
    </p:spTree>
    <p:extLst>
      <p:ext uri="{BB962C8B-B14F-4D97-AF65-F5344CB8AC3E}">
        <p14:creationId xmlns:p14="http://schemas.microsoft.com/office/powerpoint/2010/main" val="58772762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9867AC6C-47C6-20EB-5E8F-D99CF1E15469}"/>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48072BE9-6C30-4437-7F00-D30BDACF407F}"/>
              </a:ext>
            </a:extLst>
          </p:cNvPr>
          <p:cNvSpPr>
            <a:spLocks noGrp="1"/>
          </p:cNvSpPr>
          <p:nvPr>
            <p:ph type="subTitle" idx="1"/>
          </p:nvPr>
        </p:nvSpPr>
        <p:spPr>
          <a:xfrm>
            <a:off x="415600" y="1546303"/>
            <a:ext cx="11360800" cy="4469749"/>
          </a:xfrm>
        </p:spPr>
        <p:txBody>
          <a:bodyPr>
            <a:normAutofit fontScale="25000" lnSpcReduction="20000"/>
          </a:bodyPr>
          <a:lstStyle/>
          <a:p>
            <a:pPr marL="1447764" lvl="1" indent="-685783" algn="just">
              <a:buAutoNum type="arabicParenBoth"/>
            </a:pPr>
            <a:endParaRPr lang="en-GB" dirty="0">
              <a:solidFill>
                <a:schemeClr val="tx1"/>
              </a:solidFill>
              <a:latin typeface="Open Sans" pitchFamily="2" charset="0"/>
              <a:ea typeface="Open Sans" pitchFamily="2" charset="0"/>
              <a:cs typeface="Open Sans" pitchFamily="2" charset="0"/>
            </a:endParaRPr>
          </a:p>
          <a:p>
            <a:pPr marL="152396" algn="just"/>
            <a:endParaRPr lang="en-GB" sz="11466" dirty="0">
              <a:latin typeface="Open Sans" pitchFamily="2" charset="0"/>
              <a:ea typeface="Open Sans" pitchFamily="2" charset="0"/>
              <a:cs typeface="Open Sans" pitchFamily="2" charset="0"/>
            </a:endParaRPr>
          </a:p>
          <a:p>
            <a:pPr marL="761981" indent="-609585" algn="just">
              <a:buFont typeface="Arial" panose="020B0604020202020204" pitchFamily="34" charset="0"/>
              <a:buChar char="•"/>
            </a:pPr>
            <a:r>
              <a:rPr lang="en-GB" sz="11466" dirty="0">
                <a:latin typeface="Open Sans" pitchFamily="2" charset="0"/>
                <a:ea typeface="Open Sans" pitchFamily="2" charset="0"/>
                <a:cs typeface="Open Sans" pitchFamily="2" charset="0"/>
              </a:rPr>
              <a:t>Dishonesty – </a:t>
            </a:r>
            <a:r>
              <a:rPr lang="en-GB" sz="11466" i="1" dirty="0">
                <a:latin typeface="Open Sans" pitchFamily="2" charset="0"/>
                <a:ea typeface="Open Sans" pitchFamily="2" charset="0"/>
                <a:cs typeface="Open Sans" pitchFamily="2" charset="0"/>
              </a:rPr>
              <a:t>Ivey Test &amp; Subjective intent/reckless indifference</a:t>
            </a:r>
          </a:p>
          <a:p>
            <a:pPr marL="152396" algn="just"/>
            <a:endParaRPr lang="en-GB" sz="11466" i="1" dirty="0">
              <a:latin typeface="Open Sans" pitchFamily="2" charset="0"/>
              <a:ea typeface="Open Sans" pitchFamily="2" charset="0"/>
              <a:cs typeface="Open Sans" pitchFamily="2" charset="0"/>
            </a:endParaRPr>
          </a:p>
          <a:p>
            <a:pPr marL="152396" algn="just"/>
            <a:r>
              <a:rPr lang="pt-BR" sz="11466" dirty="0">
                <a:latin typeface="Open Sans" pitchFamily="2" charset="0"/>
                <a:ea typeface="Open Sans" pitchFamily="2" charset="0"/>
                <a:cs typeface="Open Sans" pitchFamily="2" charset="0"/>
              </a:rPr>
              <a:t> </a:t>
            </a:r>
          </a:p>
          <a:p>
            <a:pPr marL="761981" indent="-609585" algn="just">
              <a:buFont typeface="Arial" panose="020B0604020202020204" pitchFamily="34" charset="0"/>
              <a:buChar char="•"/>
            </a:pPr>
            <a:r>
              <a:rPr lang="pt-BR" sz="11466" dirty="0">
                <a:latin typeface="Open Sans" pitchFamily="2" charset="0"/>
                <a:ea typeface="Open Sans" pitchFamily="2" charset="0"/>
                <a:cs typeface="Open Sans" pitchFamily="2" charset="0"/>
              </a:rPr>
              <a:t>Fraudulent purpose is construed widely.</a:t>
            </a:r>
            <a:endParaRPr lang="en-GB" sz="11466" dirty="0">
              <a:latin typeface="Open Sans" pitchFamily="2" charset="0"/>
              <a:ea typeface="Open Sans" pitchFamily="2" charset="0"/>
              <a:cs typeface="Open Sans" pitchFamily="2" charset="0"/>
            </a:endParaRPr>
          </a:p>
          <a:p>
            <a:pPr marL="761981" indent="-609585" algn="just">
              <a:buFont typeface="Arial" panose="020B0604020202020204" pitchFamily="34" charset="0"/>
              <a:buChar char="•"/>
            </a:pPr>
            <a:endParaRPr lang="en-GB" sz="11466" dirty="0">
              <a:latin typeface="Open Sans" pitchFamily="2" charset="0"/>
              <a:ea typeface="Open Sans" pitchFamily="2" charset="0"/>
              <a:cs typeface="Open Sans" pitchFamily="2" charset="0"/>
            </a:endParaRPr>
          </a:p>
          <a:p>
            <a:pPr marL="152396" algn="just"/>
            <a:endParaRPr lang="en-GB" sz="11466" dirty="0">
              <a:latin typeface="Open Sans" pitchFamily="2" charset="0"/>
              <a:ea typeface="Open Sans" pitchFamily="2" charset="0"/>
              <a:cs typeface="Open Sans" pitchFamily="2" charset="0"/>
            </a:endParaRPr>
          </a:p>
          <a:p>
            <a:pPr marL="152396" algn="just"/>
            <a:endParaRPr lang="en-GB" dirty="0">
              <a:solidFill>
                <a:schemeClr val="tx1"/>
              </a:solidFill>
              <a:latin typeface="Open Sans" pitchFamily="2" charset="0"/>
              <a:ea typeface="Open Sans" pitchFamily="2" charset="0"/>
              <a:cs typeface="Open Sans" pitchFamily="2" charset="0"/>
            </a:endParaRPr>
          </a:p>
          <a:p>
            <a:pPr marL="152396" algn="just"/>
            <a:endParaRPr lang="en-GB" dirty="0">
              <a:solidFill>
                <a:schemeClr val="tx1"/>
              </a:solidFill>
              <a:latin typeface="Open Sans" pitchFamily="2" charset="0"/>
              <a:ea typeface="Open Sans" pitchFamily="2" charset="0"/>
              <a:cs typeface="Open Sans" pitchFamily="2" charset="0"/>
            </a:endParaRPr>
          </a:p>
          <a:p>
            <a:pPr marL="152396" algn="just"/>
            <a:endParaRPr lang="en-GB" dirty="0">
              <a:solidFill>
                <a:schemeClr val="tx1"/>
              </a:solidFill>
              <a:latin typeface="Open Sans" pitchFamily="2" charset="0"/>
              <a:ea typeface="Open Sans" pitchFamily="2" charset="0"/>
              <a:cs typeface="Open Sans" pitchFamily="2" charset="0"/>
            </a:endParaRPr>
          </a:p>
          <a:p>
            <a:pPr marL="152396" algn="just"/>
            <a:r>
              <a:rPr lang="en-GB" dirty="0">
                <a:solidFill>
                  <a:schemeClr val="tx1"/>
                </a:solidFill>
                <a:latin typeface="Open Sans" pitchFamily="2" charset="0"/>
                <a:ea typeface="Open Sans" pitchFamily="2" charset="0"/>
                <a:cs typeface="Open Sans" pitchFamily="2" charset="0"/>
              </a:rPr>
              <a:t> </a:t>
            </a:r>
          </a:p>
        </p:txBody>
      </p:sp>
      <p:sp>
        <p:nvSpPr>
          <p:cNvPr id="6" name="Title 5">
            <a:extLst>
              <a:ext uri="{FF2B5EF4-FFF2-40B4-BE49-F238E27FC236}">
                <a16:creationId xmlns:a16="http://schemas.microsoft.com/office/drawing/2014/main" id="{04D68796-46D0-A33A-8684-78E1A378F91E}"/>
              </a:ext>
            </a:extLst>
          </p:cNvPr>
          <p:cNvSpPr>
            <a:spLocks noGrp="1"/>
          </p:cNvSpPr>
          <p:nvPr>
            <p:ph type="ctrTitle"/>
          </p:nvPr>
        </p:nvSpPr>
        <p:spPr>
          <a:xfrm>
            <a:off x="415601" y="694133"/>
            <a:ext cx="10697108" cy="934799"/>
          </a:xfrm>
        </p:spPr>
        <p:txBody>
          <a:bodyPr>
            <a:noAutofit/>
          </a:bodyPr>
          <a:lstStyle/>
          <a:p>
            <a:r>
              <a:rPr lang="en-GB" sz="3733" b="1" dirty="0">
                <a:latin typeface="Open Sans" pitchFamily="2" charset="0"/>
                <a:ea typeface="Open Sans" pitchFamily="2" charset="0"/>
                <a:cs typeface="Open Sans" pitchFamily="2" charset="0"/>
              </a:rPr>
              <a:t>Intent to Defraud/Fraudulent Purpose</a:t>
            </a:r>
            <a:endParaRPr lang="en-GB" sz="4267" b="1" dirty="0">
              <a:latin typeface="Open Sans" pitchFamily="2" charset="0"/>
              <a:ea typeface="Open Sans" pitchFamily="2" charset="0"/>
              <a:cs typeface="Open Sans" pitchFamily="2" charset="0"/>
            </a:endParaRPr>
          </a:p>
        </p:txBody>
      </p:sp>
    </p:spTree>
    <p:extLst>
      <p:ext uri="{BB962C8B-B14F-4D97-AF65-F5344CB8AC3E}">
        <p14:creationId xmlns:p14="http://schemas.microsoft.com/office/powerpoint/2010/main" val="219015401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910184ED-42AE-B72B-23CA-6BD19D7F885E}"/>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0C2220C2-BF59-13BB-696F-BBF6BD4D177D}"/>
              </a:ext>
            </a:extLst>
          </p:cNvPr>
          <p:cNvSpPr>
            <a:spLocks noGrp="1"/>
          </p:cNvSpPr>
          <p:nvPr>
            <p:ph type="subTitle" idx="1"/>
          </p:nvPr>
        </p:nvSpPr>
        <p:spPr>
          <a:xfrm>
            <a:off x="415600" y="1546303"/>
            <a:ext cx="11360800" cy="4469749"/>
          </a:xfrm>
        </p:spPr>
        <p:txBody>
          <a:bodyPr>
            <a:normAutofit fontScale="25000" lnSpcReduction="20000"/>
          </a:bodyPr>
          <a:lstStyle/>
          <a:p>
            <a:pPr marL="1447764" lvl="1" indent="-685783" algn="just">
              <a:buAutoNum type="arabicParenBoth"/>
            </a:pPr>
            <a:endParaRPr lang="en-GB" dirty="0">
              <a:solidFill>
                <a:schemeClr val="tx1"/>
              </a:solidFill>
              <a:latin typeface="Open Sans" pitchFamily="2" charset="0"/>
              <a:ea typeface="Open Sans" pitchFamily="2" charset="0"/>
              <a:cs typeface="Open Sans" pitchFamily="2" charset="0"/>
            </a:endParaRPr>
          </a:p>
          <a:p>
            <a:pPr marL="761981" indent="-609585" algn="just">
              <a:buFont typeface="Arial" panose="020B0604020202020204" pitchFamily="34" charset="0"/>
              <a:buChar char="•"/>
            </a:pPr>
            <a:r>
              <a:rPr lang="en-GB" sz="11466" dirty="0">
                <a:latin typeface="Open Sans" pitchFamily="2" charset="0"/>
                <a:ea typeface="Open Sans" pitchFamily="2" charset="0"/>
                <a:cs typeface="Open Sans" pitchFamily="2" charset="0"/>
              </a:rPr>
              <a:t>Participating in MTIC fraud</a:t>
            </a:r>
          </a:p>
          <a:p>
            <a:pPr marL="761981" indent="-609585" algn="just">
              <a:buFont typeface="Arial" panose="020B0604020202020204" pitchFamily="34" charset="0"/>
              <a:buChar char="•"/>
            </a:pPr>
            <a:endParaRPr lang="en-GB" sz="11466" dirty="0">
              <a:latin typeface="Open Sans" pitchFamily="2" charset="0"/>
              <a:ea typeface="Open Sans" pitchFamily="2" charset="0"/>
              <a:cs typeface="Open Sans" pitchFamily="2" charset="0"/>
            </a:endParaRPr>
          </a:p>
          <a:p>
            <a:pPr marL="761981" indent="-609585" algn="just">
              <a:buFont typeface="Arial" panose="020B0604020202020204" pitchFamily="34" charset="0"/>
              <a:buChar char="•"/>
            </a:pPr>
            <a:r>
              <a:rPr lang="en-GB" sz="11466" dirty="0">
                <a:latin typeface="Open Sans" pitchFamily="2" charset="0"/>
                <a:ea typeface="Open Sans" pitchFamily="2" charset="0"/>
                <a:cs typeface="Open Sans" pitchFamily="2" charset="0"/>
              </a:rPr>
              <a:t>Manipulating account balances to conceal losses</a:t>
            </a:r>
          </a:p>
          <a:p>
            <a:pPr marL="761981" indent="-609585" algn="just">
              <a:buFont typeface="Arial" panose="020B0604020202020204" pitchFamily="34" charset="0"/>
              <a:buChar char="•"/>
            </a:pPr>
            <a:endParaRPr lang="en-GB" sz="11466" dirty="0">
              <a:latin typeface="Open Sans" pitchFamily="2" charset="0"/>
              <a:ea typeface="Open Sans" pitchFamily="2" charset="0"/>
              <a:cs typeface="Open Sans" pitchFamily="2" charset="0"/>
            </a:endParaRPr>
          </a:p>
          <a:p>
            <a:pPr marL="761981" indent="-609585" algn="just">
              <a:buFont typeface="Arial" panose="020B0604020202020204" pitchFamily="34" charset="0"/>
              <a:buChar char="•"/>
            </a:pPr>
            <a:r>
              <a:rPr lang="en-GB" sz="11466" dirty="0">
                <a:latin typeface="Open Sans" pitchFamily="2" charset="0"/>
                <a:ea typeface="Open Sans" pitchFamily="2" charset="0"/>
                <a:cs typeface="Open Sans" pitchFamily="2" charset="0"/>
              </a:rPr>
              <a:t>Running a Ponzi scheme</a:t>
            </a:r>
          </a:p>
          <a:p>
            <a:pPr marL="761981" indent="-609585" algn="just">
              <a:buFont typeface="Arial" panose="020B0604020202020204" pitchFamily="34" charset="0"/>
              <a:buChar char="•"/>
            </a:pPr>
            <a:endParaRPr lang="en-GB" sz="11466" dirty="0">
              <a:latin typeface="Open Sans" pitchFamily="2" charset="0"/>
              <a:ea typeface="Open Sans" pitchFamily="2" charset="0"/>
              <a:cs typeface="Open Sans" pitchFamily="2" charset="0"/>
            </a:endParaRPr>
          </a:p>
          <a:p>
            <a:pPr marL="761981" indent="-609585" algn="just">
              <a:buFont typeface="Arial" panose="020B0604020202020204" pitchFamily="34" charset="0"/>
              <a:buChar char="•"/>
            </a:pPr>
            <a:r>
              <a:rPr lang="en-GB" sz="11466">
                <a:latin typeface="Open Sans" pitchFamily="2" charset="0"/>
                <a:ea typeface="Open Sans" pitchFamily="2" charset="0"/>
                <a:cs typeface="Open Sans" pitchFamily="2" charset="0"/>
              </a:rPr>
              <a:t>Incurring credit?</a:t>
            </a:r>
            <a:endParaRPr lang="en-GB" sz="11466" dirty="0">
              <a:latin typeface="Open Sans" pitchFamily="2" charset="0"/>
              <a:ea typeface="Open Sans" pitchFamily="2" charset="0"/>
              <a:cs typeface="Open Sans" pitchFamily="2" charset="0"/>
            </a:endParaRPr>
          </a:p>
          <a:p>
            <a:pPr marL="761981" indent="-609585" algn="just">
              <a:buFont typeface="Arial" panose="020B0604020202020204" pitchFamily="34" charset="0"/>
              <a:buChar char="•"/>
            </a:pPr>
            <a:endParaRPr lang="en-GB" sz="11466" dirty="0">
              <a:latin typeface="Open Sans" pitchFamily="2" charset="0"/>
              <a:ea typeface="Open Sans" pitchFamily="2" charset="0"/>
              <a:cs typeface="Open Sans" pitchFamily="2" charset="0"/>
            </a:endParaRPr>
          </a:p>
          <a:p>
            <a:pPr marL="761981" indent="-609585" algn="just">
              <a:buFont typeface="Arial" panose="020B0604020202020204" pitchFamily="34" charset="0"/>
              <a:buChar char="•"/>
            </a:pPr>
            <a:r>
              <a:rPr lang="en-GB" sz="11466" dirty="0">
                <a:solidFill>
                  <a:srgbClr val="FF0000"/>
                </a:solidFill>
                <a:latin typeface="Open Sans" pitchFamily="2" charset="0"/>
                <a:ea typeface="Open Sans" pitchFamily="2" charset="0"/>
                <a:cs typeface="Open Sans" pitchFamily="2" charset="0"/>
              </a:rPr>
              <a:t>Obtaining bounce back loans?</a:t>
            </a:r>
            <a:r>
              <a:rPr lang="en-GB" sz="11466" dirty="0">
                <a:latin typeface="Open Sans" pitchFamily="2" charset="0"/>
                <a:ea typeface="Open Sans" pitchFamily="2" charset="0"/>
                <a:cs typeface="Open Sans" pitchFamily="2" charset="0"/>
              </a:rPr>
              <a:t> </a:t>
            </a:r>
          </a:p>
          <a:p>
            <a:pPr marL="761981" indent="-609585" algn="just">
              <a:buFont typeface="Arial" panose="020B0604020202020204" pitchFamily="34" charset="0"/>
              <a:buChar char="•"/>
            </a:pPr>
            <a:endParaRPr lang="en-GB" sz="11466" dirty="0">
              <a:latin typeface="Open Sans" pitchFamily="2" charset="0"/>
              <a:ea typeface="Open Sans" pitchFamily="2" charset="0"/>
              <a:cs typeface="Open Sans" pitchFamily="2" charset="0"/>
            </a:endParaRPr>
          </a:p>
          <a:p>
            <a:pPr marL="761981" indent="-609585" algn="just">
              <a:buFont typeface="Arial" panose="020B0604020202020204" pitchFamily="34" charset="0"/>
              <a:buChar char="•"/>
            </a:pPr>
            <a:r>
              <a:rPr lang="en-GB" sz="11466" dirty="0">
                <a:solidFill>
                  <a:srgbClr val="FF0000"/>
                </a:solidFill>
                <a:latin typeface="Open Sans" pitchFamily="2" charset="0"/>
                <a:ea typeface="Open Sans" pitchFamily="2" charset="0"/>
                <a:cs typeface="Open Sans" pitchFamily="2" charset="0"/>
              </a:rPr>
              <a:t>Implementing a tax avoidance scheme</a:t>
            </a:r>
          </a:p>
          <a:p>
            <a:pPr marL="761981" indent="-609585" algn="just">
              <a:buFont typeface="Arial" panose="020B0604020202020204" pitchFamily="34" charset="0"/>
              <a:buChar char="•"/>
            </a:pPr>
            <a:endParaRPr lang="en-GB" sz="11466" dirty="0">
              <a:solidFill>
                <a:srgbClr val="FF0000"/>
              </a:solidFill>
              <a:latin typeface="Open Sans" pitchFamily="2" charset="0"/>
              <a:ea typeface="Open Sans" pitchFamily="2" charset="0"/>
              <a:cs typeface="Open Sans" pitchFamily="2" charset="0"/>
            </a:endParaRPr>
          </a:p>
          <a:p>
            <a:pPr marL="761981" indent="-609585" algn="just">
              <a:buFont typeface="Arial" panose="020B0604020202020204" pitchFamily="34" charset="0"/>
              <a:buChar char="•"/>
            </a:pPr>
            <a:endParaRPr lang="en-GB" sz="11466" dirty="0">
              <a:solidFill>
                <a:srgbClr val="FF0000"/>
              </a:solidFill>
              <a:latin typeface="Open Sans" pitchFamily="2" charset="0"/>
              <a:ea typeface="Open Sans" pitchFamily="2" charset="0"/>
              <a:cs typeface="Open Sans" pitchFamily="2" charset="0"/>
            </a:endParaRPr>
          </a:p>
          <a:p>
            <a:pPr marL="761981" indent="-609585" algn="just">
              <a:buFont typeface="Arial" panose="020B0604020202020204" pitchFamily="34" charset="0"/>
              <a:buChar char="•"/>
            </a:pPr>
            <a:endParaRPr lang="en-GB" sz="11466" dirty="0">
              <a:latin typeface="Open Sans" pitchFamily="2" charset="0"/>
              <a:ea typeface="Open Sans" pitchFamily="2" charset="0"/>
              <a:cs typeface="Open Sans" pitchFamily="2" charset="0"/>
            </a:endParaRPr>
          </a:p>
          <a:p>
            <a:pPr marL="761981" indent="-609585" algn="just">
              <a:buFont typeface="Arial" panose="020B0604020202020204" pitchFamily="34" charset="0"/>
              <a:buChar char="•"/>
            </a:pPr>
            <a:endParaRPr lang="en-GB" sz="11466" dirty="0">
              <a:latin typeface="Open Sans" pitchFamily="2" charset="0"/>
              <a:ea typeface="Open Sans" pitchFamily="2" charset="0"/>
              <a:cs typeface="Open Sans" pitchFamily="2" charset="0"/>
            </a:endParaRPr>
          </a:p>
          <a:p>
            <a:pPr marL="152396" algn="just"/>
            <a:endParaRPr lang="en-GB" sz="11466" dirty="0">
              <a:latin typeface="Open Sans" pitchFamily="2" charset="0"/>
              <a:ea typeface="Open Sans" pitchFamily="2" charset="0"/>
              <a:cs typeface="Open Sans" pitchFamily="2" charset="0"/>
            </a:endParaRPr>
          </a:p>
          <a:p>
            <a:pPr marL="152396" algn="just"/>
            <a:endParaRPr lang="en-GB" dirty="0">
              <a:solidFill>
                <a:schemeClr val="tx1"/>
              </a:solidFill>
              <a:latin typeface="Open Sans" pitchFamily="2" charset="0"/>
              <a:ea typeface="Open Sans" pitchFamily="2" charset="0"/>
              <a:cs typeface="Open Sans" pitchFamily="2" charset="0"/>
            </a:endParaRPr>
          </a:p>
          <a:p>
            <a:pPr marL="152396" algn="just"/>
            <a:endParaRPr lang="en-GB" dirty="0">
              <a:solidFill>
                <a:schemeClr val="tx1"/>
              </a:solidFill>
              <a:latin typeface="Open Sans" pitchFamily="2" charset="0"/>
              <a:ea typeface="Open Sans" pitchFamily="2" charset="0"/>
              <a:cs typeface="Open Sans" pitchFamily="2" charset="0"/>
            </a:endParaRPr>
          </a:p>
          <a:p>
            <a:pPr marL="152396" algn="just"/>
            <a:endParaRPr lang="en-GB" dirty="0">
              <a:solidFill>
                <a:schemeClr val="tx1"/>
              </a:solidFill>
              <a:latin typeface="Open Sans" pitchFamily="2" charset="0"/>
              <a:ea typeface="Open Sans" pitchFamily="2" charset="0"/>
              <a:cs typeface="Open Sans" pitchFamily="2" charset="0"/>
            </a:endParaRPr>
          </a:p>
          <a:p>
            <a:pPr marL="152396" algn="just"/>
            <a:r>
              <a:rPr lang="en-GB" dirty="0">
                <a:solidFill>
                  <a:schemeClr val="tx1"/>
                </a:solidFill>
                <a:latin typeface="Open Sans" pitchFamily="2" charset="0"/>
                <a:ea typeface="Open Sans" pitchFamily="2" charset="0"/>
                <a:cs typeface="Open Sans" pitchFamily="2" charset="0"/>
              </a:rPr>
              <a:t> </a:t>
            </a:r>
          </a:p>
        </p:txBody>
      </p:sp>
      <p:sp>
        <p:nvSpPr>
          <p:cNvPr id="6" name="Title 5">
            <a:extLst>
              <a:ext uri="{FF2B5EF4-FFF2-40B4-BE49-F238E27FC236}">
                <a16:creationId xmlns:a16="http://schemas.microsoft.com/office/drawing/2014/main" id="{00EC38D6-88D6-CD08-AEC3-C0F739C3A61F}"/>
              </a:ext>
            </a:extLst>
          </p:cNvPr>
          <p:cNvSpPr>
            <a:spLocks noGrp="1"/>
          </p:cNvSpPr>
          <p:nvPr>
            <p:ph type="ctrTitle"/>
          </p:nvPr>
        </p:nvSpPr>
        <p:spPr>
          <a:xfrm>
            <a:off x="747446" y="690613"/>
            <a:ext cx="10697108" cy="934799"/>
          </a:xfrm>
        </p:spPr>
        <p:txBody>
          <a:bodyPr>
            <a:noAutofit/>
          </a:bodyPr>
          <a:lstStyle/>
          <a:p>
            <a:r>
              <a:rPr lang="en-GB" sz="3733" b="1" dirty="0">
                <a:latin typeface="Open Sans" pitchFamily="2" charset="0"/>
                <a:ea typeface="Open Sans" pitchFamily="2" charset="0"/>
                <a:cs typeface="Open Sans" pitchFamily="2" charset="0"/>
              </a:rPr>
              <a:t>Intent to Defraud Examples</a:t>
            </a:r>
            <a:endParaRPr lang="en-GB" sz="4267" b="1" dirty="0">
              <a:latin typeface="Open Sans" pitchFamily="2" charset="0"/>
              <a:ea typeface="Open Sans" pitchFamily="2" charset="0"/>
              <a:cs typeface="Open Sans" pitchFamily="2" charset="0"/>
            </a:endParaRPr>
          </a:p>
        </p:txBody>
      </p:sp>
    </p:spTree>
    <p:extLst>
      <p:ext uri="{BB962C8B-B14F-4D97-AF65-F5344CB8AC3E}">
        <p14:creationId xmlns:p14="http://schemas.microsoft.com/office/powerpoint/2010/main" val="19917341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pic>
        <p:nvPicPr>
          <p:cNvPr id="4" name="Picture 3" descr="Logo&#10;&#10;Description automatically generated">
            <a:extLst>
              <a:ext uri="{FF2B5EF4-FFF2-40B4-BE49-F238E27FC236}">
                <a16:creationId xmlns:a16="http://schemas.microsoft.com/office/drawing/2014/main" id="{DDE1B24D-9B1C-483B-B879-4139DE380797}"/>
              </a:ext>
            </a:extLst>
          </p:cNvPr>
          <p:cNvPicPr>
            <a:picLocks noChangeAspect="1"/>
          </p:cNvPicPr>
          <p:nvPr/>
        </p:nvPicPr>
        <p:blipFill>
          <a:blip r:embed="rId3"/>
          <a:stretch>
            <a:fillRect/>
          </a:stretch>
        </p:blipFill>
        <p:spPr>
          <a:xfrm>
            <a:off x="8922329" y="5142531"/>
            <a:ext cx="3173407" cy="1516888"/>
          </a:xfrm>
          <a:prstGeom prst="rect">
            <a:avLst/>
          </a:prstGeom>
        </p:spPr>
      </p:pic>
      <p:sp>
        <p:nvSpPr>
          <p:cNvPr id="5" name="TextBox 4">
            <a:extLst>
              <a:ext uri="{FF2B5EF4-FFF2-40B4-BE49-F238E27FC236}">
                <a16:creationId xmlns:a16="http://schemas.microsoft.com/office/drawing/2014/main" id="{6797E48F-E2C7-E326-43D8-023F71A4A4FB}"/>
              </a:ext>
            </a:extLst>
          </p:cNvPr>
          <p:cNvSpPr txBox="1"/>
          <p:nvPr/>
        </p:nvSpPr>
        <p:spPr>
          <a:xfrm>
            <a:off x="689465" y="433032"/>
            <a:ext cx="7673788" cy="666786"/>
          </a:xfrm>
          <a:prstGeom prst="rect">
            <a:avLst/>
          </a:prstGeom>
          <a:noFill/>
        </p:spPr>
        <p:txBody>
          <a:bodyPr wrap="square" rtlCol="0">
            <a:spAutoFit/>
          </a:bodyPr>
          <a:lstStyle/>
          <a:p>
            <a:pPr defTabSz="1219170">
              <a:buClr>
                <a:srgbClr val="000000"/>
              </a:buClr>
            </a:pPr>
            <a:r>
              <a:rPr lang="en-GB" sz="3733" kern="0" dirty="0">
                <a:solidFill>
                  <a:srgbClr val="000000"/>
                </a:solidFill>
                <a:latin typeface="Arial"/>
                <a:cs typeface="Arial"/>
                <a:sym typeface="Arial"/>
              </a:rPr>
              <a:t>Topics to be covered </a:t>
            </a:r>
          </a:p>
        </p:txBody>
      </p:sp>
      <p:sp>
        <p:nvSpPr>
          <p:cNvPr id="7" name="TextBox 6">
            <a:extLst>
              <a:ext uri="{FF2B5EF4-FFF2-40B4-BE49-F238E27FC236}">
                <a16:creationId xmlns:a16="http://schemas.microsoft.com/office/drawing/2014/main" id="{A99BA738-2D17-3277-A3B8-72D2653773CA}"/>
              </a:ext>
            </a:extLst>
          </p:cNvPr>
          <p:cNvSpPr txBox="1"/>
          <p:nvPr/>
        </p:nvSpPr>
        <p:spPr>
          <a:xfrm>
            <a:off x="1028683" y="1479823"/>
            <a:ext cx="10856040" cy="3671005"/>
          </a:xfrm>
          <a:prstGeom prst="rect">
            <a:avLst/>
          </a:prstGeom>
          <a:noFill/>
        </p:spPr>
        <p:txBody>
          <a:bodyPr wrap="square" rtlCol="0">
            <a:spAutoFit/>
          </a:bodyPr>
          <a:lstStyle/>
          <a:p>
            <a:pPr marL="609585" indent="-609585" defTabSz="1219170">
              <a:lnSpc>
                <a:spcPct val="200000"/>
              </a:lnSpc>
              <a:buClr>
                <a:srgbClr val="000000"/>
              </a:buClr>
              <a:buFont typeface="+mj-lt"/>
              <a:buAutoNum type="arabicPeriod"/>
            </a:pPr>
            <a:r>
              <a:rPr lang="en-GB" sz="2400" kern="0" dirty="0">
                <a:solidFill>
                  <a:srgbClr val="000000"/>
                </a:solidFill>
                <a:latin typeface="Arial"/>
                <a:cs typeface="Arial"/>
                <a:sym typeface="Arial"/>
              </a:rPr>
              <a:t>Intro: Functions and duties of office-holders </a:t>
            </a:r>
          </a:p>
          <a:p>
            <a:pPr marL="609585" indent="-609585" defTabSz="1219170">
              <a:lnSpc>
                <a:spcPct val="200000"/>
              </a:lnSpc>
              <a:buClr>
                <a:srgbClr val="000000"/>
              </a:buClr>
              <a:buFont typeface="+mj-lt"/>
              <a:buAutoNum type="arabicPeriod"/>
            </a:pPr>
            <a:r>
              <a:rPr lang="en-GB" sz="2400" kern="0" dirty="0">
                <a:solidFill>
                  <a:srgbClr val="000000"/>
                </a:solidFill>
                <a:latin typeface="Arial"/>
                <a:cs typeface="Arial"/>
                <a:sym typeface="Arial"/>
              </a:rPr>
              <a:t>Mechanisms available: corporate insolvency: ss.234-236 IA 1986</a:t>
            </a:r>
          </a:p>
          <a:p>
            <a:pPr marL="609585" indent="-609585" defTabSz="1219170">
              <a:lnSpc>
                <a:spcPct val="200000"/>
              </a:lnSpc>
              <a:buClr>
                <a:srgbClr val="000000"/>
              </a:buClr>
              <a:buFont typeface="+mj-lt"/>
              <a:buAutoNum type="arabicPeriod"/>
            </a:pPr>
            <a:r>
              <a:rPr lang="en-GB" sz="2400" kern="0" dirty="0">
                <a:solidFill>
                  <a:srgbClr val="000000"/>
                </a:solidFill>
                <a:latin typeface="Arial"/>
                <a:cs typeface="Arial"/>
                <a:sym typeface="Arial"/>
              </a:rPr>
              <a:t>Mechanisms available: personal insolvency: ss.334-337 IA 1986</a:t>
            </a:r>
          </a:p>
          <a:p>
            <a:pPr marL="609585" indent="-609585" defTabSz="1219170">
              <a:lnSpc>
                <a:spcPct val="200000"/>
              </a:lnSpc>
              <a:buClr>
                <a:srgbClr val="000000"/>
              </a:buClr>
              <a:buFont typeface="+mj-lt"/>
              <a:buAutoNum type="arabicPeriod"/>
            </a:pPr>
            <a:r>
              <a:rPr lang="en-GB" sz="2400" kern="0" dirty="0">
                <a:solidFill>
                  <a:srgbClr val="000000"/>
                </a:solidFill>
                <a:latin typeface="Arial"/>
                <a:cs typeface="Arial"/>
                <a:sym typeface="Arial"/>
              </a:rPr>
              <a:t>Common issues: Privilege; non-attendance; </a:t>
            </a:r>
          </a:p>
          <a:p>
            <a:pPr marL="0" lvl="3" defTabSz="1219170">
              <a:lnSpc>
                <a:spcPct val="200000"/>
              </a:lnSpc>
              <a:buClr>
                <a:srgbClr val="000000"/>
              </a:buClr>
            </a:pPr>
            <a:endParaRPr lang="en-GB" sz="2400" kern="0" dirty="0">
              <a:solidFill>
                <a:srgbClr val="000000"/>
              </a:solidFill>
              <a:latin typeface="Arial"/>
              <a:cs typeface="Arial"/>
              <a:sym typeface="Arial"/>
            </a:endParaRPr>
          </a:p>
        </p:txBody>
      </p:sp>
    </p:spTree>
    <p:extLst>
      <p:ext uri="{BB962C8B-B14F-4D97-AF65-F5344CB8AC3E}">
        <p14:creationId xmlns:p14="http://schemas.microsoft.com/office/powerpoint/2010/main" val="47555045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8D8D2D5D-153A-69CF-2A14-E299EF2F0F37}"/>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55585FC9-298E-013B-AC66-75E9080790C6}"/>
              </a:ext>
            </a:extLst>
          </p:cNvPr>
          <p:cNvSpPr>
            <a:spLocks noGrp="1"/>
          </p:cNvSpPr>
          <p:nvPr>
            <p:ph type="subTitle" idx="1"/>
          </p:nvPr>
        </p:nvSpPr>
        <p:spPr>
          <a:xfrm>
            <a:off x="415600" y="1546303"/>
            <a:ext cx="11360800" cy="4469749"/>
          </a:xfrm>
        </p:spPr>
        <p:txBody>
          <a:bodyPr>
            <a:normAutofit/>
          </a:bodyPr>
          <a:lstStyle/>
          <a:p>
            <a:pPr marL="761981" indent="-609585" algn="just">
              <a:buFont typeface="Arial" panose="020B0604020202020204" pitchFamily="34" charset="0"/>
              <a:buChar char="•"/>
            </a:pPr>
            <a:endParaRPr lang="en-GB" i="1" dirty="0">
              <a:solidFill>
                <a:schemeClr val="tx1"/>
              </a:solidFill>
              <a:ea typeface="Open Sans" pitchFamily="2" charset="0"/>
              <a:cs typeface="Open Sans" pitchFamily="2" charset="0"/>
            </a:endParaRPr>
          </a:p>
          <a:p>
            <a:pPr marL="761981" indent="-609585" algn="just">
              <a:buFont typeface="Arial" panose="020B0604020202020204" pitchFamily="34" charset="0"/>
              <a:buChar char="•"/>
            </a:pPr>
            <a:r>
              <a:rPr lang="en-GB" i="1" dirty="0" err="1">
                <a:solidFill>
                  <a:schemeClr val="tx1"/>
                </a:solidFill>
                <a:ea typeface="Open Sans" pitchFamily="2" charset="0"/>
                <a:cs typeface="Open Sans" pitchFamily="2" charset="0"/>
              </a:rPr>
              <a:t>Bilta</a:t>
            </a:r>
            <a:r>
              <a:rPr lang="en-GB" i="1" dirty="0">
                <a:solidFill>
                  <a:schemeClr val="tx1"/>
                </a:solidFill>
                <a:ea typeface="Open Sans" pitchFamily="2" charset="0"/>
                <a:cs typeface="Open Sans" pitchFamily="2" charset="0"/>
              </a:rPr>
              <a:t> (UK) Ltd v Tradition Financial Services Ltd </a:t>
            </a:r>
            <a:r>
              <a:rPr lang="en-GB" dirty="0">
                <a:solidFill>
                  <a:schemeClr val="tx1"/>
                </a:solidFill>
                <a:ea typeface="Open Sans" pitchFamily="2" charset="0"/>
                <a:cs typeface="Open Sans" pitchFamily="2" charset="0"/>
              </a:rPr>
              <a:t>[2025] UKSC 18: </a:t>
            </a:r>
            <a:r>
              <a:rPr lang="en-GB" dirty="0">
                <a:solidFill>
                  <a:schemeClr val="tx1"/>
                </a:solidFill>
              </a:rPr>
              <a:t> third parties/outsiders who participate in, facilitate or assist fraudulent transactions by a company when they know that the company's business is being carried on for any fraudulent purpose are within the ambit of s.213</a:t>
            </a:r>
            <a:endParaRPr lang="en-GB" i="1" dirty="0">
              <a:solidFill>
                <a:schemeClr val="tx1"/>
              </a:solidFill>
              <a:ea typeface="Open Sans" pitchFamily="2" charset="0"/>
              <a:cs typeface="Open Sans" pitchFamily="2" charset="0"/>
            </a:endParaRPr>
          </a:p>
          <a:p>
            <a:pPr marL="761981" indent="-609585" algn="just">
              <a:buFont typeface="Arial" panose="020B0604020202020204" pitchFamily="34" charset="0"/>
              <a:buChar char="•"/>
            </a:pPr>
            <a:endParaRPr lang="en-GB" i="1" dirty="0">
              <a:solidFill>
                <a:schemeClr val="tx1"/>
              </a:solidFill>
              <a:ea typeface="Open Sans" pitchFamily="2" charset="0"/>
              <a:cs typeface="Open Sans" pitchFamily="2" charset="0"/>
            </a:endParaRPr>
          </a:p>
        </p:txBody>
      </p:sp>
      <p:sp>
        <p:nvSpPr>
          <p:cNvPr id="6" name="Title 5">
            <a:extLst>
              <a:ext uri="{FF2B5EF4-FFF2-40B4-BE49-F238E27FC236}">
                <a16:creationId xmlns:a16="http://schemas.microsoft.com/office/drawing/2014/main" id="{334BDFB6-5BF0-78C9-2B08-1A6788497037}"/>
              </a:ext>
            </a:extLst>
          </p:cNvPr>
          <p:cNvSpPr>
            <a:spLocks noGrp="1"/>
          </p:cNvSpPr>
          <p:nvPr>
            <p:ph type="ctrTitle"/>
          </p:nvPr>
        </p:nvSpPr>
        <p:spPr>
          <a:xfrm>
            <a:off x="415601" y="694133"/>
            <a:ext cx="10697108" cy="934799"/>
          </a:xfrm>
        </p:spPr>
        <p:txBody>
          <a:bodyPr>
            <a:noAutofit/>
          </a:bodyPr>
          <a:lstStyle/>
          <a:p>
            <a:r>
              <a:rPr lang="en-GB" sz="3733" b="1" dirty="0">
                <a:latin typeface="Open Sans" pitchFamily="2" charset="0"/>
                <a:ea typeface="Open Sans" pitchFamily="2" charset="0"/>
                <a:cs typeface="Open Sans" pitchFamily="2" charset="0"/>
              </a:rPr>
              <a:t>Does s.213 apply to “outsiders”?</a:t>
            </a:r>
            <a:endParaRPr lang="en-GB" sz="4267" b="1" dirty="0">
              <a:latin typeface="Open Sans" pitchFamily="2" charset="0"/>
              <a:ea typeface="Open Sans" pitchFamily="2" charset="0"/>
              <a:cs typeface="Open Sans" pitchFamily="2" charset="0"/>
            </a:endParaRPr>
          </a:p>
        </p:txBody>
      </p:sp>
    </p:spTree>
    <p:extLst>
      <p:ext uri="{BB962C8B-B14F-4D97-AF65-F5344CB8AC3E}">
        <p14:creationId xmlns:p14="http://schemas.microsoft.com/office/powerpoint/2010/main" val="80280442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F10AFEF1-63F3-F0CE-07C4-6ECF2219DE98}"/>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C7E860DD-8D6D-E04C-66E8-D0F4D2FC973F}"/>
              </a:ext>
            </a:extLst>
          </p:cNvPr>
          <p:cNvSpPr>
            <a:spLocks noGrp="1"/>
          </p:cNvSpPr>
          <p:nvPr>
            <p:ph type="subTitle" idx="1"/>
          </p:nvPr>
        </p:nvSpPr>
        <p:spPr>
          <a:xfrm>
            <a:off x="415600" y="1546303"/>
            <a:ext cx="11360800" cy="4469749"/>
          </a:xfrm>
        </p:spPr>
        <p:txBody>
          <a:bodyPr>
            <a:normAutofit/>
          </a:bodyPr>
          <a:lstStyle/>
          <a:p>
            <a:pPr marL="761981" indent="-609585" algn="just">
              <a:buFont typeface="Arial" panose="020B0604020202020204" pitchFamily="34" charset="0"/>
              <a:buChar char="•"/>
            </a:pPr>
            <a:endParaRPr lang="en-GB" i="1" dirty="0">
              <a:solidFill>
                <a:schemeClr val="tx1"/>
              </a:solidFill>
              <a:ea typeface="Open Sans" pitchFamily="2" charset="0"/>
              <a:cs typeface="Open Sans" pitchFamily="2" charset="0"/>
            </a:endParaRPr>
          </a:p>
          <a:p>
            <a:pPr marL="761981" indent="-609585" algn="just">
              <a:buFont typeface="Arial" panose="020B0604020202020204" pitchFamily="34" charset="0"/>
              <a:buChar char="•"/>
            </a:pPr>
            <a:r>
              <a:rPr lang="en-GB" dirty="0">
                <a:solidFill>
                  <a:schemeClr val="tx1"/>
                </a:solidFill>
                <a:ea typeface="Open Sans" pitchFamily="2" charset="0"/>
                <a:cs typeface="Open Sans" pitchFamily="2" charset="0"/>
              </a:rPr>
              <a:t>Some positive step required</a:t>
            </a:r>
          </a:p>
          <a:p>
            <a:pPr marL="761981" indent="-609585" algn="just">
              <a:buFont typeface="Arial" panose="020B0604020202020204" pitchFamily="34" charset="0"/>
              <a:buChar char="•"/>
            </a:pPr>
            <a:r>
              <a:rPr lang="en-GB" dirty="0">
                <a:solidFill>
                  <a:schemeClr val="tx1"/>
                </a:solidFill>
                <a:ea typeface="Open Sans" pitchFamily="2" charset="0"/>
                <a:cs typeface="Open Sans" pitchFamily="2" charset="0"/>
              </a:rPr>
              <a:t>That step need not be fraudulent or deceitful</a:t>
            </a:r>
          </a:p>
          <a:p>
            <a:pPr marL="761981" indent="-609585" algn="just">
              <a:buFont typeface="Arial" panose="020B0604020202020204" pitchFamily="34" charset="0"/>
              <a:buChar char="•"/>
            </a:pPr>
            <a:r>
              <a:rPr lang="en-GB" dirty="0">
                <a:solidFill>
                  <a:schemeClr val="tx1"/>
                </a:solidFill>
                <a:ea typeface="Open Sans" pitchFamily="2" charset="0"/>
                <a:cs typeface="Open Sans" pitchFamily="2" charset="0"/>
              </a:rPr>
              <a:t>Accepting money may be sufficient</a:t>
            </a:r>
          </a:p>
          <a:p>
            <a:pPr marL="761981" indent="-609585" algn="just">
              <a:buFont typeface="Arial" panose="020B0604020202020204" pitchFamily="34" charset="0"/>
              <a:buChar char="•"/>
            </a:pPr>
            <a:r>
              <a:rPr lang="en-GB" dirty="0">
                <a:solidFill>
                  <a:schemeClr val="tx1"/>
                </a:solidFill>
                <a:ea typeface="Open Sans" pitchFamily="2" charset="0"/>
                <a:cs typeface="Open Sans" pitchFamily="2" charset="0"/>
              </a:rPr>
              <a:t>R must be party to carrying on of </a:t>
            </a:r>
            <a:r>
              <a:rPr lang="en-GB" u="sng" dirty="0">
                <a:solidFill>
                  <a:schemeClr val="tx1"/>
                </a:solidFill>
                <a:ea typeface="Open Sans" pitchFamily="2" charset="0"/>
                <a:cs typeface="Open Sans" pitchFamily="2" charset="0"/>
              </a:rPr>
              <a:t>business</a:t>
            </a:r>
            <a:r>
              <a:rPr lang="en-GB" dirty="0">
                <a:solidFill>
                  <a:schemeClr val="tx1"/>
                </a:solidFill>
                <a:ea typeface="Open Sans" pitchFamily="2" charset="0"/>
                <a:cs typeface="Open Sans" pitchFamily="2" charset="0"/>
              </a:rPr>
              <a:t> not simply fraud </a:t>
            </a:r>
            <a:endParaRPr lang="en-GB" u="sng" dirty="0">
              <a:solidFill>
                <a:schemeClr val="tx1"/>
              </a:solidFill>
              <a:ea typeface="Open Sans" pitchFamily="2" charset="0"/>
              <a:cs typeface="Open Sans" pitchFamily="2" charset="0"/>
            </a:endParaRPr>
          </a:p>
          <a:p>
            <a:pPr marL="761981" indent="-609585" algn="just">
              <a:buFont typeface="Arial" panose="020B0604020202020204" pitchFamily="34" charset="0"/>
              <a:buChar char="•"/>
            </a:pPr>
            <a:endParaRPr lang="en-GB" i="1" dirty="0">
              <a:solidFill>
                <a:schemeClr val="tx1"/>
              </a:solidFill>
              <a:ea typeface="Open Sans" pitchFamily="2" charset="0"/>
              <a:cs typeface="Open Sans" pitchFamily="2" charset="0"/>
            </a:endParaRPr>
          </a:p>
        </p:txBody>
      </p:sp>
      <p:sp>
        <p:nvSpPr>
          <p:cNvPr id="6" name="Title 5">
            <a:extLst>
              <a:ext uri="{FF2B5EF4-FFF2-40B4-BE49-F238E27FC236}">
                <a16:creationId xmlns:a16="http://schemas.microsoft.com/office/drawing/2014/main" id="{109BBF86-314B-C395-621C-091C3E55D428}"/>
              </a:ext>
            </a:extLst>
          </p:cNvPr>
          <p:cNvSpPr>
            <a:spLocks noGrp="1"/>
          </p:cNvSpPr>
          <p:nvPr>
            <p:ph type="ctrTitle"/>
          </p:nvPr>
        </p:nvSpPr>
        <p:spPr>
          <a:xfrm>
            <a:off x="415601" y="694133"/>
            <a:ext cx="10697108" cy="934799"/>
          </a:xfrm>
        </p:spPr>
        <p:txBody>
          <a:bodyPr>
            <a:noAutofit/>
          </a:bodyPr>
          <a:lstStyle/>
          <a:p>
            <a:r>
              <a:rPr lang="en-GB" sz="3733" b="1" dirty="0">
                <a:latin typeface="Open Sans" pitchFamily="2" charset="0"/>
                <a:ea typeface="Open Sans" pitchFamily="2" charset="0"/>
                <a:cs typeface="Open Sans" pitchFamily="2" charset="0"/>
              </a:rPr>
              <a:t>What amounts to participation?</a:t>
            </a:r>
            <a:endParaRPr lang="en-GB" sz="4267" b="1" dirty="0">
              <a:latin typeface="Open Sans" pitchFamily="2" charset="0"/>
              <a:ea typeface="Open Sans" pitchFamily="2" charset="0"/>
              <a:cs typeface="Open Sans" pitchFamily="2" charset="0"/>
            </a:endParaRPr>
          </a:p>
        </p:txBody>
      </p:sp>
    </p:spTree>
    <p:extLst>
      <p:ext uri="{BB962C8B-B14F-4D97-AF65-F5344CB8AC3E}">
        <p14:creationId xmlns:p14="http://schemas.microsoft.com/office/powerpoint/2010/main" val="254041539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77AE9806-BAA5-4681-7F69-1B97FF40B786}"/>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0B05360B-385E-DBF7-4141-63E42B42294A}"/>
              </a:ext>
            </a:extLst>
          </p:cNvPr>
          <p:cNvSpPr>
            <a:spLocks noGrp="1"/>
          </p:cNvSpPr>
          <p:nvPr>
            <p:ph type="ctrTitle"/>
          </p:nvPr>
        </p:nvSpPr>
        <p:spPr>
          <a:xfrm>
            <a:off x="415601" y="694133"/>
            <a:ext cx="10697108" cy="934799"/>
          </a:xfrm>
        </p:spPr>
        <p:txBody>
          <a:bodyPr>
            <a:noAutofit/>
          </a:bodyPr>
          <a:lstStyle/>
          <a:p>
            <a:r>
              <a:rPr lang="en-GB" sz="3733" b="1" dirty="0">
                <a:latin typeface="Open Sans" pitchFamily="2" charset="0"/>
                <a:ea typeface="Open Sans" pitchFamily="2" charset="0"/>
                <a:cs typeface="Open Sans" pitchFamily="2" charset="0"/>
              </a:rPr>
              <a:t>Knowledge</a:t>
            </a:r>
            <a:endParaRPr lang="en-GB" sz="4267" b="1" dirty="0">
              <a:latin typeface="Open Sans" pitchFamily="2" charset="0"/>
              <a:ea typeface="Open Sans" pitchFamily="2" charset="0"/>
              <a:cs typeface="Open Sans" pitchFamily="2" charset="0"/>
            </a:endParaRPr>
          </a:p>
        </p:txBody>
      </p:sp>
      <p:pic>
        <p:nvPicPr>
          <p:cNvPr id="1026" name="Picture 2" descr="An engraving of Admiral Lord Nelson">
            <a:extLst>
              <a:ext uri="{FF2B5EF4-FFF2-40B4-BE49-F238E27FC236}">
                <a16:creationId xmlns:a16="http://schemas.microsoft.com/office/drawing/2014/main" id="{749D1AF9-5A89-C375-3731-278DD6C2057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20735" y="1776936"/>
            <a:ext cx="5369667" cy="35834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353290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7A9461D8-87A2-5536-5FFD-FFAB0BED92F5}"/>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0539975F-FCB0-6D81-0C68-2486ABCD0512}"/>
              </a:ext>
            </a:extLst>
          </p:cNvPr>
          <p:cNvSpPr>
            <a:spLocks noGrp="1"/>
          </p:cNvSpPr>
          <p:nvPr>
            <p:ph type="subTitle" idx="1"/>
          </p:nvPr>
        </p:nvSpPr>
        <p:spPr>
          <a:xfrm>
            <a:off x="415600" y="1628931"/>
            <a:ext cx="11360800" cy="4469749"/>
          </a:xfrm>
        </p:spPr>
        <p:txBody>
          <a:bodyPr>
            <a:normAutofit/>
          </a:bodyPr>
          <a:lstStyle/>
          <a:p>
            <a:pPr algn="just">
              <a:buSzPct val="100000"/>
            </a:pPr>
            <a:endParaRPr lang="en-GB" dirty="0">
              <a:ea typeface="Open Sans" pitchFamily="2" charset="0"/>
              <a:cs typeface="Open Sans" pitchFamily="2" charset="0"/>
            </a:endParaRPr>
          </a:p>
        </p:txBody>
      </p:sp>
      <p:sp>
        <p:nvSpPr>
          <p:cNvPr id="6" name="Title 5">
            <a:extLst>
              <a:ext uri="{FF2B5EF4-FFF2-40B4-BE49-F238E27FC236}">
                <a16:creationId xmlns:a16="http://schemas.microsoft.com/office/drawing/2014/main" id="{5964C41A-1746-F3B3-2BBD-CBABB699BF96}"/>
              </a:ext>
            </a:extLst>
          </p:cNvPr>
          <p:cNvSpPr>
            <a:spLocks noGrp="1"/>
          </p:cNvSpPr>
          <p:nvPr>
            <p:ph type="ctrTitle"/>
          </p:nvPr>
        </p:nvSpPr>
        <p:spPr>
          <a:xfrm>
            <a:off x="415601" y="694133"/>
            <a:ext cx="10697108" cy="934799"/>
          </a:xfrm>
        </p:spPr>
        <p:txBody>
          <a:bodyPr>
            <a:noAutofit/>
          </a:bodyPr>
          <a:lstStyle/>
          <a:p>
            <a:r>
              <a:rPr lang="fr-FR" sz="3067" b="1" dirty="0">
                <a:latin typeface="Open Sans" pitchFamily="2" charset="0"/>
                <a:ea typeface="Open Sans" pitchFamily="2" charset="0"/>
                <a:cs typeface="Open Sans" pitchFamily="2" charset="0"/>
              </a:rPr>
              <a:t>Hypothetical Examples?</a:t>
            </a:r>
            <a:endParaRPr lang="en-GB" sz="3067" b="1" dirty="0">
              <a:latin typeface="Open Sans" pitchFamily="2" charset="0"/>
              <a:ea typeface="Open Sans" pitchFamily="2" charset="0"/>
              <a:cs typeface="Open Sans" pitchFamily="2" charset="0"/>
            </a:endParaRPr>
          </a:p>
        </p:txBody>
      </p:sp>
      <p:pic>
        <p:nvPicPr>
          <p:cNvPr id="5" name="Picture 4">
            <a:extLst>
              <a:ext uri="{FF2B5EF4-FFF2-40B4-BE49-F238E27FC236}">
                <a16:creationId xmlns:a16="http://schemas.microsoft.com/office/drawing/2014/main" id="{F37E73A0-307D-E8C2-6205-83E91F6AFCBF}"/>
              </a:ext>
            </a:extLst>
          </p:cNvPr>
          <p:cNvPicPr>
            <a:picLocks noChangeAspect="1"/>
          </p:cNvPicPr>
          <p:nvPr/>
        </p:nvPicPr>
        <p:blipFill>
          <a:blip r:embed="rId3"/>
          <a:stretch>
            <a:fillRect/>
          </a:stretch>
        </p:blipFill>
        <p:spPr>
          <a:xfrm>
            <a:off x="614855" y="1869591"/>
            <a:ext cx="5160580" cy="3442107"/>
          </a:xfrm>
          <a:prstGeom prst="rect">
            <a:avLst/>
          </a:prstGeom>
        </p:spPr>
      </p:pic>
      <p:pic>
        <p:nvPicPr>
          <p:cNvPr id="10" name="Picture 9">
            <a:extLst>
              <a:ext uri="{FF2B5EF4-FFF2-40B4-BE49-F238E27FC236}">
                <a16:creationId xmlns:a16="http://schemas.microsoft.com/office/drawing/2014/main" id="{1421C83A-D55B-0AC9-8611-496A20307216}"/>
              </a:ext>
            </a:extLst>
          </p:cNvPr>
          <p:cNvPicPr>
            <a:picLocks noChangeAspect="1"/>
          </p:cNvPicPr>
          <p:nvPr/>
        </p:nvPicPr>
        <p:blipFill>
          <a:blip r:embed="rId4"/>
          <a:stretch>
            <a:fillRect/>
          </a:stretch>
        </p:blipFill>
        <p:spPr>
          <a:xfrm>
            <a:off x="5788621" y="1850202"/>
            <a:ext cx="5205201" cy="3470133"/>
          </a:xfrm>
          <a:prstGeom prst="rect">
            <a:avLst/>
          </a:prstGeom>
        </p:spPr>
      </p:pic>
    </p:spTree>
    <p:extLst>
      <p:ext uri="{BB962C8B-B14F-4D97-AF65-F5344CB8AC3E}">
        <p14:creationId xmlns:p14="http://schemas.microsoft.com/office/powerpoint/2010/main" val="368521492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360A8206-282C-246F-F525-5444DD298D91}"/>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306674C2-126A-C29B-648E-0FCE62C7695D}"/>
              </a:ext>
            </a:extLst>
          </p:cNvPr>
          <p:cNvSpPr>
            <a:spLocks noGrp="1"/>
          </p:cNvSpPr>
          <p:nvPr>
            <p:ph type="subTitle" idx="1"/>
          </p:nvPr>
        </p:nvSpPr>
        <p:spPr>
          <a:xfrm>
            <a:off x="415600" y="1546303"/>
            <a:ext cx="11360800" cy="4469749"/>
          </a:xfrm>
        </p:spPr>
        <p:txBody>
          <a:bodyPr>
            <a:normAutofit/>
          </a:bodyPr>
          <a:lstStyle/>
          <a:p>
            <a:pPr indent="-609585" algn="just">
              <a:buSzPct val="100000"/>
              <a:buFont typeface="Arial" panose="020B0604020202020204" pitchFamily="34" charset="0"/>
              <a:buChar char="•"/>
            </a:pPr>
            <a:r>
              <a:rPr lang="en-GB" dirty="0" err="1">
                <a:ea typeface="Open Sans" pitchFamily="2" charset="0"/>
                <a:cs typeface="Open Sans" pitchFamily="2" charset="0"/>
              </a:rPr>
              <a:t>Liqs</a:t>
            </a:r>
            <a:r>
              <a:rPr lang="en-GB" dirty="0">
                <a:ea typeface="Open Sans" pitchFamily="2" charset="0"/>
                <a:cs typeface="Open Sans" pitchFamily="2" charset="0"/>
              </a:rPr>
              <a:t> of MTIC Companies bring s.213 claims against TWPS, alleging that TWPS was knowingly party to MTIC Fraud carried on by MTIC Companies</a:t>
            </a:r>
          </a:p>
          <a:p>
            <a:pPr algn="just">
              <a:buSzPct val="100000"/>
            </a:pPr>
            <a:endParaRPr lang="en-GB" dirty="0">
              <a:ea typeface="Open Sans" pitchFamily="2" charset="0"/>
              <a:cs typeface="Open Sans" pitchFamily="2" charset="0"/>
            </a:endParaRPr>
          </a:p>
          <a:p>
            <a:pPr indent="-609585" algn="just">
              <a:buSzPct val="100000"/>
              <a:buFont typeface="Arial" panose="020B0604020202020204" pitchFamily="34" charset="0"/>
              <a:buChar char="•"/>
            </a:pPr>
            <a:r>
              <a:rPr lang="en-GB" dirty="0" err="1">
                <a:ea typeface="Open Sans" pitchFamily="2" charset="0"/>
                <a:cs typeface="Open Sans" pitchFamily="2" charset="0"/>
              </a:rPr>
              <a:t>Liq</a:t>
            </a:r>
            <a:r>
              <a:rPr lang="en-GB" dirty="0">
                <a:ea typeface="Open Sans" pitchFamily="2" charset="0"/>
                <a:cs typeface="Open Sans" pitchFamily="2" charset="0"/>
              </a:rPr>
              <a:t> of TWPS brings s.213 claims against Mr </a:t>
            </a:r>
            <a:r>
              <a:rPr lang="en-GB" dirty="0" err="1">
                <a:ea typeface="Open Sans" pitchFamily="2" charset="0"/>
                <a:cs typeface="Open Sans" pitchFamily="2" charset="0"/>
              </a:rPr>
              <a:t>Deuss</a:t>
            </a:r>
            <a:r>
              <a:rPr lang="en-GB" dirty="0">
                <a:ea typeface="Open Sans" pitchFamily="2" charset="0"/>
                <a:cs typeface="Open Sans" pitchFamily="2" charset="0"/>
              </a:rPr>
              <a:t> and FCIB, alleging that they were knowingly party to carrying on of TWPS’s business for fraudulent purpose</a:t>
            </a:r>
          </a:p>
          <a:p>
            <a:pPr indent="-609585" algn="just">
              <a:buSzPct val="100000"/>
              <a:buFont typeface="Arial" panose="020B0604020202020204" pitchFamily="34" charset="0"/>
              <a:buChar char="•"/>
            </a:pPr>
            <a:endParaRPr lang="en-GB" dirty="0">
              <a:ea typeface="Open Sans" pitchFamily="2" charset="0"/>
              <a:cs typeface="Open Sans" pitchFamily="2" charset="0"/>
            </a:endParaRPr>
          </a:p>
          <a:p>
            <a:pPr indent="-609585" algn="just">
              <a:buSzPct val="100000"/>
              <a:buFont typeface="Arial" panose="020B0604020202020204" pitchFamily="34" charset="0"/>
              <a:buChar char="•"/>
            </a:pPr>
            <a:endParaRPr lang="en-GB" dirty="0">
              <a:ea typeface="Open Sans" pitchFamily="2" charset="0"/>
              <a:cs typeface="Open Sans" pitchFamily="2" charset="0"/>
            </a:endParaRPr>
          </a:p>
          <a:p>
            <a:pPr algn="just">
              <a:buSzPct val="100000"/>
            </a:pPr>
            <a:endParaRPr lang="en-GB" dirty="0">
              <a:ea typeface="Open Sans" pitchFamily="2" charset="0"/>
              <a:cs typeface="Open Sans" pitchFamily="2" charset="0"/>
            </a:endParaRPr>
          </a:p>
        </p:txBody>
      </p:sp>
      <p:sp>
        <p:nvSpPr>
          <p:cNvPr id="6" name="Title 5">
            <a:extLst>
              <a:ext uri="{FF2B5EF4-FFF2-40B4-BE49-F238E27FC236}">
                <a16:creationId xmlns:a16="http://schemas.microsoft.com/office/drawing/2014/main" id="{FD3B9B4F-012B-11D9-194F-CCA757CF9C3B}"/>
              </a:ext>
            </a:extLst>
          </p:cNvPr>
          <p:cNvSpPr>
            <a:spLocks noGrp="1"/>
          </p:cNvSpPr>
          <p:nvPr>
            <p:ph type="ctrTitle"/>
          </p:nvPr>
        </p:nvSpPr>
        <p:spPr>
          <a:xfrm>
            <a:off x="415601" y="694133"/>
            <a:ext cx="10697108" cy="934799"/>
          </a:xfrm>
        </p:spPr>
        <p:txBody>
          <a:bodyPr>
            <a:noAutofit/>
          </a:bodyPr>
          <a:lstStyle/>
          <a:p>
            <a:r>
              <a:rPr lang="fr-FR" sz="3067" b="1" dirty="0" err="1">
                <a:latin typeface="Open Sans" pitchFamily="2" charset="0"/>
                <a:ea typeface="Open Sans" pitchFamily="2" charset="0"/>
                <a:cs typeface="Open Sans" pitchFamily="2" charset="0"/>
              </a:rPr>
              <a:t>Transworld</a:t>
            </a:r>
            <a:r>
              <a:rPr lang="fr-FR" sz="3067" b="1" dirty="0">
                <a:latin typeface="Open Sans" pitchFamily="2" charset="0"/>
                <a:ea typeface="Open Sans" pitchFamily="2" charset="0"/>
                <a:cs typeface="Open Sans" pitchFamily="2" charset="0"/>
              </a:rPr>
              <a:t> </a:t>
            </a:r>
            <a:r>
              <a:rPr lang="fr-FR" sz="3067" b="1" dirty="0" err="1">
                <a:latin typeface="Open Sans" pitchFamily="2" charset="0"/>
                <a:ea typeface="Open Sans" pitchFamily="2" charset="0"/>
                <a:cs typeface="Open Sans" pitchFamily="2" charset="0"/>
              </a:rPr>
              <a:t>Payment</a:t>
            </a:r>
            <a:r>
              <a:rPr lang="fr-FR" sz="3067" b="1" dirty="0">
                <a:latin typeface="Open Sans" pitchFamily="2" charset="0"/>
                <a:ea typeface="Open Sans" pitchFamily="2" charset="0"/>
                <a:cs typeface="Open Sans" pitchFamily="2" charset="0"/>
              </a:rPr>
              <a:t> Solutions UK Ltd v First </a:t>
            </a:r>
            <a:r>
              <a:rPr lang="fr-FR" sz="3067" b="1" dirty="0" err="1">
                <a:latin typeface="Open Sans" pitchFamily="2" charset="0"/>
                <a:ea typeface="Open Sans" pitchFamily="2" charset="0"/>
                <a:cs typeface="Open Sans" pitchFamily="2" charset="0"/>
              </a:rPr>
              <a:t>Curacao</a:t>
            </a:r>
            <a:r>
              <a:rPr lang="fr-FR" sz="3067" b="1" dirty="0">
                <a:latin typeface="Open Sans" pitchFamily="2" charset="0"/>
                <a:ea typeface="Open Sans" pitchFamily="2" charset="0"/>
                <a:cs typeface="Open Sans" pitchFamily="2" charset="0"/>
              </a:rPr>
              <a:t> International Bank NV [2025] EWHC 2480 (</a:t>
            </a:r>
            <a:r>
              <a:rPr lang="fr-FR" sz="3067" b="1" dirty="0" err="1">
                <a:latin typeface="Open Sans" pitchFamily="2" charset="0"/>
                <a:ea typeface="Open Sans" pitchFamily="2" charset="0"/>
                <a:cs typeface="Open Sans" pitchFamily="2" charset="0"/>
              </a:rPr>
              <a:t>Ch</a:t>
            </a:r>
            <a:r>
              <a:rPr lang="fr-FR" sz="3067" b="1" dirty="0">
                <a:latin typeface="Open Sans" pitchFamily="2" charset="0"/>
                <a:ea typeface="Open Sans" pitchFamily="2" charset="0"/>
                <a:cs typeface="Open Sans" pitchFamily="2" charset="0"/>
              </a:rPr>
              <a:t>)</a:t>
            </a:r>
            <a:endParaRPr lang="en-GB" sz="3067" b="1" dirty="0">
              <a:latin typeface="Open Sans" pitchFamily="2" charset="0"/>
              <a:ea typeface="Open Sans" pitchFamily="2" charset="0"/>
              <a:cs typeface="Open Sans" pitchFamily="2" charset="0"/>
            </a:endParaRPr>
          </a:p>
        </p:txBody>
      </p:sp>
    </p:spTree>
    <p:extLst>
      <p:ext uri="{BB962C8B-B14F-4D97-AF65-F5344CB8AC3E}">
        <p14:creationId xmlns:p14="http://schemas.microsoft.com/office/powerpoint/2010/main" val="322370948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C4BDC780-A3CA-210D-2FEA-89A5C1C496F9}"/>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89A608A2-9FD8-C6F8-DB72-916C0E84363C}"/>
              </a:ext>
            </a:extLst>
          </p:cNvPr>
          <p:cNvSpPr>
            <a:spLocks noGrp="1"/>
          </p:cNvSpPr>
          <p:nvPr>
            <p:ph type="subTitle" idx="1"/>
          </p:nvPr>
        </p:nvSpPr>
        <p:spPr>
          <a:xfrm>
            <a:off x="415600" y="1546303"/>
            <a:ext cx="11360800" cy="4469749"/>
          </a:xfrm>
        </p:spPr>
        <p:txBody>
          <a:bodyPr>
            <a:normAutofit/>
          </a:bodyPr>
          <a:lstStyle/>
          <a:p>
            <a:pPr indent="-609585" algn="just">
              <a:buSzPct val="100000"/>
              <a:buFont typeface="Arial" panose="020B0604020202020204" pitchFamily="34" charset="0"/>
              <a:buChar char="•"/>
            </a:pPr>
            <a:r>
              <a:rPr lang="en-GB" dirty="0">
                <a:ea typeface="Open Sans" pitchFamily="2" charset="0"/>
                <a:cs typeface="Open Sans" pitchFamily="2" charset="0"/>
              </a:rPr>
              <a:t>No s.213 application issued against TWPS, therefore claims against it time-barred</a:t>
            </a:r>
          </a:p>
          <a:p>
            <a:pPr indent="-609585" algn="just">
              <a:buSzPct val="100000"/>
              <a:buFont typeface="Arial" panose="020B0604020202020204" pitchFamily="34" charset="0"/>
              <a:buChar char="•"/>
            </a:pPr>
            <a:r>
              <a:rPr lang="en-GB" dirty="0">
                <a:ea typeface="Open Sans" pitchFamily="2" charset="0"/>
                <a:cs typeface="Open Sans" pitchFamily="2" charset="0"/>
              </a:rPr>
              <a:t>In any event: </a:t>
            </a:r>
          </a:p>
          <a:p>
            <a:pPr lvl="1" indent="-609585" algn="just">
              <a:buSzPct val="100000"/>
              <a:buFont typeface="Arial" panose="020B0604020202020204" pitchFamily="34" charset="0"/>
              <a:buChar char="•"/>
            </a:pPr>
            <a:r>
              <a:rPr lang="en-GB" dirty="0">
                <a:ea typeface="Open Sans" pitchFamily="2" charset="0"/>
                <a:cs typeface="Open Sans" pitchFamily="2" charset="0"/>
              </a:rPr>
              <a:t>TWPS not a party to carrying on of MTIC Companies’ business because the TWPS marketers had insufficient involvement in the activities of any of the MTIC Companies </a:t>
            </a:r>
          </a:p>
          <a:p>
            <a:pPr lvl="1" indent="-609585" algn="just">
              <a:buSzPct val="100000"/>
              <a:buFont typeface="Arial" panose="020B0604020202020204" pitchFamily="34" charset="0"/>
              <a:buChar char="•"/>
            </a:pPr>
            <a:r>
              <a:rPr lang="en-GB" dirty="0">
                <a:ea typeface="Open Sans" pitchFamily="2" charset="0"/>
                <a:cs typeface="Open Sans" pitchFamily="2" charset="0"/>
              </a:rPr>
              <a:t>TWPS did not know that the MTIC Companies were carrying on business with intent to defraud HMRC or turn a blind eye to them doing so</a:t>
            </a:r>
          </a:p>
          <a:p>
            <a:pPr indent="-609585" algn="just">
              <a:buSzPct val="100000"/>
              <a:buFont typeface="Arial" panose="020B0604020202020204" pitchFamily="34" charset="0"/>
              <a:buChar char="•"/>
            </a:pPr>
            <a:r>
              <a:rPr lang="en-GB" dirty="0">
                <a:ea typeface="Open Sans" pitchFamily="2" charset="0"/>
                <a:cs typeface="Open Sans" pitchFamily="2" charset="0"/>
              </a:rPr>
              <a:t>NB: It would be possible for an introducer to be held liable under s.213 even if the only active steps which it took were innocent ones</a:t>
            </a:r>
          </a:p>
        </p:txBody>
      </p:sp>
      <p:sp>
        <p:nvSpPr>
          <p:cNvPr id="6" name="Title 5">
            <a:extLst>
              <a:ext uri="{FF2B5EF4-FFF2-40B4-BE49-F238E27FC236}">
                <a16:creationId xmlns:a16="http://schemas.microsoft.com/office/drawing/2014/main" id="{F2444E45-8C97-9774-E5FD-EB1A2D862C8C}"/>
              </a:ext>
            </a:extLst>
          </p:cNvPr>
          <p:cNvSpPr>
            <a:spLocks noGrp="1"/>
          </p:cNvSpPr>
          <p:nvPr>
            <p:ph type="ctrTitle"/>
          </p:nvPr>
        </p:nvSpPr>
        <p:spPr>
          <a:xfrm>
            <a:off x="415601" y="694133"/>
            <a:ext cx="10697108" cy="934799"/>
          </a:xfrm>
        </p:spPr>
        <p:txBody>
          <a:bodyPr>
            <a:noAutofit/>
          </a:bodyPr>
          <a:lstStyle/>
          <a:p>
            <a:r>
              <a:rPr lang="fr-FR" sz="3067" b="1" dirty="0" err="1">
                <a:latin typeface="Open Sans" pitchFamily="2" charset="0"/>
                <a:ea typeface="Open Sans" pitchFamily="2" charset="0"/>
                <a:cs typeface="Open Sans" pitchFamily="2" charset="0"/>
              </a:rPr>
              <a:t>Transworld</a:t>
            </a:r>
            <a:r>
              <a:rPr lang="fr-FR" sz="3067" b="1" dirty="0">
                <a:latin typeface="Open Sans" pitchFamily="2" charset="0"/>
                <a:ea typeface="Open Sans" pitchFamily="2" charset="0"/>
                <a:cs typeface="Open Sans" pitchFamily="2" charset="0"/>
              </a:rPr>
              <a:t>: s.213</a:t>
            </a:r>
            <a:endParaRPr lang="en-GB" sz="3067" b="1" dirty="0">
              <a:latin typeface="Open Sans" pitchFamily="2" charset="0"/>
              <a:ea typeface="Open Sans" pitchFamily="2" charset="0"/>
              <a:cs typeface="Open Sans" pitchFamily="2" charset="0"/>
            </a:endParaRPr>
          </a:p>
        </p:txBody>
      </p:sp>
    </p:spTree>
    <p:extLst>
      <p:ext uri="{BB962C8B-B14F-4D97-AF65-F5344CB8AC3E}">
        <p14:creationId xmlns:p14="http://schemas.microsoft.com/office/powerpoint/2010/main" val="389202869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E7396559-CB48-B002-F89A-8FE759BCFB15}"/>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E4846973-633A-4C85-3E79-0421E8CD78A0}"/>
              </a:ext>
            </a:extLst>
          </p:cNvPr>
          <p:cNvSpPr>
            <a:spLocks noGrp="1"/>
          </p:cNvSpPr>
          <p:nvPr>
            <p:ph type="subTitle" idx="1"/>
          </p:nvPr>
        </p:nvSpPr>
        <p:spPr>
          <a:xfrm>
            <a:off x="415600" y="1546303"/>
            <a:ext cx="11360800" cy="4469749"/>
          </a:xfrm>
        </p:spPr>
        <p:txBody>
          <a:bodyPr>
            <a:normAutofit/>
          </a:bodyPr>
          <a:lstStyle/>
          <a:p>
            <a:pPr indent="-609585" algn="just">
              <a:buSzPct val="100000"/>
              <a:buFont typeface="Arial" panose="020B0604020202020204" pitchFamily="34" charset="0"/>
              <a:buChar char="•"/>
            </a:pPr>
            <a:r>
              <a:rPr lang="en-GB" dirty="0">
                <a:ea typeface="Open Sans" pitchFamily="2" charset="0"/>
                <a:cs typeface="Open Sans" pitchFamily="2" charset="0"/>
              </a:rPr>
              <a:t>Such contribution as the court thinks proper: s.213(2); s.246ZA(2)</a:t>
            </a:r>
          </a:p>
          <a:p>
            <a:pPr indent="-609585" algn="just">
              <a:buSzPct val="100000"/>
              <a:buFont typeface="Arial" panose="020B0604020202020204" pitchFamily="34" charset="0"/>
              <a:buChar char="•"/>
            </a:pPr>
            <a:r>
              <a:rPr lang="en-GB" dirty="0">
                <a:ea typeface="Open Sans" pitchFamily="2" charset="0"/>
                <a:cs typeface="Open Sans" pitchFamily="2" charset="0"/>
              </a:rPr>
              <a:t>Must be nexus between loss caused to creditors and contribution ordered</a:t>
            </a:r>
          </a:p>
          <a:p>
            <a:pPr indent="-609585" algn="just">
              <a:buSzPct val="100000"/>
              <a:buFont typeface="Arial" panose="020B0604020202020204" pitchFamily="34" charset="0"/>
              <a:buChar char="•"/>
            </a:pPr>
            <a:r>
              <a:rPr lang="en-GB" dirty="0">
                <a:ea typeface="Open Sans" pitchFamily="2" charset="0"/>
                <a:cs typeface="Open Sans" pitchFamily="2" charset="0"/>
              </a:rPr>
              <a:t>Starting point may be net deficiency </a:t>
            </a:r>
          </a:p>
          <a:p>
            <a:pPr indent="-609585" algn="just">
              <a:buSzPct val="100000"/>
              <a:buFont typeface="Arial" panose="020B0604020202020204" pitchFamily="34" charset="0"/>
              <a:buChar char="•"/>
            </a:pPr>
            <a:r>
              <a:rPr lang="en-GB" dirty="0">
                <a:ea typeface="Open Sans" pitchFamily="2" charset="0"/>
                <a:cs typeface="Open Sans" pitchFamily="2" charset="0"/>
              </a:rPr>
              <a:t>Court may consider each defendant separately or jointly and severally</a:t>
            </a:r>
          </a:p>
        </p:txBody>
      </p:sp>
      <p:sp>
        <p:nvSpPr>
          <p:cNvPr id="6" name="Title 5">
            <a:extLst>
              <a:ext uri="{FF2B5EF4-FFF2-40B4-BE49-F238E27FC236}">
                <a16:creationId xmlns:a16="http://schemas.microsoft.com/office/drawing/2014/main" id="{2DC9462A-CEE2-E6C9-7D60-0EC23786AC8E}"/>
              </a:ext>
            </a:extLst>
          </p:cNvPr>
          <p:cNvSpPr>
            <a:spLocks noGrp="1"/>
          </p:cNvSpPr>
          <p:nvPr>
            <p:ph type="ctrTitle"/>
          </p:nvPr>
        </p:nvSpPr>
        <p:spPr>
          <a:xfrm>
            <a:off x="415601" y="694133"/>
            <a:ext cx="10697108" cy="934799"/>
          </a:xfrm>
        </p:spPr>
        <p:txBody>
          <a:bodyPr>
            <a:noAutofit/>
          </a:bodyPr>
          <a:lstStyle/>
          <a:p>
            <a:r>
              <a:rPr lang="fr-FR" sz="3067" b="1" dirty="0">
                <a:latin typeface="Open Sans" pitchFamily="2" charset="0"/>
                <a:ea typeface="Open Sans" pitchFamily="2" charset="0"/>
                <a:cs typeface="Open Sans" pitchFamily="2" charset="0"/>
              </a:rPr>
              <a:t>REMEDIES</a:t>
            </a:r>
            <a:endParaRPr lang="en-GB" sz="3067" b="1" dirty="0">
              <a:latin typeface="Open Sans" pitchFamily="2" charset="0"/>
              <a:ea typeface="Open Sans" pitchFamily="2" charset="0"/>
              <a:cs typeface="Open Sans" pitchFamily="2" charset="0"/>
            </a:endParaRPr>
          </a:p>
        </p:txBody>
      </p:sp>
    </p:spTree>
    <p:extLst>
      <p:ext uri="{BB962C8B-B14F-4D97-AF65-F5344CB8AC3E}">
        <p14:creationId xmlns:p14="http://schemas.microsoft.com/office/powerpoint/2010/main" val="423012537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59FE3FB1-7FF4-A983-C7D3-A07BE3788372}"/>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F5E8A300-DE45-1F99-C6A2-A172660A9DD8}"/>
              </a:ext>
            </a:extLst>
          </p:cNvPr>
          <p:cNvSpPr>
            <a:spLocks noGrp="1"/>
          </p:cNvSpPr>
          <p:nvPr>
            <p:ph type="subTitle" idx="1"/>
          </p:nvPr>
        </p:nvSpPr>
        <p:spPr>
          <a:xfrm>
            <a:off x="415600" y="1546303"/>
            <a:ext cx="11360800" cy="4469749"/>
          </a:xfrm>
        </p:spPr>
        <p:txBody>
          <a:bodyPr>
            <a:normAutofit/>
          </a:bodyPr>
          <a:lstStyle/>
          <a:p>
            <a:pPr indent="-609585" algn="just">
              <a:buSzPct val="100000"/>
              <a:buFont typeface="Arial" panose="020B0604020202020204" pitchFamily="34" charset="0"/>
              <a:buChar char="•"/>
            </a:pPr>
            <a:r>
              <a:rPr lang="en-GB" dirty="0">
                <a:ea typeface="Open Sans" pitchFamily="2" charset="0"/>
                <a:cs typeface="Open Sans" pitchFamily="2" charset="0"/>
              </a:rPr>
              <a:t>Six years from entry into administration/liquidation</a:t>
            </a:r>
          </a:p>
          <a:p>
            <a:pPr indent="-609585" algn="just">
              <a:buSzPct val="100000"/>
              <a:buFont typeface="Arial" panose="020B0604020202020204" pitchFamily="34" charset="0"/>
              <a:buChar char="•"/>
            </a:pPr>
            <a:endParaRPr lang="en-GB" dirty="0">
              <a:ea typeface="Open Sans" pitchFamily="2" charset="0"/>
              <a:cs typeface="Open Sans" pitchFamily="2" charset="0"/>
            </a:endParaRPr>
          </a:p>
          <a:p>
            <a:pPr indent="-609585" algn="just">
              <a:buSzPct val="100000"/>
              <a:buFont typeface="Arial" panose="020B0604020202020204" pitchFamily="34" charset="0"/>
              <a:buChar char="•"/>
            </a:pPr>
            <a:r>
              <a:rPr lang="en-GB" dirty="0">
                <a:ea typeface="Open Sans" pitchFamily="2" charset="0"/>
                <a:cs typeface="Open Sans" pitchFamily="2" charset="0"/>
              </a:rPr>
              <a:t>NB in compulsory liquidation, period runs from making of WUO, not presentation of WUP</a:t>
            </a:r>
          </a:p>
        </p:txBody>
      </p:sp>
      <p:sp>
        <p:nvSpPr>
          <p:cNvPr id="6" name="Title 5">
            <a:extLst>
              <a:ext uri="{FF2B5EF4-FFF2-40B4-BE49-F238E27FC236}">
                <a16:creationId xmlns:a16="http://schemas.microsoft.com/office/drawing/2014/main" id="{C344FA70-235B-92E7-D652-EFFC13F553B7}"/>
              </a:ext>
            </a:extLst>
          </p:cNvPr>
          <p:cNvSpPr>
            <a:spLocks noGrp="1"/>
          </p:cNvSpPr>
          <p:nvPr>
            <p:ph type="ctrTitle"/>
          </p:nvPr>
        </p:nvSpPr>
        <p:spPr>
          <a:xfrm>
            <a:off x="415601" y="694133"/>
            <a:ext cx="10697108" cy="934799"/>
          </a:xfrm>
        </p:spPr>
        <p:txBody>
          <a:bodyPr>
            <a:noAutofit/>
          </a:bodyPr>
          <a:lstStyle/>
          <a:p>
            <a:r>
              <a:rPr lang="fr-FR" sz="3067" b="1" dirty="0">
                <a:latin typeface="Open Sans" pitchFamily="2" charset="0"/>
                <a:ea typeface="Open Sans" pitchFamily="2" charset="0"/>
                <a:cs typeface="Open Sans" pitchFamily="2" charset="0"/>
              </a:rPr>
              <a:t>LIMITATION</a:t>
            </a:r>
            <a:endParaRPr lang="en-GB" sz="3067" b="1" dirty="0">
              <a:latin typeface="Open Sans" pitchFamily="2" charset="0"/>
              <a:ea typeface="Open Sans" pitchFamily="2" charset="0"/>
              <a:cs typeface="Open Sans" pitchFamily="2" charset="0"/>
            </a:endParaRPr>
          </a:p>
        </p:txBody>
      </p:sp>
    </p:spTree>
    <p:extLst>
      <p:ext uri="{BB962C8B-B14F-4D97-AF65-F5344CB8AC3E}">
        <p14:creationId xmlns:p14="http://schemas.microsoft.com/office/powerpoint/2010/main" val="34671223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0569B3-05AD-4DAD-E697-559B3EAC0F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E5055B-4763-13B7-846F-49C8157E8E7B}"/>
              </a:ext>
            </a:extLst>
          </p:cNvPr>
          <p:cNvSpPr>
            <a:spLocks noGrp="1"/>
          </p:cNvSpPr>
          <p:nvPr>
            <p:ph type="ctrTitle"/>
          </p:nvPr>
        </p:nvSpPr>
        <p:spPr/>
        <p:txBody>
          <a:bodyPr/>
          <a:lstStyle/>
          <a:p>
            <a:r>
              <a:rPr lang="en-GB" dirty="0"/>
              <a:t>Dishonest Assistance</a:t>
            </a:r>
          </a:p>
        </p:txBody>
      </p:sp>
    </p:spTree>
    <p:extLst>
      <p:ext uri="{BB962C8B-B14F-4D97-AF65-F5344CB8AC3E}">
        <p14:creationId xmlns:p14="http://schemas.microsoft.com/office/powerpoint/2010/main" val="141133527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B26FCE31-7F95-E0A4-AEF6-0EDBFA85F25E}"/>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78BFFC33-56BA-555A-FF39-EBD4C9B453B2}"/>
              </a:ext>
            </a:extLst>
          </p:cNvPr>
          <p:cNvSpPr>
            <a:spLocks noGrp="1"/>
          </p:cNvSpPr>
          <p:nvPr>
            <p:ph type="subTitle" idx="1"/>
          </p:nvPr>
        </p:nvSpPr>
        <p:spPr>
          <a:xfrm>
            <a:off x="415600" y="1546303"/>
            <a:ext cx="11360800" cy="4469749"/>
          </a:xfrm>
        </p:spPr>
        <p:txBody>
          <a:bodyPr>
            <a:normAutofit/>
          </a:bodyPr>
          <a:lstStyle/>
          <a:p>
            <a:pPr algn="just">
              <a:buSzPct val="100000"/>
            </a:pPr>
            <a:r>
              <a:rPr lang="en-GB" dirty="0">
                <a:ea typeface="Open Sans" pitchFamily="2" charset="0"/>
                <a:cs typeface="Open Sans" pitchFamily="2" charset="0"/>
              </a:rPr>
              <a:t>1. There is a trust. </a:t>
            </a:r>
          </a:p>
          <a:p>
            <a:pPr algn="just">
              <a:buSzPct val="100000"/>
            </a:pPr>
            <a:endParaRPr lang="en-GB" dirty="0">
              <a:ea typeface="Open Sans" pitchFamily="2" charset="0"/>
              <a:cs typeface="Open Sans" pitchFamily="2" charset="0"/>
            </a:endParaRPr>
          </a:p>
          <a:p>
            <a:pPr algn="just">
              <a:buSzPct val="100000"/>
            </a:pPr>
            <a:r>
              <a:rPr lang="en-GB" dirty="0">
                <a:ea typeface="Open Sans" pitchFamily="2" charset="0"/>
                <a:cs typeface="Open Sans" pitchFamily="2" charset="0"/>
              </a:rPr>
              <a:t>2. There is a breach of trust by the trustee of that trust.</a:t>
            </a:r>
          </a:p>
          <a:p>
            <a:pPr algn="just">
              <a:buSzPct val="100000"/>
            </a:pPr>
            <a:endParaRPr lang="en-GB" dirty="0">
              <a:ea typeface="Open Sans" pitchFamily="2" charset="0"/>
              <a:cs typeface="Open Sans" pitchFamily="2" charset="0"/>
            </a:endParaRPr>
          </a:p>
          <a:p>
            <a:pPr algn="just">
              <a:buSzPct val="100000"/>
            </a:pPr>
            <a:r>
              <a:rPr lang="en-GB" dirty="0">
                <a:ea typeface="Open Sans" pitchFamily="2" charset="0"/>
                <a:cs typeface="Open Sans" pitchFamily="2" charset="0"/>
              </a:rPr>
              <a:t>3. The defendant induces or assists that breach of trust.</a:t>
            </a:r>
          </a:p>
          <a:p>
            <a:pPr algn="just">
              <a:buSzPct val="100000"/>
            </a:pPr>
            <a:endParaRPr lang="en-GB" dirty="0">
              <a:ea typeface="Open Sans" pitchFamily="2" charset="0"/>
              <a:cs typeface="Open Sans" pitchFamily="2" charset="0"/>
            </a:endParaRPr>
          </a:p>
          <a:p>
            <a:pPr algn="just">
              <a:buSzPct val="100000"/>
            </a:pPr>
            <a:r>
              <a:rPr lang="en-GB" dirty="0">
                <a:ea typeface="Open Sans" pitchFamily="2" charset="0"/>
                <a:cs typeface="Open Sans" pitchFamily="2" charset="0"/>
              </a:rPr>
              <a:t>4. The defendant does so dishonestly.</a:t>
            </a:r>
          </a:p>
          <a:p>
            <a:pPr algn="just">
              <a:buSzPct val="100000"/>
            </a:pPr>
            <a:endParaRPr lang="en-GB" dirty="0"/>
          </a:p>
          <a:p>
            <a:pPr algn="just">
              <a:buSzPct val="100000"/>
            </a:pPr>
            <a:r>
              <a:rPr lang="en-GB" i="1" dirty="0"/>
              <a:t>Lewin on Trusts </a:t>
            </a:r>
            <a:r>
              <a:rPr lang="en-GB" dirty="0"/>
              <a:t>20</a:t>
            </a:r>
            <a:r>
              <a:rPr lang="en-GB" baseline="30000" dirty="0"/>
              <a:t>th</a:t>
            </a:r>
            <a:r>
              <a:rPr lang="en-GB" dirty="0"/>
              <a:t> Ed at (43-014)</a:t>
            </a:r>
            <a:endParaRPr lang="en-GB" dirty="0">
              <a:ea typeface="Open Sans" pitchFamily="2" charset="0"/>
              <a:cs typeface="Open Sans" pitchFamily="2" charset="0"/>
            </a:endParaRPr>
          </a:p>
          <a:p>
            <a:pPr indent="-609585" algn="just">
              <a:buSzPct val="100000"/>
              <a:buFont typeface="Arial" panose="020B0604020202020204" pitchFamily="34" charset="0"/>
              <a:buChar char="•"/>
            </a:pPr>
            <a:endParaRPr lang="en-GB" dirty="0">
              <a:ea typeface="Open Sans" pitchFamily="2" charset="0"/>
              <a:cs typeface="Open Sans" pitchFamily="2" charset="0"/>
            </a:endParaRPr>
          </a:p>
        </p:txBody>
      </p:sp>
      <p:sp>
        <p:nvSpPr>
          <p:cNvPr id="6" name="Title 5">
            <a:extLst>
              <a:ext uri="{FF2B5EF4-FFF2-40B4-BE49-F238E27FC236}">
                <a16:creationId xmlns:a16="http://schemas.microsoft.com/office/drawing/2014/main" id="{A79E23AB-085D-841A-1BC4-23DF208C42D6}"/>
              </a:ext>
            </a:extLst>
          </p:cNvPr>
          <p:cNvSpPr>
            <a:spLocks noGrp="1"/>
          </p:cNvSpPr>
          <p:nvPr>
            <p:ph type="ctrTitle"/>
          </p:nvPr>
        </p:nvSpPr>
        <p:spPr>
          <a:xfrm>
            <a:off x="415601" y="694133"/>
            <a:ext cx="10697108" cy="934799"/>
          </a:xfrm>
        </p:spPr>
        <p:txBody>
          <a:bodyPr>
            <a:noAutofit/>
          </a:bodyPr>
          <a:lstStyle/>
          <a:p>
            <a:r>
              <a:rPr lang="fr-FR" sz="3067" b="1" dirty="0">
                <a:latin typeface="Open Sans" pitchFamily="2" charset="0"/>
                <a:ea typeface="Open Sans" pitchFamily="2" charset="0"/>
                <a:cs typeface="Open Sans" pitchFamily="2" charset="0"/>
              </a:rPr>
              <a:t>DISHONEST ASSISTANCE </a:t>
            </a:r>
            <a:endParaRPr lang="en-GB" sz="3067" b="1" dirty="0">
              <a:latin typeface="Open Sans" pitchFamily="2" charset="0"/>
              <a:ea typeface="Open Sans" pitchFamily="2" charset="0"/>
              <a:cs typeface="Open Sans" pitchFamily="2" charset="0"/>
            </a:endParaRPr>
          </a:p>
        </p:txBody>
      </p:sp>
    </p:spTree>
    <p:extLst>
      <p:ext uri="{BB962C8B-B14F-4D97-AF65-F5344CB8AC3E}">
        <p14:creationId xmlns:p14="http://schemas.microsoft.com/office/powerpoint/2010/main" val="933212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pic>
        <p:nvPicPr>
          <p:cNvPr id="4" name="Picture 3" descr="Logo&#10;&#10;Description automatically generated">
            <a:extLst>
              <a:ext uri="{FF2B5EF4-FFF2-40B4-BE49-F238E27FC236}">
                <a16:creationId xmlns:a16="http://schemas.microsoft.com/office/drawing/2014/main" id="{DDE1B24D-9B1C-483B-B879-4139DE380797}"/>
              </a:ext>
            </a:extLst>
          </p:cNvPr>
          <p:cNvPicPr>
            <a:picLocks noChangeAspect="1"/>
          </p:cNvPicPr>
          <p:nvPr/>
        </p:nvPicPr>
        <p:blipFill>
          <a:blip r:embed="rId3"/>
          <a:stretch>
            <a:fillRect/>
          </a:stretch>
        </p:blipFill>
        <p:spPr>
          <a:xfrm>
            <a:off x="8922329" y="5142531"/>
            <a:ext cx="3173407" cy="1516888"/>
          </a:xfrm>
          <a:prstGeom prst="rect">
            <a:avLst/>
          </a:prstGeom>
        </p:spPr>
      </p:pic>
      <p:sp>
        <p:nvSpPr>
          <p:cNvPr id="7" name="TextBox 6">
            <a:extLst>
              <a:ext uri="{FF2B5EF4-FFF2-40B4-BE49-F238E27FC236}">
                <a16:creationId xmlns:a16="http://schemas.microsoft.com/office/drawing/2014/main" id="{A99BA738-2D17-3277-A3B8-72D2653773CA}"/>
              </a:ext>
            </a:extLst>
          </p:cNvPr>
          <p:cNvSpPr txBox="1"/>
          <p:nvPr/>
        </p:nvSpPr>
        <p:spPr>
          <a:xfrm>
            <a:off x="731521" y="482909"/>
            <a:ext cx="10061985" cy="1201867"/>
          </a:xfrm>
          <a:prstGeom prst="rect">
            <a:avLst/>
          </a:prstGeom>
          <a:noFill/>
        </p:spPr>
        <p:txBody>
          <a:bodyPr wrap="square" rtlCol="0">
            <a:spAutoFit/>
          </a:bodyPr>
          <a:lstStyle/>
          <a:p>
            <a:pPr algn="ctr" defTabSz="1219170">
              <a:lnSpc>
                <a:spcPct val="200000"/>
              </a:lnSpc>
              <a:buClr>
                <a:srgbClr val="000000"/>
              </a:buClr>
            </a:pPr>
            <a:r>
              <a:rPr lang="en-GB" sz="4267" kern="0" dirty="0">
                <a:solidFill>
                  <a:srgbClr val="000000"/>
                </a:solidFill>
                <a:latin typeface="Arial"/>
                <a:cs typeface="Arial"/>
                <a:sym typeface="Arial"/>
              </a:rPr>
              <a:t>Investigatory provisions: ss.234-236 IA</a:t>
            </a:r>
          </a:p>
        </p:txBody>
      </p:sp>
      <p:pic>
        <p:nvPicPr>
          <p:cNvPr id="6" name="Picture 5">
            <a:extLst>
              <a:ext uri="{FF2B5EF4-FFF2-40B4-BE49-F238E27FC236}">
                <a16:creationId xmlns:a16="http://schemas.microsoft.com/office/drawing/2014/main" id="{ACDD07B5-9210-D72A-9FA7-B1D6525DF03E}"/>
              </a:ext>
            </a:extLst>
          </p:cNvPr>
          <p:cNvPicPr>
            <a:picLocks noChangeAspect="1"/>
          </p:cNvPicPr>
          <p:nvPr/>
        </p:nvPicPr>
        <p:blipFill>
          <a:blip r:embed="rId4"/>
          <a:stretch>
            <a:fillRect/>
          </a:stretch>
        </p:blipFill>
        <p:spPr>
          <a:xfrm>
            <a:off x="3881120" y="1874520"/>
            <a:ext cx="4572000" cy="4572000"/>
          </a:xfrm>
          <a:prstGeom prst="rect">
            <a:avLst/>
          </a:prstGeom>
        </p:spPr>
      </p:pic>
    </p:spTree>
    <p:extLst>
      <p:ext uri="{BB962C8B-B14F-4D97-AF65-F5344CB8AC3E}">
        <p14:creationId xmlns:p14="http://schemas.microsoft.com/office/powerpoint/2010/main" val="5737228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96E3C7B5-8332-79E2-EB62-2A97E60D9D2E}"/>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9934DAC3-272A-31E4-BA83-03DDF3D4927C}"/>
              </a:ext>
            </a:extLst>
          </p:cNvPr>
          <p:cNvSpPr>
            <a:spLocks noGrp="1"/>
          </p:cNvSpPr>
          <p:nvPr>
            <p:ph type="subTitle" idx="1"/>
          </p:nvPr>
        </p:nvSpPr>
        <p:spPr>
          <a:xfrm>
            <a:off x="415600" y="1546303"/>
            <a:ext cx="11360800" cy="4469749"/>
          </a:xfrm>
        </p:spPr>
        <p:txBody>
          <a:bodyPr>
            <a:normAutofit/>
          </a:bodyPr>
          <a:lstStyle/>
          <a:p>
            <a:pPr indent="-609585" algn="just">
              <a:buSzPct val="100000"/>
              <a:buFont typeface="Arial" panose="020B0604020202020204" pitchFamily="34" charset="0"/>
              <a:buChar char="•"/>
            </a:pPr>
            <a:r>
              <a:rPr lang="en-GB" dirty="0">
                <a:ea typeface="Open Sans" pitchFamily="2" charset="0"/>
                <a:cs typeface="Open Sans" pitchFamily="2" charset="0"/>
              </a:rPr>
              <a:t>Assistance = more than minimal and must enable commission of breach.</a:t>
            </a:r>
          </a:p>
          <a:p>
            <a:pPr algn="just">
              <a:buSzPct val="100000"/>
            </a:pPr>
            <a:endParaRPr lang="en-GB" dirty="0">
              <a:ea typeface="Open Sans" pitchFamily="2" charset="0"/>
              <a:cs typeface="Open Sans" pitchFamily="2" charset="0"/>
            </a:endParaRPr>
          </a:p>
          <a:p>
            <a:pPr indent="-609585" algn="just">
              <a:buSzPct val="100000"/>
              <a:buFont typeface="Arial" panose="020B0604020202020204" pitchFamily="34" charset="0"/>
              <a:buChar char="•"/>
            </a:pPr>
            <a:r>
              <a:rPr lang="en-GB" dirty="0">
                <a:ea typeface="Open Sans" pitchFamily="2" charset="0"/>
                <a:cs typeface="Open Sans" pitchFamily="2" charset="0"/>
              </a:rPr>
              <a:t>Dishonesty = </a:t>
            </a:r>
            <a:r>
              <a:rPr lang="en-GB" i="1" dirty="0">
                <a:ea typeface="Open Sans" pitchFamily="2" charset="0"/>
                <a:cs typeface="Open Sans" pitchFamily="2" charset="0"/>
              </a:rPr>
              <a:t>Ivey </a:t>
            </a:r>
            <a:r>
              <a:rPr lang="en-GB" dirty="0">
                <a:ea typeface="Open Sans" pitchFamily="2" charset="0"/>
                <a:cs typeface="Open Sans" pitchFamily="2" charset="0"/>
              </a:rPr>
              <a:t>test.</a:t>
            </a:r>
          </a:p>
          <a:p>
            <a:pPr algn="just">
              <a:buSzPct val="100000"/>
            </a:pPr>
            <a:endParaRPr lang="en-GB" dirty="0">
              <a:ea typeface="Open Sans" pitchFamily="2" charset="0"/>
              <a:cs typeface="Open Sans" pitchFamily="2" charset="0"/>
            </a:endParaRPr>
          </a:p>
          <a:p>
            <a:pPr indent="-609585" algn="just">
              <a:buSzPct val="100000"/>
              <a:buFont typeface="Arial" panose="020B0604020202020204" pitchFamily="34" charset="0"/>
              <a:buChar char="•"/>
            </a:pPr>
            <a:r>
              <a:rPr lang="en-GB" dirty="0">
                <a:ea typeface="Open Sans" pitchFamily="2" charset="0"/>
                <a:cs typeface="Open Sans" pitchFamily="2" charset="0"/>
              </a:rPr>
              <a:t>Blind-eye knowledge counts.</a:t>
            </a:r>
          </a:p>
          <a:p>
            <a:pPr algn="just">
              <a:buSzPct val="100000"/>
            </a:pPr>
            <a:endParaRPr lang="en-GB" dirty="0">
              <a:ea typeface="Open Sans" pitchFamily="2" charset="0"/>
              <a:cs typeface="Open Sans" pitchFamily="2" charset="0"/>
            </a:endParaRPr>
          </a:p>
          <a:p>
            <a:pPr indent="-609585" algn="just">
              <a:buSzPct val="100000"/>
              <a:buFont typeface="Arial" panose="020B0604020202020204" pitchFamily="34" charset="0"/>
              <a:buChar char="•"/>
            </a:pPr>
            <a:r>
              <a:rPr lang="en-GB" dirty="0">
                <a:ea typeface="Open Sans" pitchFamily="2" charset="0"/>
                <a:cs typeface="Open Sans" pitchFamily="2" charset="0"/>
              </a:rPr>
              <a:t>Suspicion or knowledge of wrongdoing sufficient.</a:t>
            </a:r>
          </a:p>
          <a:p>
            <a:pPr algn="just">
              <a:buSzPct val="100000"/>
            </a:pPr>
            <a:endParaRPr lang="en-GB" dirty="0">
              <a:ea typeface="Open Sans" pitchFamily="2" charset="0"/>
              <a:cs typeface="Open Sans" pitchFamily="2" charset="0"/>
            </a:endParaRPr>
          </a:p>
          <a:p>
            <a:pPr algn="just">
              <a:buSzPct val="100000"/>
            </a:pPr>
            <a:endParaRPr lang="en-GB" dirty="0">
              <a:ea typeface="Open Sans" pitchFamily="2" charset="0"/>
              <a:cs typeface="Open Sans" pitchFamily="2" charset="0"/>
            </a:endParaRPr>
          </a:p>
        </p:txBody>
      </p:sp>
      <p:sp>
        <p:nvSpPr>
          <p:cNvPr id="6" name="Title 5">
            <a:extLst>
              <a:ext uri="{FF2B5EF4-FFF2-40B4-BE49-F238E27FC236}">
                <a16:creationId xmlns:a16="http://schemas.microsoft.com/office/drawing/2014/main" id="{8FC7BD8E-F99F-F6E9-FF3A-C4553FD9DF6A}"/>
              </a:ext>
            </a:extLst>
          </p:cNvPr>
          <p:cNvSpPr>
            <a:spLocks noGrp="1"/>
          </p:cNvSpPr>
          <p:nvPr>
            <p:ph type="ctrTitle"/>
          </p:nvPr>
        </p:nvSpPr>
        <p:spPr>
          <a:xfrm>
            <a:off x="415601" y="694133"/>
            <a:ext cx="10697108" cy="934799"/>
          </a:xfrm>
        </p:spPr>
        <p:txBody>
          <a:bodyPr>
            <a:noAutofit/>
          </a:bodyPr>
          <a:lstStyle/>
          <a:p>
            <a:r>
              <a:rPr lang="fr-FR" sz="3067" b="1" dirty="0">
                <a:latin typeface="Open Sans" pitchFamily="2" charset="0"/>
                <a:ea typeface="Open Sans" pitchFamily="2" charset="0"/>
                <a:cs typeface="Open Sans" pitchFamily="2" charset="0"/>
              </a:rPr>
              <a:t>DISHONEST ASSISTANCE </a:t>
            </a:r>
            <a:endParaRPr lang="en-GB" sz="3067" b="1" dirty="0">
              <a:latin typeface="Open Sans" pitchFamily="2" charset="0"/>
              <a:ea typeface="Open Sans" pitchFamily="2" charset="0"/>
              <a:cs typeface="Open Sans" pitchFamily="2" charset="0"/>
            </a:endParaRPr>
          </a:p>
        </p:txBody>
      </p:sp>
    </p:spTree>
    <p:extLst>
      <p:ext uri="{BB962C8B-B14F-4D97-AF65-F5344CB8AC3E}">
        <p14:creationId xmlns:p14="http://schemas.microsoft.com/office/powerpoint/2010/main" val="20398396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6E70AE73-4F3D-9BA7-C2C5-36614ABAA1BB}"/>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6DC912E9-4E10-9639-AB5B-47BED576CDA6}"/>
              </a:ext>
            </a:extLst>
          </p:cNvPr>
          <p:cNvSpPr>
            <a:spLocks noGrp="1"/>
          </p:cNvSpPr>
          <p:nvPr>
            <p:ph type="subTitle" idx="1"/>
          </p:nvPr>
        </p:nvSpPr>
        <p:spPr>
          <a:xfrm>
            <a:off x="415600" y="1546303"/>
            <a:ext cx="10361257" cy="4469749"/>
          </a:xfrm>
        </p:spPr>
        <p:txBody>
          <a:bodyPr>
            <a:normAutofit lnSpcReduction="10000"/>
          </a:bodyPr>
          <a:lstStyle/>
          <a:p>
            <a:pPr indent="-609585" algn="just">
              <a:buSzPct val="100000"/>
              <a:buFont typeface="Arial" panose="020B0604020202020204" pitchFamily="34" charset="0"/>
              <a:buChar char="•"/>
            </a:pPr>
            <a:r>
              <a:rPr lang="en-GB" dirty="0">
                <a:ea typeface="Open Sans" pitchFamily="2" charset="0"/>
                <a:cs typeface="Open Sans" pitchFamily="2" charset="0"/>
              </a:rPr>
              <a:t>Mr Ruhan director of Hotel Portfolio II UK Ltd (“</a:t>
            </a:r>
            <a:r>
              <a:rPr lang="en-GB" b="1" dirty="0">
                <a:ea typeface="Open Sans" pitchFamily="2" charset="0"/>
                <a:cs typeface="Open Sans" pitchFamily="2" charset="0"/>
              </a:rPr>
              <a:t>HPII</a:t>
            </a:r>
            <a:r>
              <a:rPr lang="en-GB" dirty="0">
                <a:ea typeface="Open Sans" pitchFamily="2" charset="0"/>
                <a:cs typeface="Open Sans" pitchFamily="2" charset="0"/>
              </a:rPr>
              <a:t>”).</a:t>
            </a:r>
          </a:p>
          <a:p>
            <a:pPr algn="just">
              <a:buSzPct val="100000"/>
            </a:pPr>
            <a:endParaRPr lang="en-GB" dirty="0">
              <a:ea typeface="Open Sans" pitchFamily="2" charset="0"/>
              <a:cs typeface="Open Sans" pitchFamily="2" charset="0"/>
            </a:endParaRPr>
          </a:p>
          <a:p>
            <a:pPr indent="-609585" algn="just">
              <a:buSzPct val="100000"/>
              <a:buFont typeface="Arial" panose="020B0604020202020204" pitchFamily="34" charset="0"/>
              <a:buChar char="•"/>
            </a:pPr>
            <a:r>
              <a:rPr lang="en-GB" dirty="0">
                <a:ea typeface="Open Sans" pitchFamily="2" charset="0"/>
                <a:cs typeface="Open Sans" pitchFamily="2" charset="0"/>
              </a:rPr>
              <a:t>HPII sold 3 hotels to overseas entities ostensibly owned by Mr Stevens, but in truth owned by Mr Ruhan. Ownership concealed from HPII.</a:t>
            </a:r>
          </a:p>
          <a:p>
            <a:pPr algn="just">
              <a:buSzPct val="100000"/>
            </a:pPr>
            <a:endParaRPr lang="en-GB" dirty="0">
              <a:ea typeface="Open Sans" pitchFamily="2" charset="0"/>
              <a:cs typeface="Open Sans" pitchFamily="2" charset="0"/>
            </a:endParaRPr>
          </a:p>
          <a:p>
            <a:pPr indent="-609585" algn="just">
              <a:buSzPct val="100000"/>
              <a:buFont typeface="Arial" panose="020B0604020202020204" pitchFamily="34" charset="0"/>
              <a:buChar char="•"/>
            </a:pPr>
            <a:r>
              <a:rPr lang="en-GB" dirty="0">
                <a:ea typeface="Open Sans" pitchFamily="2" charset="0"/>
                <a:cs typeface="Open Sans" pitchFamily="2" charset="0"/>
              </a:rPr>
              <a:t>Overseas entities sell hotels for significant profit, part of which received by Mr Ruhan. Mr Stevens receives £1.5m as a reward.</a:t>
            </a:r>
          </a:p>
          <a:p>
            <a:pPr indent="-609585" algn="just">
              <a:buSzPct val="100000"/>
              <a:buFont typeface="Arial" panose="020B0604020202020204" pitchFamily="34" charset="0"/>
              <a:buChar char="•"/>
            </a:pPr>
            <a:endParaRPr lang="en-GB" dirty="0">
              <a:ea typeface="Open Sans" pitchFamily="2" charset="0"/>
              <a:cs typeface="Open Sans" pitchFamily="2" charset="0"/>
            </a:endParaRPr>
          </a:p>
          <a:p>
            <a:pPr indent="-609585" algn="just">
              <a:buSzPct val="100000"/>
              <a:buFont typeface="Arial" panose="020B0604020202020204" pitchFamily="34" charset="0"/>
              <a:buChar char="•"/>
            </a:pPr>
            <a:r>
              <a:rPr lang="en-GB" dirty="0">
                <a:ea typeface="Open Sans" pitchFamily="2" charset="0"/>
                <a:cs typeface="Open Sans" pitchFamily="2" charset="0"/>
              </a:rPr>
              <a:t>Mr Stevens assists Mr Ruhan in dissipating profits in overseas investments.</a:t>
            </a:r>
          </a:p>
          <a:p>
            <a:pPr algn="just">
              <a:buSzPct val="100000"/>
            </a:pPr>
            <a:endParaRPr lang="en-GB" dirty="0">
              <a:ea typeface="Open Sans" pitchFamily="2" charset="0"/>
              <a:cs typeface="Open Sans" pitchFamily="2" charset="0"/>
            </a:endParaRPr>
          </a:p>
          <a:p>
            <a:pPr indent="-609585" algn="just">
              <a:buSzPct val="100000"/>
              <a:buFont typeface="Arial" panose="020B0604020202020204" pitchFamily="34" charset="0"/>
              <a:buChar char="•"/>
            </a:pPr>
            <a:endParaRPr lang="en-GB" dirty="0">
              <a:ea typeface="Open Sans" pitchFamily="2" charset="0"/>
              <a:cs typeface="Open Sans" pitchFamily="2" charset="0"/>
            </a:endParaRPr>
          </a:p>
          <a:p>
            <a:pPr algn="just">
              <a:buSzPct val="100000"/>
            </a:pPr>
            <a:endParaRPr lang="en-GB" dirty="0">
              <a:ea typeface="Open Sans" pitchFamily="2" charset="0"/>
              <a:cs typeface="Open Sans" pitchFamily="2" charset="0"/>
            </a:endParaRPr>
          </a:p>
          <a:p>
            <a:pPr indent="-609585" algn="just">
              <a:buSzPct val="100000"/>
              <a:buFont typeface="Arial" panose="020B0604020202020204" pitchFamily="34" charset="0"/>
              <a:buChar char="•"/>
            </a:pPr>
            <a:endParaRPr lang="en-GB" dirty="0">
              <a:ea typeface="Open Sans" pitchFamily="2" charset="0"/>
              <a:cs typeface="Open Sans" pitchFamily="2" charset="0"/>
            </a:endParaRPr>
          </a:p>
          <a:p>
            <a:pPr algn="just">
              <a:buSzPct val="100000"/>
            </a:pPr>
            <a:endParaRPr lang="en-GB" dirty="0">
              <a:ea typeface="Open Sans" pitchFamily="2" charset="0"/>
              <a:cs typeface="Open Sans" pitchFamily="2" charset="0"/>
            </a:endParaRPr>
          </a:p>
        </p:txBody>
      </p:sp>
      <p:sp>
        <p:nvSpPr>
          <p:cNvPr id="6" name="Title 5">
            <a:extLst>
              <a:ext uri="{FF2B5EF4-FFF2-40B4-BE49-F238E27FC236}">
                <a16:creationId xmlns:a16="http://schemas.microsoft.com/office/drawing/2014/main" id="{C8E0A166-4E59-BC3A-D052-D0A2CC2226F2}"/>
              </a:ext>
            </a:extLst>
          </p:cNvPr>
          <p:cNvSpPr>
            <a:spLocks noGrp="1"/>
          </p:cNvSpPr>
          <p:nvPr>
            <p:ph type="ctrTitle"/>
          </p:nvPr>
        </p:nvSpPr>
        <p:spPr>
          <a:xfrm>
            <a:off x="415601" y="340660"/>
            <a:ext cx="10697108" cy="1288272"/>
          </a:xfrm>
        </p:spPr>
        <p:txBody>
          <a:bodyPr>
            <a:noAutofit/>
          </a:bodyPr>
          <a:lstStyle/>
          <a:p>
            <a:r>
              <a:rPr lang="en-GB" sz="3067" b="1" dirty="0">
                <a:latin typeface="Open Sans" pitchFamily="2" charset="0"/>
                <a:ea typeface="Open Sans" pitchFamily="2" charset="0"/>
                <a:cs typeface="Open Sans" pitchFamily="2" charset="0"/>
              </a:rPr>
              <a:t>Stevens v Hotel Portfolio II UK Ltd (In Liquidation) [2025] UKSC 28</a:t>
            </a:r>
          </a:p>
        </p:txBody>
      </p:sp>
    </p:spTree>
    <p:extLst>
      <p:ext uri="{BB962C8B-B14F-4D97-AF65-F5344CB8AC3E}">
        <p14:creationId xmlns:p14="http://schemas.microsoft.com/office/powerpoint/2010/main" val="225878953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E7BB73C4-9819-3B46-4E47-B22579483606}"/>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3E3A28CD-9070-47D7-0A80-F49CB3D438CD}"/>
              </a:ext>
            </a:extLst>
          </p:cNvPr>
          <p:cNvSpPr>
            <a:spLocks noGrp="1"/>
          </p:cNvSpPr>
          <p:nvPr>
            <p:ph type="subTitle" idx="1"/>
          </p:nvPr>
        </p:nvSpPr>
        <p:spPr>
          <a:xfrm>
            <a:off x="415600" y="1546303"/>
            <a:ext cx="11360800" cy="4469749"/>
          </a:xfrm>
        </p:spPr>
        <p:txBody>
          <a:bodyPr>
            <a:normAutofit/>
          </a:bodyPr>
          <a:lstStyle/>
          <a:p>
            <a:pPr indent="-609585" algn="just">
              <a:buSzPct val="100000"/>
              <a:buFont typeface="Arial" panose="020B0604020202020204" pitchFamily="34" charset="0"/>
              <a:buChar char="•"/>
            </a:pPr>
            <a:r>
              <a:rPr lang="en-GB" dirty="0">
                <a:ea typeface="Open Sans" pitchFamily="2" charset="0"/>
                <a:cs typeface="Open Sans" pitchFamily="2" charset="0"/>
              </a:rPr>
              <a:t>HPII successfully argue: (</a:t>
            </a:r>
            <a:r>
              <a:rPr lang="en-GB" dirty="0" err="1">
                <a:ea typeface="Open Sans" pitchFamily="2" charset="0"/>
                <a:cs typeface="Open Sans" pitchFamily="2" charset="0"/>
              </a:rPr>
              <a:t>i</a:t>
            </a:r>
            <a:r>
              <a:rPr lang="en-GB" dirty="0">
                <a:ea typeface="Open Sans" pitchFamily="2" charset="0"/>
                <a:cs typeface="Open Sans" pitchFamily="2" charset="0"/>
              </a:rPr>
              <a:t>) Mr Ruhan breached duties by concealing interest and dissipation; (ii) Mr Stevens dishonestly assisted.</a:t>
            </a:r>
          </a:p>
          <a:p>
            <a:pPr algn="just">
              <a:buSzPct val="100000"/>
            </a:pPr>
            <a:r>
              <a:rPr lang="en-GB" dirty="0">
                <a:ea typeface="Open Sans" pitchFamily="2" charset="0"/>
                <a:cs typeface="Open Sans" pitchFamily="2" charset="0"/>
              </a:rPr>
              <a:t> </a:t>
            </a:r>
          </a:p>
          <a:p>
            <a:pPr indent="-609585" algn="just">
              <a:buSzPct val="100000"/>
              <a:buFont typeface="Arial" panose="020B0604020202020204" pitchFamily="34" charset="0"/>
              <a:buChar char="•"/>
            </a:pPr>
            <a:r>
              <a:rPr lang="en-GB" dirty="0">
                <a:ea typeface="Open Sans" pitchFamily="2" charset="0"/>
                <a:cs typeface="Open Sans" pitchFamily="2" charset="0"/>
              </a:rPr>
              <a:t>Mr Stevens ordered to pay £102m.</a:t>
            </a:r>
          </a:p>
          <a:p>
            <a:pPr algn="just">
              <a:buSzPct val="100000"/>
            </a:pPr>
            <a:endParaRPr lang="en-GB" dirty="0">
              <a:ea typeface="Open Sans" pitchFamily="2" charset="0"/>
              <a:cs typeface="Open Sans" pitchFamily="2" charset="0"/>
            </a:endParaRPr>
          </a:p>
          <a:p>
            <a:pPr indent="-609585" algn="just">
              <a:buSzPct val="100000"/>
              <a:buFont typeface="Arial" panose="020B0604020202020204" pitchFamily="34" charset="0"/>
              <a:buChar char="•"/>
            </a:pPr>
            <a:r>
              <a:rPr lang="en-GB" dirty="0">
                <a:ea typeface="Open Sans" pitchFamily="2" charset="0"/>
                <a:cs typeface="Open Sans" pitchFamily="2" charset="0"/>
              </a:rPr>
              <a:t>Mr Stevens appeals to SC.</a:t>
            </a:r>
          </a:p>
          <a:p>
            <a:pPr indent="-609585" algn="just">
              <a:buSzPct val="100000"/>
              <a:buFont typeface="Arial" panose="020B0604020202020204" pitchFamily="34" charset="0"/>
              <a:buChar char="•"/>
            </a:pPr>
            <a:endParaRPr lang="en-GB" dirty="0">
              <a:ea typeface="Open Sans" pitchFamily="2" charset="0"/>
              <a:cs typeface="Open Sans" pitchFamily="2" charset="0"/>
            </a:endParaRPr>
          </a:p>
          <a:p>
            <a:pPr indent="-609585" algn="just">
              <a:buSzPct val="100000"/>
              <a:buFont typeface="Arial" panose="020B0604020202020204" pitchFamily="34" charset="0"/>
              <a:buChar char="•"/>
            </a:pPr>
            <a:endParaRPr lang="en-GB" dirty="0">
              <a:ea typeface="Open Sans" pitchFamily="2" charset="0"/>
              <a:cs typeface="Open Sans" pitchFamily="2" charset="0"/>
            </a:endParaRPr>
          </a:p>
          <a:p>
            <a:pPr algn="just">
              <a:buSzPct val="100000"/>
            </a:pPr>
            <a:endParaRPr lang="en-GB" dirty="0">
              <a:ea typeface="Open Sans" pitchFamily="2" charset="0"/>
              <a:cs typeface="Open Sans" pitchFamily="2" charset="0"/>
            </a:endParaRPr>
          </a:p>
          <a:p>
            <a:pPr indent="-609585" algn="just">
              <a:buSzPct val="100000"/>
              <a:buFont typeface="Arial" panose="020B0604020202020204" pitchFamily="34" charset="0"/>
              <a:buChar char="•"/>
            </a:pPr>
            <a:endParaRPr lang="en-GB" dirty="0">
              <a:ea typeface="Open Sans" pitchFamily="2" charset="0"/>
              <a:cs typeface="Open Sans" pitchFamily="2" charset="0"/>
            </a:endParaRPr>
          </a:p>
          <a:p>
            <a:pPr algn="just">
              <a:buSzPct val="100000"/>
            </a:pPr>
            <a:endParaRPr lang="en-GB" dirty="0">
              <a:ea typeface="Open Sans" pitchFamily="2" charset="0"/>
              <a:cs typeface="Open Sans" pitchFamily="2" charset="0"/>
            </a:endParaRPr>
          </a:p>
          <a:p>
            <a:pPr indent="-609585" algn="just">
              <a:buSzPct val="100000"/>
              <a:buFont typeface="Arial" panose="020B0604020202020204" pitchFamily="34" charset="0"/>
              <a:buChar char="•"/>
            </a:pPr>
            <a:endParaRPr lang="en-GB" dirty="0">
              <a:ea typeface="Open Sans" pitchFamily="2" charset="0"/>
              <a:cs typeface="Open Sans" pitchFamily="2" charset="0"/>
            </a:endParaRPr>
          </a:p>
          <a:p>
            <a:pPr algn="just">
              <a:buSzPct val="100000"/>
            </a:pPr>
            <a:endParaRPr lang="en-GB" dirty="0">
              <a:ea typeface="Open Sans" pitchFamily="2" charset="0"/>
              <a:cs typeface="Open Sans" pitchFamily="2" charset="0"/>
            </a:endParaRPr>
          </a:p>
        </p:txBody>
      </p:sp>
      <p:sp>
        <p:nvSpPr>
          <p:cNvPr id="6" name="Title 5">
            <a:extLst>
              <a:ext uri="{FF2B5EF4-FFF2-40B4-BE49-F238E27FC236}">
                <a16:creationId xmlns:a16="http://schemas.microsoft.com/office/drawing/2014/main" id="{AA1E20D0-C52D-C6BD-2371-7ECC8EC61DB9}"/>
              </a:ext>
            </a:extLst>
          </p:cNvPr>
          <p:cNvSpPr>
            <a:spLocks noGrp="1"/>
          </p:cNvSpPr>
          <p:nvPr>
            <p:ph type="ctrTitle"/>
          </p:nvPr>
        </p:nvSpPr>
        <p:spPr>
          <a:xfrm>
            <a:off x="415601" y="340660"/>
            <a:ext cx="10697108" cy="1288272"/>
          </a:xfrm>
        </p:spPr>
        <p:txBody>
          <a:bodyPr>
            <a:noAutofit/>
          </a:bodyPr>
          <a:lstStyle/>
          <a:p>
            <a:r>
              <a:rPr lang="en-GB" sz="3067" b="1" dirty="0">
                <a:latin typeface="Open Sans" pitchFamily="2" charset="0"/>
                <a:ea typeface="Open Sans" pitchFamily="2" charset="0"/>
                <a:cs typeface="Open Sans" pitchFamily="2" charset="0"/>
              </a:rPr>
              <a:t>Stevens v Hotel Portfolio II UK Ltd (In Liquidation) [2025] UKSC 28</a:t>
            </a:r>
          </a:p>
        </p:txBody>
      </p:sp>
    </p:spTree>
    <p:extLst>
      <p:ext uri="{BB962C8B-B14F-4D97-AF65-F5344CB8AC3E}">
        <p14:creationId xmlns:p14="http://schemas.microsoft.com/office/powerpoint/2010/main" val="110493485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19DB3F40-90AF-A7CC-5F41-2880BC17BCA1}"/>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172FF138-909E-0AA9-5560-0FE28451695E}"/>
              </a:ext>
            </a:extLst>
          </p:cNvPr>
          <p:cNvSpPr>
            <a:spLocks noGrp="1"/>
          </p:cNvSpPr>
          <p:nvPr>
            <p:ph type="subTitle" idx="1"/>
          </p:nvPr>
        </p:nvSpPr>
        <p:spPr>
          <a:xfrm>
            <a:off x="415600" y="1546303"/>
            <a:ext cx="11360800" cy="4469749"/>
          </a:xfrm>
        </p:spPr>
        <p:txBody>
          <a:bodyPr>
            <a:normAutofit/>
          </a:bodyPr>
          <a:lstStyle/>
          <a:p>
            <a:pPr algn="just">
              <a:buSzPct val="100000"/>
            </a:pPr>
            <a:r>
              <a:rPr lang="en-GB" b="1">
                <a:ea typeface="Open Sans" pitchFamily="2" charset="0"/>
                <a:cs typeface="Open Sans" pitchFamily="2" charset="0"/>
              </a:rPr>
              <a:t>On Appeal:</a:t>
            </a:r>
          </a:p>
          <a:p>
            <a:pPr algn="just">
              <a:buSzPct val="100000"/>
            </a:pPr>
            <a:endParaRPr lang="en-GB" b="1">
              <a:ea typeface="Open Sans" pitchFamily="2" charset="0"/>
              <a:cs typeface="Open Sans" pitchFamily="2" charset="0"/>
            </a:endParaRPr>
          </a:p>
          <a:p>
            <a:pPr indent="-609585" algn="just">
              <a:buSzPct val="100000"/>
              <a:buFont typeface="Arial" panose="020B0604020202020204" pitchFamily="34" charset="0"/>
              <a:buChar char="•"/>
            </a:pPr>
            <a:r>
              <a:rPr lang="en-GB" dirty="0">
                <a:ea typeface="Open Sans" pitchFamily="2" charset="0"/>
                <a:cs typeface="Open Sans" pitchFamily="2" charset="0"/>
              </a:rPr>
              <a:t>Constructive trust more than just a remedy. </a:t>
            </a:r>
          </a:p>
          <a:p>
            <a:pPr algn="just">
              <a:buSzPct val="100000"/>
            </a:pPr>
            <a:endParaRPr lang="en-GB" dirty="0">
              <a:ea typeface="Open Sans" pitchFamily="2" charset="0"/>
              <a:cs typeface="Open Sans" pitchFamily="2" charset="0"/>
            </a:endParaRPr>
          </a:p>
          <a:p>
            <a:pPr indent="-609585" algn="just">
              <a:buSzPct val="100000"/>
              <a:buFont typeface="Arial" panose="020B0604020202020204" pitchFamily="34" charset="0"/>
              <a:buChar char="•"/>
            </a:pPr>
            <a:r>
              <a:rPr lang="en-GB" dirty="0">
                <a:ea typeface="Open Sans" pitchFamily="2" charset="0"/>
                <a:cs typeface="Open Sans" pitchFamily="2" charset="0"/>
              </a:rPr>
              <a:t>HPII suffered loss following dissipation.</a:t>
            </a:r>
          </a:p>
          <a:p>
            <a:pPr algn="just">
              <a:buSzPct val="100000"/>
            </a:pPr>
            <a:endParaRPr lang="en-GB" dirty="0">
              <a:ea typeface="Open Sans" pitchFamily="2" charset="0"/>
              <a:cs typeface="Open Sans" pitchFamily="2" charset="0"/>
            </a:endParaRPr>
          </a:p>
          <a:p>
            <a:pPr indent="-609585" algn="just">
              <a:buSzPct val="100000"/>
              <a:buFont typeface="Arial" panose="020B0604020202020204" pitchFamily="34" charset="0"/>
              <a:buChar char="•"/>
            </a:pPr>
            <a:r>
              <a:rPr lang="en-GB" dirty="0">
                <a:ea typeface="Open Sans" pitchFamily="2" charset="0"/>
                <a:cs typeface="Open Sans" pitchFamily="2" charset="0"/>
              </a:rPr>
              <a:t>Set off would defeat constructive trust purpose.  </a:t>
            </a:r>
          </a:p>
          <a:p>
            <a:pPr indent="-609585" algn="just">
              <a:buSzPct val="100000"/>
              <a:buFont typeface="Arial" panose="020B0604020202020204" pitchFamily="34" charset="0"/>
              <a:buChar char="•"/>
            </a:pPr>
            <a:endParaRPr lang="en-GB" dirty="0">
              <a:ea typeface="Open Sans" pitchFamily="2" charset="0"/>
              <a:cs typeface="Open Sans" pitchFamily="2" charset="0"/>
            </a:endParaRPr>
          </a:p>
          <a:p>
            <a:pPr algn="just">
              <a:buSzPct val="100000"/>
            </a:pPr>
            <a:endParaRPr lang="en-GB" dirty="0">
              <a:ea typeface="Open Sans" pitchFamily="2" charset="0"/>
              <a:cs typeface="Open Sans" pitchFamily="2" charset="0"/>
            </a:endParaRPr>
          </a:p>
          <a:p>
            <a:pPr indent="-609585" algn="just">
              <a:buSzPct val="100000"/>
              <a:buFont typeface="Arial" panose="020B0604020202020204" pitchFamily="34" charset="0"/>
              <a:buChar char="•"/>
            </a:pPr>
            <a:endParaRPr lang="en-GB" dirty="0">
              <a:ea typeface="Open Sans" pitchFamily="2" charset="0"/>
              <a:cs typeface="Open Sans" pitchFamily="2" charset="0"/>
            </a:endParaRPr>
          </a:p>
          <a:p>
            <a:pPr algn="just">
              <a:buSzPct val="100000"/>
            </a:pPr>
            <a:endParaRPr lang="en-GB" dirty="0">
              <a:ea typeface="Open Sans" pitchFamily="2" charset="0"/>
              <a:cs typeface="Open Sans" pitchFamily="2" charset="0"/>
            </a:endParaRPr>
          </a:p>
          <a:p>
            <a:pPr indent="-609585" algn="just">
              <a:buSzPct val="100000"/>
              <a:buFont typeface="Arial" panose="020B0604020202020204" pitchFamily="34" charset="0"/>
              <a:buChar char="•"/>
            </a:pPr>
            <a:endParaRPr lang="en-GB" dirty="0">
              <a:ea typeface="Open Sans" pitchFamily="2" charset="0"/>
              <a:cs typeface="Open Sans" pitchFamily="2" charset="0"/>
            </a:endParaRPr>
          </a:p>
          <a:p>
            <a:pPr algn="just">
              <a:buSzPct val="100000"/>
            </a:pPr>
            <a:endParaRPr lang="en-GB" dirty="0">
              <a:ea typeface="Open Sans" pitchFamily="2" charset="0"/>
              <a:cs typeface="Open Sans" pitchFamily="2" charset="0"/>
            </a:endParaRPr>
          </a:p>
        </p:txBody>
      </p:sp>
      <p:sp>
        <p:nvSpPr>
          <p:cNvPr id="6" name="Title 5">
            <a:extLst>
              <a:ext uri="{FF2B5EF4-FFF2-40B4-BE49-F238E27FC236}">
                <a16:creationId xmlns:a16="http://schemas.microsoft.com/office/drawing/2014/main" id="{CF22D5CF-3EFE-4D7C-3CA1-F524E40E218A}"/>
              </a:ext>
            </a:extLst>
          </p:cNvPr>
          <p:cNvSpPr>
            <a:spLocks noGrp="1"/>
          </p:cNvSpPr>
          <p:nvPr>
            <p:ph type="ctrTitle"/>
          </p:nvPr>
        </p:nvSpPr>
        <p:spPr>
          <a:xfrm>
            <a:off x="415601" y="340660"/>
            <a:ext cx="10697108" cy="1288272"/>
          </a:xfrm>
        </p:spPr>
        <p:txBody>
          <a:bodyPr>
            <a:noAutofit/>
          </a:bodyPr>
          <a:lstStyle/>
          <a:p>
            <a:r>
              <a:rPr lang="en-GB" sz="3067" b="1" dirty="0">
                <a:latin typeface="Open Sans" pitchFamily="2" charset="0"/>
                <a:ea typeface="Open Sans" pitchFamily="2" charset="0"/>
                <a:cs typeface="Open Sans" pitchFamily="2" charset="0"/>
              </a:rPr>
              <a:t>Stevens v Hotel Portfolio II UK Ltd (In Liquidation) [2025] UKSC 28</a:t>
            </a:r>
          </a:p>
        </p:txBody>
      </p:sp>
    </p:spTree>
    <p:extLst>
      <p:ext uri="{BB962C8B-B14F-4D97-AF65-F5344CB8AC3E}">
        <p14:creationId xmlns:p14="http://schemas.microsoft.com/office/powerpoint/2010/main" val="83493013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1F1CEC05-436E-F09F-F83B-C18CB1736E9E}"/>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314C4BF0-442E-9C41-69D2-94891761B7B4}"/>
              </a:ext>
            </a:extLst>
          </p:cNvPr>
          <p:cNvSpPr>
            <a:spLocks noGrp="1"/>
          </p:cNvSpPr>
          <p:nvPr>
            <p:ph type="subTitle" idx="1"/>
          </p:nvPr>
        </p:nvSpPr>
        <p:spPr>
          <a:xfrm>
            <a:off x="415600" y="1546303"/>
            <a:ext cx="11360800" cy="4469749"/>
          </a:xfrm>
        </p:spPr>
        <p:txBody>
          <a:bodyPr>
            <a:normAutofit/>
          </a:bodyPr>
          <a:lstStyle/>
          <a:p>
            <a:pPr>
              <a:buSzPct val="100000"/>
            </a:pPr>
            <a:r>
              <a:rPr lang="en-GB" sz="31866" dirty="0">
                <a:ea typeface="Open Sans" pitchFamily="2" charset="0"/>
                <a:cs typeface="Open Sans" pitchFamily="2" charset="0"/>
              </a:rPr>
              <a:t>?</a:t>
            </a:r>
          </a:p>
          <a:p>
            <a:pPr indent="-609585" algn="just">
              <a:buSzPct val="100000"/>
              <a:buFont typeface="Arial" panose="020B0604020202020204" pitchFamily="34" charset="0"/>
              <a:buChar char="•"/>
            </a:pPr>
            <a:endParaRPr lang="en-GB" dirty="0">
              <a:ea typeface="Open Sans" pitchFamily="2" charset="0"/>
              <a:cs typeface="Open Sans" pitchFamily="2" charset="0"/>
            </a:endParaRPr>
          </a:p>
          <a:p>
            <a:pPr algn="just">
              <a:buSzPct val="100000"/>
            </a:pPr>
            <a:endParaRPr lang="en-GB" dirty="0">
              <a:ea typeface="Open Sans" pitchFamily="2" charset="0"/>
              <a:cs typeface="Open Sans" pitchFamily="2" charset="0"/>
            </a:endParaRPr>
          </a:p>
          <a:p>
            <a:pPr indent="-609585" algn="just">
              <a:buSzPct val="100000"/>
              <a:buFont typeface="Arial" panose="020B0604020202020204" pitchFamily="34" charset="0"/>
              <a:buChar char="•"/>
            </a:pPr>
            <a:endParaRPr lang="en-GB" dirty="0">
              <a:ea typeface="Open Sans" pitchFamily="2" charset="0"/>
              <a:cs typeface="Open Sans" pitchFamily="2" charset="0"/>
            </a:endParaRPr>
          </a:p>
          <a:p>
            <a:pPr algn="just">
              <a:buSzPct val="100000"/>
            </a:pPr>
            <a:endParaRPr lang="en-GB" dirty="0">
              <a:ea typeface="Open Sans" pitchFamily="2" charset="0"/>
              <a:cs typeface="Open Sans" pitchFamily="2" charset="0"/>
            </a:endParaRPr>
          </a:p>
        </p:txBody>
      </p:sp>
    </p:spTree>
    <p:extLst>
      <p:ext uri="{BB962C8B-B14F-4D97-AF65-F5344CB8AC3E}">
        <p14:creationId xmlns:p14="http://schemas.microsoft.com/office/powerpoint/2010/main" val="276469755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1D1BF9-FD31-A171-8EBC-1EA57A5886C7}"/>
              </a:ext>
            </a:extLst>
          </p:cNvPr>
          <p:cNvSpPr>
            <a:spLocks noGrp="1"/>
          </p:cNvSpPr>
          <p:nvPr>
            <p:ph type="title"/>
          </p:nvPr>
        </p:nvSpPr>
        <p:spPr/>
        <p:txBody>
          <a:bodyPr/>
          <a:lstStyle/>
          <a:p>
            <a:r>
              <a:rPr lang="en-GB" dirty="0"/>
              <a:t>Workshop Session 1</a:t>
            </a:r>
          </a:p>
        </p:txBody>
      </p:sp>
      <p:sp>
        <p:nvSpPr>
          <p:cNvPr id="3" name="Text Placeholder 2">
            <a:extLst>
              <a:ext uri="{FF2B5EF4-FFF2-40B4-BE49-F238E27FC236}">
                <a16:creationId xmlns:a16="http://schemas.microsoft.com/office/drawing/2014/main" id="{1BE429DF-11B5-9E4C-6118-8885FAD05139}"/>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109712946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228194-829A-982F-34E9-610EA5296B2F}"/>
              </a:ext>
            </a:extLst>
          </p:cNvPr>
          <p:cNvSpPr>
            <a:spLocks noGrp="1"/>
          </p:cNvSpPr>
          <p:nvPr>
            <p:ph type="title"/>
          </p:nvPr>
        </p:nvSpPr>
        <p:spPr/>
        <p:txBody>
          <a:bodyPr/>
          <a:lstStyle/>
          <a:p>
            <a:r>
              <a:rPr lang="en-GB" dirty="0"/>
              <a:t>Lunch</a:t>
            </a:r>
          </a:p>
        </p:txBody>
      </p:sp>
      <p:sp>
        <p:nvSpPr>
          <p:cNvPr id="3" name="Text Placeholder 2">
            <a:extLst>
              <a:ext uri="{FF2B5EF4-FFF2-40B4-BE49-F238E27FC236}">
                <a16:creationId xmlns:a16="http://schemas.microsoft.com/office/drawing/2014/main" id="{E098CE95-5F76-6F18-44B1-15046376DD03}"/>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331447111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1BEBE7-5CB1-10A2-5957-DC0DE04546E5}"/>
              </a:ext>
            </a:extLst>
          </p:cNvPr>
          <p:cNvSpPr>
            <a:spLocks noGrp="1"/>
          </p:cNvSpPr>
          <p:nvPr>
            <p:ph type="title"/>
          </p:nvPr>
        </p:nvSpPr>
        <p:spPr/>
        <p:txBody>
          <a:bodyPr/>
          <a:lstStyle/>
          <a:p>
            <a:r>
              <a:rPr lang="en-GB" dirty="0"/>
              <a:t>Workshop Session 2</a:t>
            </a:r>
          </a:p>
        </p:txBody>
      </p:sp>
      <p:sp>
        <p:nvSpPr>
          <p:cNvPr id="3" name="Text Placeholder 2">
            <a:extLst>
              <a:ext uri="{FF2B5EF4-FFF2-40B4-BE49-F238E27FC236}">
                <a16:creationId xmlns:a16="http://schemas.microsoft.com/office/drawing/2014/main" id="{F677FE9E-4AE3-4300-CC40-EC586F72606D}"/>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395382947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6FA741-2C46-02BC-9EA9-190BCF6EE993}"/>
              </a:ext>
            </a:extLst>
          </p:cNvPr>
          <p:cNvSpPr>
            <a:spLocks noGrp="1"/>
          </p:cNvSpPr>
          <p:nvPr>
            <p:ph type="title"/>
          </p:nvPr>
        </p:nvSpPr>
        <p:spPr/>
        <p:txBody>
          <a:bodyPr/>
          <a:lstStyle/>
          <a:p>
            <a:r>
              <a:rPr lang="en-GB" dirty="0"/>
              <a:t>Refreshments Break</a:t>
            </a:r>
          </a:p>
        </p:txBody>
      </p:sp>
      <p:sp>
        <p:nvSpPr>
          <p:cNvPr id="3" name="Text Placeholder 2">
            <a:extLst>
              <a:ext uri="{FF2B5EF4-FFF2-40B4-BE49-F238E27FC236}">
                <a16:creationId xmlns:a16="http://schemas.microsoft.com/office/drawing/2014/main" id="{2E5A825B-7759-1272-F46C-5D79735CE549}"/>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354822590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8CE71-6800-2DE8-1F72-E2F6D253FF1F}"/>
              </a:ext>
            </a:extLst>
          </p:cNvPr>
          <p:cNvSpPr>
            <a:spLocks noGrp="1"/>
          </p:cNvSpPr>
          <p:nvPr>
            <p:ph type="ctrTitle"/>
          </p:nvPr>
        </p:nvSpPr>
        <p:spPr>
          <a:xfrm>
            <a:off x="140874" y="1796142"/>
            <a:ext cx="7130783" cy="2522527"/>
          </a:xfrm>
        </p:spPr>
        <p:txBody>
          <a:bodyPr>
            <a:noAutofit/>
          </a:bodyPr>
          <a:lstStyle/>
          <a:p>
            <a:r>
              <a:rPr lang="en-GB" sz="4800" dirty="0"/>
              <a:t>The Latest Developments in</a:t>
            </a:r>
            <a:br>
              <a:rPr lang="en-GB" sz="4800" dirty="0"/>
            </a:br>
            <a:r>
              <a:rPr lang="en-GB" sz="4800" dirty="0"/>
              <a:t>Part 26A Restructuring Plans</a:t>
            </a:r>
          </a:p>
        </p:txBody>
      </p:sp>
      <p:sp>
        <p:nvSpPr>
          <p:cNvPr id="3" name="Subtitle 2">
            <a:extLst>
              <a:ext uri="{FF2B5EF4-FFF2-40B4-BE49-F238E27FC236}">
                <a16:creationId xmlns:a16="http://schemas.microsoft.com/office/drawing/2014/main" id="{ACD94A62-A5C7-C88E-1186-9EAB905A3AD3}"/>
              </a:ext>
            </a:extLst>
          </p:cNvPr>
          <p:cNvSpPr>
            <a:spLocks noGrp="1"/>
          </p:cNvSpPr>
          <p:nvPr>
            <p:ph type="subTitle" idx="1"/>
          </p:nvPr>
        </p:nvSpPr>
        <p:spPr>
          <a:xfrm>
            <a:off x="464883" y="4228835"/>
            <a:ext cx="6482763" cy="1518081"/>
          </a:xfrm>
        </p:spPr>
        <p:txBody>
          <a:bodyPr>
            <a:normAutofit fontScale="92500" lnSpcReduction="20000"/>
          </a:bodyPr>
          <a:lstStyle/>
          <a:p>
            <a:r>
              <a:rPr lang="en-GB" dirty="0"/>
              <a:t>George Hobson (HMRC)</a:t>
            </a:r>
          </a:p>
          <a:p>
            <a:r>
              <a:rPr lang="en-GB" dirty="0"/>
              <a:t>Simon Jerrum (Russell Cooke) </a:t>
            </a:r>
          </a:p>
          <a:p>
            <a:r>
              <a:rPr lang="en-GB" dirty="0"/>
              <a:t>David Pike (GT)</a:t>
            </a:r>
          </a:p>
          <a:p>
            <a:r>
              <a:rPr lang="en-GB" dirty="0"/>
              <a:t>Stefan Ramel (Guildhall)</a:t>
            </a:r>
          </a:p>
        </p:txBody>
      </p:sp>
    </p:spTree>
    <p:extLst>
      <p:ext uri="{BB962C8B-B14F-4D97-AF65-F5344CB8AC3E}">
        <p14:creationId xmlns:p14="http://schemas.microsoft.com/office/powerpoint/2010/main" val="3203102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pic>
        <p:nvPicPr>
          <p:cNvPr id="4" name="Picture 3" descr="Logo&#10;&#10;Description automatically generated">
            <a:extLst>
              <a:ext uri="{FF2B5EF4-FFF2-40B4-BE49-F238E27FC236}">
                <a16:creationId xmlns:a16="http://schemas.microsoft.com/office/drawing/2014/main" id="{DDE1B24D-9B1C-483B-B879-4139DE380797}"/>
              </a:ext>
            </a:extLst>
          </p:cNvPr>
          <p:cNvPicPr>
            <a:picLocks noChangeAspect="1"/>
          </p:cNvPicPr>
          <p:nvPr/>
        </p:nvPicPr>
        <p:blipFill>
          <a:blip r:embed="rId3"/>
          <a:stretch>
            <a:fillRect/>
          </a:stretch>
        </p:blipFill>
        <p:spPr>
          <a:xfrm>
            <a:off x="8922329" y="5142531"/>
            <a:ext cx="3173407" cy="1516888"/>
          </a:xfrm>
          <a:prstGeom prst="rect">
            <a:avLst/>
          </a:prstGeom>
        </p:spPr>
      </p:pic>
      <p:sp>
        <p:nvSpPr>
          <p:cNvPr id="5" name="TextBox 4">
            <a:extLst>
              <a:ext uri="{FF2B5EF4-FFF2-40B4-BE49-F238E27FC236}">
                <a16:creationId xmlns:a16="http://schemas.microsoft.com/office/drawing/2014/main" id="{6797E48F-E2C7-E326-43D8-023F71A4A4FB}"/>
              </a:ext>
            </a:extLst>
          </p:cNvPr>
          <p:cNvSpPr txBox="1"/>
          <p:nvPr/>
        </p:nvSpPr>
        <p:spPr>
          <a:xfrm>
            <a:off x="614935" y="466211"/>
            <a:ext cx="11480800" cy="666786"/>
          </a:xfrm>
          <a:prstGeom prst="rect">
            <a:avLst/>
          </a:prstGeom>
          <a:noFill/>
        </p:spPr>
        <p:txBody>
          <a:bodyPr wrap="square" rtlCol="0">
            <a:spAutoFit/>
          </a:bodyPr>
          <a:lstStyle/>
          <a:p>
            <a:pPr defTabSz="1219170">
              <a:buClr>
                <a:srgbClr val="000000"/>
              </a:buClr>
            </a:pPr>
            <a:r>
              <a:rPr lang="en-GB" sz="3733" kern="0" dirty="0">
                <a:solidFill>
                  <a:srgbClr val="000000"/>
                </a:solidFill>
                <a:latin typeface="Arial"/>
                <a:cs typeface="Arial"/>
                <a:sym typeface="Arial"/>
              </a:rPr>
              <a:t>Getting in the company’s property: s.234 IA 1986</a:t>
            </a:r>
          </a:p>
        </p:txBody>
      </p:sp>
      <p:sp>
        <p:nvSpPr>
          <p:cNvPr id="2" name="TextBox 1">
            <a:extLst>
              <a:ext uri="{FF2B5EF4-FFF2-40B4-BE49-F238E27FC236}">
                <a16:creationId xmlns:a16="http://schemas.microsoft.com/office/drawing/2014/main" id="{DBB40D20-9869-B7F9-78CB-26F6006CA31F}"/>
              </a:ext>
            </a:extLst>
          </p:cNvPr>
          <p:cNvSpPr txBox="1"/>
          <p:nvPr/>
        </p:nvSpPr>
        <p:spPr>
          <a:xfrm>
            <a:off x="614936" y="1457094"/>
            <a:ext cx="11160753" cy="1692579"/>
          </a:xfrm>
          <a:prstGeom prst="rect">
            <a:avLst/>
          </a:prstGeom>
          <a:noFill/>
        </p:spPr>
        <p:txBody>
          <a:bodyPr wrap="square" rtlCol="0">
            <a:spAutoFit/>
          </a:bodyPr>
          <a:lstStyle/>
          <a:p>
            <a:pPr defTabSz="1219170">
              <a:buClr>
                <a:srgbClr val="000000"/>
              </a:buClr>
            </a:pPr>
            <a:r>
              <a:rPr lang="en-GB" sz="1867" kern="0" dirty="0">
                <a:solidFill>
                  <a:srgbClr val="000000"/>
                </a:solidFill>
                <a:latin typeface="Arial"/>
                <a:cs typeface="Arial"/>
                <a:sym typeface="Arial"/>
              </a:rPr>
              <a:t>“</a:t>
            </a:r>
            <a:r>
              <a:rPr lang="en-GB" sz="2133" i="1" kern="0" dirty="0">
                <a:solidFill>
                  <a:srgbClr val="000000"/>
                </a:solidFill>
                <a:latin typeface="Arial"/>
                <a:cs typeface="Arial"/>
                <a:sym typeface="Arial"/>
              </a:rPr>
              <a:t>Where any person has in his possession or control any property, books, papers or records to which the company appears to be entitled, the court may require that person forthwith (or within such period as the court may direct) to pay, deliver, convey, surrender or transfer the property, books, papers or records to the office-holder.</a:t>
            </a:r>
            <a:r>
              <a:rPr lang="en-GB" sz="2133" kern="0" dirty="0">
                <a:solidFill>
                  <a:srgbClr val="000000"/>
                </a:solidFill>
                <a:latin typeface="Arial"/>
                <a:cs typeface="Arial"/>
                <a:sym typeface="Arial"/>
              </a:rPr>
              <a:t>”</a:t>
            </a:r>
          </a:p>
          <a:p>
            <a:pPr defTabSz="1219170">
              <a:buClr>
                <a:srgbClr val="000000"/>
              </a:buClr>
            </a:pPr>
            <a:endParaRPr lang="en-GB" sz="1867" kern="0" dirty="0">
              <a:solidFill>
                <a:srgbClr val="000000"/>
              </a:solidFill>
              <a:latin typeface="Arial"/>
              <a:cs typeface="Arial"/>
              <a:sym typeface="Arial"/>
            </a:endParaRPr>
          </a:p>
        </p:txBody>
      </p:sp>
      <p:pic>
        <p:nvPicPr>
          <p:cNvPr id="11" name="Picture 10" descr="Stack of papers with paper clips">
            <a:extLst>
              <a:ext uri="{FF2B5EF4-FFF2-40B4-BE49-F238E27FC236}">
                <a16:creationId xmlns:a16="http://schemas.microsoft.com/office/drawing/2014/main" id="{353E6553-A9F0-854D-869E-11A7C0EC78D8}"/>
              </a:ext>
            </a:extLst>
          </p:cNvPr>
          <p:cNvPicPr>
            <a:picLocks noChangeAspect="1"/>
          </p:cNvPicPr>
          <p:nvPr/>
        </p:nvPicPr>
        <p:blipFill>
          <a:blip r:embed="rId4"/>
          <a:stretch>
            <a:fillRect/>
          </a:stretch>
        </p:blipFill>
        <p:spPr>
          <a:xfrm>
            <a:off x="1378174" y="3145092"/>
            <a:ext cx="3713525" cy="2377688"/>
          </a:xfrm>
          <a:prstGeom prst="rect">
            <a:avLst/>
          </a:prstGeom>
        </p:spPr>
      </p:pic>
      <p:pic>
        <p:nvPicPr>
          <p:cNvPr id="13" name="Picture 12" descr="Magnifying glass showing decling performance">
            <a:extLst>
              <a:ext uri="{FF2B5EF4-FFF2-40B4-BE49-F238E27FC236}">
                <a16:creationId xmlns:a16="http://schemas.microsoft.com/office/drawing/2014/main" id="{7B7F92B5-C6EA-C45B-9BD7-A8716D013981}"/>
              </a:ext>
            </a:extLst>
          </p:cNvPr>
          <p:cNvPicPr>
            <a:picLocks noChangeAspect="1"/>
          </p:cNvPicPr>
          <p:nvPr/>
        </p:nvPicPr>
        <p:blipFill>
          <a:blip r:embed="rId5"/>
          <a:stretch>
            <a:fillRect/>
          </a:stretch>
        </p:blipFill>
        <p:spPr>
          <a:xfrm>
            <a:off x="6274094" y="3062862"/>
            <a:ext cx="3713525" cy="2475079"/>
          </a:xfrm>
          <a:prstGeom prst="rect">
            <a:avLst/>
          </a:prstGeom>
        </p:spPr>
      </p:pic>
    </p:spTree>
    <p:extLst>
      <p:ext uri="{BB962C8B-B14F-4D97-AF65-F5344CB8AC3E}">
        <p14:creationId xmlns:p14="http://schemas.microsoft.com/office/powerpoint/2010/main" val="400426093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081C42-99E5-F077-1F37-51A0F4CC1E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05B44F8-3F0F-65D5-8473-C30779D62332}"/>
              </a:ext>
            </a:extLst>
          </p:cNvPr>
          <p:cNvSpPr>
            <a:spLocks noGrp="1"/>
          </p:cNvSpPr>
          <p:nvPr>
            <p:ph type="ctrTitle"/>
          </p:nvPr>
        </p:nvSpPr>
        <p:spPr/>
        <p:txBody>
          <a:bodyPr>
            <a:normAutofit/>
          </a:bodyPr>
          <a:lstStyle/>
          <a:p>
            <a:r>
              <a:rPr lang="en-GB" sz="3800" dirty="0"/>
              <a:t>A Primer on Plans</a:t>
            </a:r>
          </a:p>
        </p:txBody>
      </p:sp>
      <p:sp>
        <p:nvSpPr>
          <p:cNvPr id="3" name="Subtitle 2">
            <a:extLst>
              <a:ext uri="{FF2B5EF4-FFF2-40B4-BE49-F238E27FC236}">
                <a16:creationId xmlns:a16="http://schemas.microsoft.com/office/drawing/2014/main" id="{0E59E0AE-C8E9-CBFB-1519-D24620C16F08}"/>
              </a:ext>
            </a:extLst>
          </p:cNvPr>
          <p:cNvSpPr>
            <a:spLocks noGrp="1"/>
          </p:cNvSpPr>
          <p:nvPr>
            <p:ph type="subTitle" idx="1"/>
          </p:nvPr>
        </p:nvSpPr>
        <p:spPr>
          <a:xfrm>
            <a:off x="140874" y="4758430"/>
            <a:ext cx="6482763" cy="506027"/>
          </a:xfrm>
        </p:spPr>
        <p:txBody>
          <a:bodyPr>
            <a:normAutofit/>
          </a:bodyPr>
          <a:lstStyle/>
          <a:p>
            <a:r>
              <a:rPr lang="en-GB" dirty="0"/>
              <a:t>Stefan Ramel</a:t>
            </a:r>
          </a:p>
        </p:txBody>
      </p:sp>
    </p:spTree>
    <p:extLst>
      <p:ext uri="{BB962C8B-B14F-4D97-AF65-F5344CB8AC3E}">
        <p14:creationId xmlns:p14="http://schemas.microsoft.com/office/powerpoint/2010/main" val="306052242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9197BF-7F37-C087-8572-515EA39F4C7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50E968-0A85-8F05-9266-EF45D9450389}"/>
              </a:ext>
            </a:extLst>
          </p:cNvPr>
          <p:cNvSpPr>
            <a:spLocks noGrp="1"/>
          </p:cNvSpPr>
          <p:nvPr>
            <p:ph type="title"/>
          </p:nvPr>
        </p:nvSpPr>
        <p:spPr/>
        <p:txBody>
          <a:bodyPr/>
          <a:lstStyle/>
          <a:p>
            <a:r>
              <a:rPr lang="en-GB" dirty="0"/>
              <a:t>The Law (CA 2006)</a:t>
            </a:r>
          </a:p>
        </p:txBody>
      </p:sp>
      <p:sp>
        <p:nvSpPr>
          <p:cNvPr id="3" name="Content Placeholder 2">
            <a:extLst>
              <a:ext uri="{FF2B5EF4-FFF2-40B4-BE49-F238E27FC236}">
                <a16:creationId xmlns:a16="http://schemas.microsoft.com/office/drawing/2014/main" id="{FF588F52-260F-35D9-2430-9FF5A906FA96}"/>
              </a:ext>
            </a:extLst>
          </p:cNvPr>
          <p:cNvSpPr>
            <a:spLocks noGrp="1"/>
          </p:cNvSpPr>
          <p:nvPr>
            <p:ph idx="1"/>
          </p:nvPr>
        </p:nvSpPr>
        <p:spPr>
          <a:xfrm>
            <a:off x="838200" y="1690688"/>
            <a:ext cx="10515600" cy="4351338"/>
          </a:xfrm>
        </p:spPr>
        <p:txBody>
          <a:bodyPr>
            <a:normAutofit/>
          </a:bodyPr>
          <a:lstStyle/>
          <a:p>
            <a:pPr algn="just"/>
            <a:r>
              <a:rPr lang="en-GB" sz="2000" dirty="0"/>
              <a:t>A company “</a:t>
            </a:r>
            <a:r>
              <a:rPr lang="en-GB" sz="2000" i="1" dirty="0"/>
              <a:t>… has encountered, or is likely to encounter, financial difficulties that are affecting, or will or may affect, its ability to carry on business as a going concern.</a:t>
            </a:r>
            <a:r>
              <a:rPr lang="en-GB" sz="2000" dirty="0"/>
              <a:t>” (901A(2)).</a:t>
            </a:r>
          </a:p>
          <a:p>
            <a:pPr algn="just"/>
            <a:endParaRPr lang="en-GB" sz="2000" dirty="0"/>
          </a:p>
          <a:p>
            <a:pPr algn="just"/>
            <a:r>
              <a:rPr lang="en-GB" sz="2000" dirty="0"/>
              <a:t>The company proposes a “</a:t>
            </a:r>
            <a:r>
              <a:rPr lang="en-GB" sz="2000" i="1" dirty="0"/>
              <a:t>… compromise or arrangement…</a:t>
            </a:r>
            <a:r>
              <a:rPr lang="en-GB" sz="2000" dirty="0"/>
              <a:t>” with its creditors (or a class) or members (or a class) the purpose of which is to: “</a:t>
            </a:r>
            <a:r>
              <a:rPr lang="en-GB" sz="2000" i="1" dirty="0"/>
              <a:t>eliminate, reduce or prevent, or mitigate the effect of, any of the financial difficulties</a:t>
            </a:r>
            <a:r>
              <a:rPr lang="en-GB" sz="2000" dirty="0"/>
              <a:t>” (901A(3)(b)).</a:t>
            </a:r>
          </a:p>
          <a:p>
            <a:pPr algn="just"/>
            <a:endParaRPr lang="en-GB" sz="2000" dirty="0"/>
          </a:p>
          <a:p>
            <a:pPr algn="just"/>
            <a:r>
              <a:rPr lang="en-GB" sz="2000" dirty="0"/>
              <a:t>Meetings of creditors / members vote on the RP (* but some creditors can be excluded: “</a:t>
            </a:r>
            <a:r>
              <a:rPr lang="en-GB" sz="2000" i="1" dirty="0"/>
              <a:t>none of the members of that class has a genuine economic interest in the company</a:t>
            </a:r>
            <a:r>
              <a:rPr lang="en-GB" sz="2000" dirty="0"/>
              <a:t>” – 901C(4)).</a:t>
            </a:r>
          </a:p>
          <a:p>
            <a:pPr marL="0" indent="0" algn="just">
              <a:buNone/>
            </a:pPr>
            <a:endParaRPr lang="en-GB" dirty="0"/>
          </a:p>
        </p:txBody>
      </p:sp>
    </p:spTree>
    <p:extLst>
      <p:ext uri="{BB962C8B-B14F-4D97-AF65-F5344CB8AC3E}">
        <p14:creationId xmlns:p14="http://schemas.microsoft.com/office/powerpoint/2010/main" val="332312119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6E06D1-08E0-3DE7-C393-1961206409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6072427-D1D3-0427-9B56-6AA3E0BDBA2C}"/>
              </a:ext>
            </a:extLst>
          </p:cNvPr>
          <p:cNvSpPr>
            <a:spLocks noGrp="1"/>
          </p:cNvSpPr>
          <p:nvPr>
            <p:ph type="title"/>
          </p:nvPr>
        </p:nvSpPr>
        <p:spPr/>
        <p:txBody>
          <a:bodyPr/>
          <a:lstStyle/>
          <a:p>
            <a:r>
              <a:rPr lang="en-GB" dirty="0"/>
              <a:t>The Law (CA 2006) (</a:t>
            </a:r>
            <a:r>
              <a:rPr lang="en-GB" dirty="0" err="1"/>
              <a:t>ctd</a:t>
            </a:r>
            <a:r>
              <a:rPr lang="en-GB" dirty="0"/>
              <a:t>)</a:t>
            </a:r>
          </a:p>
        </p:txBody>
      </p:sp>
      <p:sp>
        <p:nvSpPr>
          <p:cNvPr id="3" name="Content Placeholder 2">
            <a:extLst>
              <a:ext uri="{FF2B5EF4-FFF2-40B4-BE49-F238E27FC236}">
                <a16:creationId xmlns:a16="http://schemas.microsoft.com/office/drawing/2014/main" id="{184C6B61-348C-9495-9776-586DF57434E9}"/>
              </a:ext>
            </a:extLst>
          </p:cNvPr>
          <p:cNvSpPr>
            <a:spLocks noGrp="1"/>
          </p:cNvSpPr>
          <p:nvPr>
            <p:ph idx="1"/>
          </p:nvPr>
        </p:nvSpPr>
        <p:spPr>
          <a:xfrm>
            <a:off x="838200" y="1690688"/>
            <a:ext cx="10515600" cy="4351338"/>
          </a:xfrm>
        </p:spPr>
        <p:txBody>
          <a:bodyPr>
            <a:normAutofit fontScale="62500" lnSpcReduction="20000"/>
          </a:bodyPr>
          <a:lstStyle/>
          <a:p>
            <a:pPr algn="just"/>
            <a:r>
              <a:rPr lang="en-GB" sz="3000" dirty="0"/>
              <a:t>The court </a:t>
            </a:r>
            <a:r>
              <a:rPr lang="en-GB" sz="3000" u="sng" dirty="0"/>
              <a:t>may</a:t>
            </a:r>
            <a:r>
              <a:rPr lang="en-GB" sz="3000" dirty="0"/>
              <a:t> sanction the RP if 75% in value of a class of creditors vote in favour (s. 901F). </a:t>
            </a:r>
          </a:p>
          <a:p>
            <a:pPr algn="just"/>
            <a:endParaRPr lang="en-GB" sz="3000" dirty="0"/>
          </a:p>
          <a:p>
            <a:pPr algn="just"/>
            <a:r>
              <a:rPr lang="en-GB" sz="3000" dirty="0"/>
              <a:t>But if one class votes against, the cross-class cram down power is engaged (s. 901G):</a:t>
            </a:r>
          </a:p>
          <a:p>
            <a:pPr algn="just"/>
            <a:endParaRPr lang="en-GB" sz="3000" dirty="0"/>
          </a:p>
          <a:p>
            <a:pPr lvl="1" algn="just"/>
            <a:r>
              <a:rPr lang="en-GB" sz="2600" dirty="0"/>
              <a:t>Condition A: “… </a:t>
            </a:r>
            <a:r>
              <a:rPr lang="en-GB" sz="2600" i="1" dirty="0"/>
              <a:t>if the compromise or arrangement were to be sanctioned under section 901F, none of the members of the dissenting class would be any worse off than they would be in the event of the relevant alternative</a:t>
            </a:r>
            <a:r>
              <a:rPr lang="en-GB" sz="2600" dirty="0"/>
              <a:t>”;</a:t>
            </a:r>
          </a:p>
          <a:p>
            <a:pPr lvl="1" algn="just"/>
            <a:endParaRPr lang="en-GB" sz="2600" dirty="0"/>
          </a:p>
          <a:p>
            <a:pPr lvl="1" algn="just"/>
            <a:r>
              <a:rPr lang="en-GB" sz="2600" dirty="0"/>
              <a:t>Condition B: “</a:t>
            </a:r>
            <a:r>
              <a:rPr lang="en-GB" sz="2600" i="1" dirty="0"/>
              <a:t>… the compromise or arrangement has been agreed by a number representing 75% in value of a class of creditors …. who would receive a payment, or have a genuine economic interest in the company, in the event of the relevant alternative</a:t>
            </a:r>
            <a:r>
              <a:rPr lang="en-GB" sz="2600" dirty="0"/>
              <a:t>”.</a:t>
            </a:r>
          </a:p>
          <a:p>
            <a:pPr algn="just"/>
            <a:endParaRPr lang="en-GB" sz="3000" dirty="0"/>
          </a:p>
          <a:p>
            <a:pPr algn="just"/>
            <a:r>
              <a:rPr lang="en-GB" sz="3000" dirty="0"/>
              <a:t>The RA is: “</a:t>
            </a:r>
            <a:r>
              <a:rPr lang="en-GB" sz="3000" i="1" dirty="0"/>
              <a:t>… whatever the court considers would be most likely to occur in relation to the company if the compromise or arrangement were not sanctioned under section 901F.</a:t>
            </a:r>
            <a:r>
              <a:rPr lang="en-GB" sz="3000" dirty="0"/>
              <a:t>”</a:t>
            </a:r>
          </a:p>
          <a:p>
            <a:pPr marL="0" indent="0" algn="just">
              <a:buNone/>
            </a:pPr>
            <a:endParaRPr lang="en-GB" dirty="0"/>
          </a:p>
        </p:txBody>
      </p:sp>
    </p:spTree>
    <p:extLst>
      <p:ext uri="{BB962C8B-B14F-4D97-AF65-F5344CB8AC3E}">
        <p14:creationId xmlns:p14="http://schemas.microsoft.com/office/powerpoint/2010/main" val="135289246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07FB93-E5F4-9A46-5AB4-0CF801063C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D0BD13-2EA9-4709-5E29-78CCB55F58D9}"/>
              </a:ext>
            </a:extLst>
          </p:cNvPr>
          <p:cNvSpPr>
            <a:spLocks noGrp="1"/>
          </p:cNvSpPr>
          <p:nvPr>
            <p:ph type="title"/>
          </p:nvPr>
        </p:nvSpPr>
        <p:spPr/>
        <p:txBody>
          <a:bodyPr/>
          <a:lstStyle/>
          <a:p>
            <a:r>
              <a:rPr lang="en-GB" dirty="0"/>
              <a:t>Procedure</a:t>
            </a:r>
          </a:p>
        </p:txBody>
      </p:sp>
      <p:sp>
        <p:nvSpPr>
          <p:cNvPr id="3" name="Content Placeholder 2">
            <a:extLst>
              <a:ext uri="{FF2B5EF4-FFF2-40B4-BE49-F238E27FC236}">
                <a16:creationId xmlns:a16="http://schemas.microsoft.com/office/drawing/2014/main" id="{24F360FA-6399-E139-6713-9E2C163028F6}"/>
              </a:ext>
            </a:extLst>
          </p:cNvPr>
          <p:cNvSpPr>
            <a:spLocks noGrp="1"/>
          </p:cNvSpPr>
          <p:nvPr>
            <p:ph idx="1"/>
          </p:nvPr>
        </p:nvSpPr>
        <p:spPr>
          <a:xfrm>
            <a:off x="838200" y="1580960"/>
            <a:ext cx="10515600" cy="4351338"/>
          </a:xfrm>
        </p:spPr>
        <p:txBody>
          <a:bodyPr>
            <a:noAutofit/>
          </a:bodyPr>
          <a:lstStyle/>
          <a:p>
            <a:pPr algn="just"/>
            <a:r>
              <a:rPr lang="en-GB" sz="1600" dirty="0"/>
              <a:t>Practice Statement from the Chancellor of the High Court: Part 26 of the Companies Act 2006 (18/09/25, effective 01/01/26).</a:t>
            </a:r>
          </a:p>
          <a:p>
            <a:pPr algn="just"/>
            <a:endParaRPr lang="en-GB" sz="1600" dirty="0"/>
          </a:p>
          <a:p>
            <a:pPr algn="just"/>
            <a:r>
              <a:rPr lang="en-GB" sz="1600" dirty="0"/>
              <a:t>Practice Statement Letter (PSL) issued by </a:t>
            </a:r>
            <a:r>
              <a:rPr lang="en-GB" sz="1600" dirty="0" err="1"/>
              <a:t>PlanCo</a:t>
            </a:r>
            <a:r>
              <a:rPr lang="en-GB" sz="1600" dirty="0"/>
              <a:t> (“</a:t>
            </a:r>
            <a:r>
              <a:rPr lang="en-GB" sz="1600" i="1" dirty="0"/>
              <a:t>… in a concise form…</a:t>
            </a:r>
            <a:r>
              <a:rPr lang="en-GB" sz="1600" dirty="0"/>
              <a:t>”).</a:t>
            </a:r>
          </a:p>
          <a:p>
            <a:pPr algn="just"/>
            <a:endParaRPr lang="en-GB" sz="1600" dirty="0"/>
          </a:p>
          <a:p>
            <a:pPr algn="just"/>
            <a:r>
              <a:rPr lang="en-GB" sz="1600" dirty="0" err="1"/>
              <a:t>PlanCo</a:t>
            </a:r>
            <a:r>
              <a:rPr lang="en-GB" sz="1600" dirty="0"/>
              <a:t> Claim Form / Listing Note and evidence (including the </a:t>
            </a:r>
            <a:r>
              <a:rPr lang="en-GB" sz="1600" dirty="0" err="1"/>
              <a:t>ExPlan</a:t>
            </a:r>
            <a:r>
              <a:rPr lang="en-GB" sz="1600" dirty="0"/>
              <a:t>) (at least 14 days before convening).</a:t>
            </a:r>
          </a:p>
          <a:p>
            <a:pPr algn="just"/>
            <a:endParaRPr lang="en-GB" sz="1600" dirty="0"/>
          </a:p>
          <a:p>
            <a:pPr algn="just"/>
            <a:r>
              <a:rPr lang="en-GB" sz="1600" dirty="0"/>
              <a:t>Opposing creditors’ “para. 20 notice” (at least 7 days before convening). </a:t>
            </a:r>
          </a:p>
          <a:p>
            <a:pPr algn="just"/>
            <a:endParaRPr lang="en-GB" sz="1600" dirty="0"/>
          </a:p>
          <a:p>
            <a:pPr algn="just"/>
            <a:r>
              <a:rPr lang="en-GB" sz="1600" dirty="0"/>
              <a:t>Convening Hearing (leading to a convening order) (class composition / blots / 901C(4) / international / directions). </a:t>
            </a:r>
          </a:p>
          <a:p>
            <a:pPr algn="just"/>
            <a:endParaRPr lang="en-GB" sz="1600" dirty="0"/>
          </a:p>
          <a:p>
            <a:pPr algn="just"/>
            <a:r>
              <a:rPr lang="en-GB" sz="1600" dirty="0"/>
              <a:t>Sanction Hearing (leading to a sanction order) (cross-class cram down). </a:t>
            </a:r>
          </a:p>
        </p:txBody>
      </p:sp>
    </p:spTree>
    <p:extLst>
      <p:ext uri="{BB962C8B-B14F-4D97-AF65-F5344CB8AC3E}">
        <p14:creationId xmlns:p14="http://schemas.microsoft.com/office/powerpoint/2010/main" val="406529532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E92C87-66E9-0D42-898F-948E30917973}"/>
              </a:ext>
            </a:extLst>
          </p:cNvPr>
          <p:cNvSpPr>
            <a:spLocks noGrp="1"/>
          </p:cNvSpPr>
          <p:nvPr>
            <p:ph type="title"/>
          </p:nvPr>
        </p:nvSpPr>
        <p:spPr/>
        <p:txBody>
          <a:bodyPr>
            <a:normAutofit/>
          </a:bodyPr>
          <a:lstStyle/>
          <a:p>
            <a:r>
              <a:rPr lang="en-GB" sz="4000" dirty="0"/>
              <a:t>Key principles from the (developing) case law (CoA)</a:t>
            </a:r>
          </a:p>
        </p:txBody>
      </p:sp>
      <p:sp>
        <p:nvSpPr>
          <p:cNvPr id="3" name="Content Placeholder 2">
            <a:extLst>
              <a:ext uri="{FF2B5EF4-FFF2-40B4-BE49-F238E27FC236}">
                <a16:creationId xmlns:a16="http://schemas.microsoft.com/office/drawing/2014/main" id="{FA7C6243-E5B9-AF1F-5747-FF0B50A9F713}"/>
              </a:ext>
            </a:extLst>
          </p:cNvPr>
          <p:cNvSpPr>
            <a:spLocks noGrp="1"/>
          </p:cNvSpPr>
          <p:nvPr>
            <p:ph idx="1"/>
          </p:nvPr>
        </p:nvSpPr>
        <p:spPr>
          <a:xfrm>
            <a:off x="838200" y="1738312"/>
            <a:ext cx="9967452" cy="4754563"/>
          </a:xfrm>
        </p:spPr>
        <p:txBody>
          <a:bodyPr>
            <a:normAutofit/>
          </a:bodyPr>
          <a:lstStyle/>
          <a:p>
            <a:r>
              <a:rPr lang="en-GB" dirty="0"/>
              <a:t>The ‘out of the money’ creditors misconception: </a:t>
            </a:r>
            <a:r>
              <a:rPr lang="en-GB" i="1" dirty="0"/>
              <a:t>Virgin Active</a:t>
            </a:r>
            <a:r>
              <a:rPr lang="en-GB" dirty="0"/>
              <a:t> overruled (</a:t>
            </a:r>
            <a:r>
              <a:rPr lang="en-GB" i="1" dirty="0"/>
              <a:t>Adler</a:t>
            </a:r>
            <a:r>
              <a:rPr lang="en-GB" dirty="0"/>
              <a:t>, </a:t>
            </a:r>
            <a:r>
              <a:rPr lang="en-GB" i="1" dirty="0"/>
              <a:t>Thames Water</a:t>
            </a:r>
            <a:r>
              <a:rPr lang="en-GB" dirty="0"/>
              <a:t>, </a:t>
            </a:r>
            <a:r>
              <a:rPr lang="en-GB" i="1" dirty="0"/>
              <a:t>Petrofac</a:t>
            </a:r>
            <a:r>
              <a:rPr lang="en-GB" dirty="0"/>
              <a:t>).</a:t>
            </a:r>
          </a:p>
          <a:p>
            <a:endParaRPr lang="en-GB" dirty="0"/>
          </a:p>
          <a:p>
            <a:r>
              <a:rPr lang="en-GB" dirty="0"/>
              <a:t>When is an RP fair / how should the court exercise its discretion (</a:t>
            </a:r>
            <a:r>
              <a:rPr lang="en-GB" i="1" dirty="0"/>
              <a:t>Petrofac</a:t>
            </a:r>
            <a:r>
              <a:rPr lang="en-GB" dirty="0"/>
              <a:t>):</a:t>
            </a:r>
          </a:p>
          <a:p>
            <a:pPr lvl="1"/>
            <a:endParaRPr lang="en-GB" dirty="0"/>
          </a:p>
          <a:p>
            <a:pPr lvl="1"/>
            <a:r>
              <a:rPr lang="en-GB" dirty="0"/>
              <a:t>Burden on the </a:t>
            </a:r>
            <a:r>
              <a:rPr lang="en-GB" dirty="0" err="1"/>
              <a:t>PlanCo</a:t>
            </a:r>
            <a:r>
              <a:rPr lang="en-GB" dirty="0"/>
              <a:t>; </a:t>
            </a:r>
          </a:p>
          <a:p>
            <a:pPr lvl="1"/>
            <a:r>
              <a:rPr lang="en-GB" dirty="0"/>
              <a:t>Procedural fairness (creditor engagement /negotiation);</a:t>
            </a:r>
          </a:p>
          <a:p>
            <a:pPr lvl="1"/>
            <a:r>
              <a:rPr lang="en-GB" dirty="0"/>
              <a:t>Substantive fairness (fair share of the ‘</a:t>
            </a:r>
            <a:r>
              <a:rPr lang="en-GB" i="1" dirty="0"/>
              <a:t>benefits of the restructuring</a:t>
            </a:r>
            <a:r>
              <a:rPr lang="en-GB" dirty="0"/>
              <a:t>’).</a:t>
            </a:r>
          </a:p>
          <a:p>
            <a:endParaRPr lang="en-GB" dirty="0"/>
          </a:p>
          <a:p>
            <a:pPr marL="0" indent="0">
              <a:buNone/>
            </a:pPr>
            <a:endParaRPr lang="en-GB" dirty="0"/>
          </a:p>
        </p:txBody>
      </p:sp>
    </p:spTree>
    <p:extLst>
      <p:ext uri="{BB962C8B-B14F-4D97-AF65-F5344CB8AC3E}">
        <p14:creationId xmlns:p14="http://schemas.microsoft.com/office/powerpoint/2010/main" val="52225212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D069D3-0F5A-9181-7BE0-8BCDC3A0BE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FF2D0D-040B-2E68-7AFF-DD545EFB7D33}"/>
              </a:ext>
            </a:extLst>
          </p:cNvPr>
          <p:cNvSpPr>
            <a:spLocks noGrp="1"/>
          </p:cNvSpPr>
          <p:nvPr>
            <p:ph type="ctrTitle"/>
          </p:nvPr>
        </p:nvSpPr>
        <p:spPr>
          <a:xfrm>
            <a:off x="140874" y="1767686"/>
            <a:ext cx="6482763" cy="2191755"/>
          </a:xfrm>
        </p:spPr>
        <p:txBody>
          <a:bodyPr>
            <a:normAutofit/>
          </a:bodyPr>
          <a:lstStyle/>
          <a:p>
            <a:r>
              <a:rPr lang="en-GB" sz="3800"/>
              <a:t>The Latest </a:t>
            </a:r>
            <a:r>
              <a:rPr lang="en-GB" sz="3800" dirty="0"/>
              <a:t>D</a:t>
            </a:r>
            <a:r>
              <a:rPr lang="en-GB" sz="3800"/>
              <a:t>evelopments </a:t>
            </a:r>
            <a:r>
              <a:rPr lang="en-GB" sz="3800" dirty="0"/>
              <a:t>in</a:t>
            </a:r>
            <a:br>
              <a:rPr lang="en-GB" sz="3800" dirty="0"/>
            </a:br>
            <a:r>
              <a:rPr lang="en-GB" sz="3800" dirty="0"/>
              <a:t>Part </a:t>
            </a:r>
            <a:r>
              <a:rPr lang="en-GB" sz="3800"/>
              <a:t>26A Restructuring </a:t>
            </a:r>
            <a:r>
              <a:rPr lang="en-GB" sz="3800" dirty="0"/>
              <a:t>P</a:t>
            </a:r>
            <a:r>
              <a:rPr lang="en-GB" sz="3800"/>
              <a:t>lans</a:t>
            </a:r>
            <a:endParaRPr lang="en-GB" sz="3800" dirty="0"/>
          </a:p>
        </p:txBody>
      </p:sp>
      <p:sp>
        <p:nvSpPr>
          <p:cNvPr id="3" name="Subtitle 2">
            <a:extLst>
              <a:ext uri="{FF2B5EF4-FFF2-40B4-BE49-F238E27FC236}">
                <a16:creationId xmlns:a16="http://schemas.microsoft.com/office/drawing/2014/main" id="{2DA04257-0940-CE46-D9AD-EE5E11994838}"/>
              </a:ext>
            </a:extLst>
          </p:cNvPr>
          <p:cNvSpPr>
            <a:spLocks noGrp="1"/>
          </p:cNvSpPr>
          <p:nvPr>
            <p:ph type="subTitle" idx="1"/>
          </p:nvPr>
        </p:nvSpPr>
        <p:spPr>
          <a:xfrm>
            <a:off x="140874" y="4500979"/>
            <a:ext cx="6482763" cy="1518081"/>
          </a:xfrm>
        </p:spPr>
        <p:txBody>
          <a:bodyPr>
            <a:normAutofit fontScale="92500" lnSpcReduction="20000"/>
          </a:bodyPr>
          <a:lstStyle/>
          <a:p>
            <a:r>
              <a:rPr lang="en-GB" dirty="0"/>
              <a:t>George Hobson (HMRC)</a:t>
            </a:r>
          </a:p>
          <a:p>
            <a:r>
              <a:rPr lang="en-GB" dirty="0"/>
              <a:t>Simon Jerrum (Russell Cooke) </a:t>
            </a:r>
          </a:p>
          <a:p>
            <a:r>
              <a:rPr lang="en-GB" dirty="0"/>
              <a:t>David Pike (GT)</a:t>
            </a:r>
          </a:p>
          <a:p>
            <a:r>
              <a:rPr lang="en-GB" dirty="0"/>
              <a:t>Stefan Ramel (Guildhall)</a:t>
            </a:r>
          </a:p>
        </p:txBody>
      </p:sp>
    </p:spTree>
    <p:extLst>
      <p:ext uri="{BB962C8B-B14F-4D97-AF65-F5344CB8AC3E}">
        <p14:creationId xmlns:p14="http://schemas.microsoft.com/office/powerpoint/2010/main" val="267360853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8CE71-6800-2DE8-1F72-E2F6D253FF1F}"/>
              </a:ext>
            </a:extLst>
          </p:cNvPr>
          <p:cNvSpPr>
            <a:spLocks noGrp="1"/>
          </p:cNvSpPr>
          <p:nvPr>
            <p:ph type="ctrTitle"/>
          </p:nvPr>
        </p:nvSpPr>
        <p:spPr>
          <a:xfrm>
            <a:off x="242473" y="1582057"/>
            <a:ext cx="7192470" cy="2387600"/>
          </a:xfrm>
        </p:spPr>
        <p:txBody>
          <a:bodyPr>
            <a:normAutofit/>
          </a:bodyPr>
          <a:lstStyle/>
          <a:p>
            <a:r>
              <a:rPr lang="en-GB" b="1" i="1" dirty="0"/>
              <a:t>“A man's got to know his limitations”</a:t>
            </a:r>
            <a:endParaRPr lang="en-GB" i="1" dirty="0"/>
          </a:p>
        </p:txBody>
      </p:sp>
      <p:sp>
        <p:nvSpPr>
          <p:cNvPr id="3" name="Subtitle 2">
            <a:extLst>
              <a:ext uri="{FF2B5EF4-FFF2-40B4-BE49-F238E27FC236}">
                <a16:creationId xmlns:a16="http://schemas.microsoft.com/office/drawing/2014/main" id="{ACD94A62-A5C7-C88E-1186-9EAB905A3AD3}"/>
              </a:ext>
            </a:extLst>
          </p:cNvPr>
          <p:cNvSpPr>
            <a:spLocks noGrp="1"/>
          </p:cNvSpPr>
          <p:nvPr>
            <p:ph type="subTitle" idx="1"/>
          </p:nvPr>
        </p:nvSpPr>
        <p:spPr>
          <a:xfrm>
            <a:off x="128174" y="3686628"/>
            <a:ext cx="7192470" cy="485868"/>
          </a:xfrm>
        </p:spPr>
        <p:txBody>
          <a:bodyPr/>
          <a:lstStyle/>
          <a:p>
            <a:r>
              <a:rPr lang="en-GB" dirty="0"/>
              <a:t>Richard Ascroft and Zachariah Pullar</a:t>
            </a:r>
          </a:p>
        </p:txBody>
      </p:sp>
      <p:pic>
        <p:nvPicPr>
          <p:cNvPr id="5" name="Picture 4">
            <a:extLst>
              <a:ext uri="{FF2B5EF4-FFF2-40B4-BE49-F238E27FC236}">
                <a16:creationId xmlns:a16="http://schemas.microsoft.com/office/drawing/2014/main" id="{4371645A-2568-C77C-4B4A-629D02200BF0}"/>
              </a:ext>
            </a:extLst>
          </p:cNvPr>
          <p:cNvPicPr>
            <a:picLocks noChangeAspect="1"/>
          </p:cNvPicPr>
          <p:nvPr/>
        </p:nvPicPr>
        <p:blipFill>
          <a:blip r:embed="rId3">
            <a:extLst>
              <a:ext uri="{28A0092B-C50C-407E-A947-70E740481C1C}">
                <a14:useLocalDpi xmlns:a14="http://schemas.microsoft.com/office/drawing/2010/main" val="0"/>
              </a:ext>
            </a:extLst>
          </a:blip>
          <a:srcRect l="6386"/>
          <a:stretch>
            <a:fillRect/>
          </a:stretch>
        </p:blipFill>
        <p:spPr>
          <a:xfrm>
            <a:off x="1736747" y="4281352"/>
            <a:ext cx="3975324" cy="2387600"/>
          </a:xfrm>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287458713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441507-2155-B639-6000-074A0BE4C297}"/>
              </a:ext>
            </a:extLst>
          </p:cNvPr>
          <p:cNvSpPr>
            <a:spLocks noGrp="1"/>
          </p:cNvSpPr>
          <p:nvPr>
            <p:ph type="title"/>
          </p:nvPr>
        </p:nvSpPr>
        <p:spPr/>
        <p:txBody>
          <a:bodyPr/>
          <a:lstStyle/>
          <a:p>
            <a:r>
              <a:rPr lang="en-GB" i="1" dirty="0"/>
              <a:t>Zedra Trust Co (Jersey) Ltd v THG plc and ors </a:t>
            </a:r>
            <a:r>
              <a:rPr lang="en-GB" dirty="0"/>
              <a:t>[2026] UKSC 6; [2026] 2 WLR 479</a:t>
            </a:r>
          </a:p>
        </p:txBody>
      </p:sp>
      <p:sp>
        <p:nvSpPr>
          <p:cNvPr id="3" name="Content Placeholder 2">
            <a:extLst>
              <a:ext uri="{FF2B5EF4-FFF2-40B4-BE49-F238E27FC236}">
                <a16:creationId xmlns:a16="http://schemas.microsoft.com/office/drawing/2014/main" id="{FE1BC27A-9AFF-9AAC-DE69-7AC04CFF2DD2}"/>
              </a:ext>
            </a:extLst>
          </p:cNvPr>
          <p:cNvSpPr>
            <a:spLocks noGrp="1"/>
          </p:cNvSpPr>
          <p:nvPr>
            <p:ph idx="1"/>
          </p:nvPr>
        </p:nvSpPr>
        <p:spPr/>
        <p:txBody>
          <a:bodyPr/>
          <a:lstStyle/>
          <a:p>
            <a:r>
              <a:rPr lang="en-GB" dirty="0"/>
              <a:t>Company law case</a:t>
            </a:r>
          </a:p>
          <a:p>
            <a:pPr marL="0" indent="0">
              <a:buNone/>
            </a:pPr>
            <a:endParaRPr lang="en-GB" dirty="0"/>
          </a:p>
          <a:p>
            <a:r>
              <a:rPr lang="en-GB" dirty="0"/>
              <a:t>Is an unfair prejudice petition under s 994 CA 2006 subject to any statutory limitation period?</a:t>
            </a:r>
          </a:p>
          <a:p>
            <a:pPr marL="0" indent="0">
              <a:buNone/>
            </a:pPr>
            <a:endParaRPr lang="en-GB" dirty="0"/>
          </a:p>
          <a:p>
            <a:r>
              <a:rPr lang="en-GB" dirty="0"/>
              <a:t>Reversed the Court of Appeal which held yes</a:t>
            </a:r>
          </a:p>
          <a:p>
            <a:pPr marL="0" indent="0">
              <a:buNone/>
            </a:pPr>
            <a:endParaRPr lang="en-GB" dirty="0"/>
          </a:p>
          <a:p>
            <a:r>
              <a:rPr lang="en-GB" dirty="0"/>
              <a:t>Significant implications for certain claims under IA 1986</a:t>
            </a:r>
          </a:p>
          <a:p>
            <a:endParaRPr lang="en-GB" dirty="0"/>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1194468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D9C854-643E-31BC-1AA8-7994E7143F0F}"/>
              </a:ext>
            </a:extLst>
          </p:cNvPr>
          <p:cNvSpPr>
            <a:spLocks noGrp="1"/>
          </p:cNvSpPr>
          <p:nvPr>
            <p:ph type="title"/>
          </p:nvPr>
        </p:nvSpPr>
        <p:spPr/>
        <p:txBody>
          <a:bodyPr/>
          <a:lstStyle/>
          <a:p>
            <a:r>
              <a:rPr lang="en-US" dirty="0"/>
              <a:t>Position under IA 1986 before </a:t>
            </a:r>
            <a:r>
              <a:rPr lang="en-US" i="1" dirty="0"/>
              <a:t>Zedra v THG</a:t>
            </a:r>
          </a:p>
        </p:txBody>
      </p:sp>
      <p:sp>
        <p:nvSpPr>
          <p:cNvPr id="3" name="Content Placeholder 2">
            <a:extLst>
              <a:ext uri="{FF2B5EF4-FFF2-40B4-BE49-F238E27FC236}">
                <a16:creationId xmlns:a16="http://schemas.microsoft.com/office/drawing/2014/main" id="{F41050BC-785E-F70C-3682-51B0C100E654}"/>
              </a:ext>
            </a:extLst>
          </p:cNvPr>
          <p:cNvSpPr>
            <a:spLocks noGrp="1"/>
          </p:cNvSpPr>
          <p:nvPr>
            <p:ph idx="1"/>
          </p:nvPr>
        </p:nvSpPr>
        <p:spPr/>
        <p:txBody>
          <a:bodyPr/>
          <a:lstStyle/>
          <a:p>
            <a:pPr marL="0" indent="0">
              <a:buNone/>
            </a:pPr>
            <a:endParaRPr lang="en-US" dirty="0"/>
          </a:p>
        </p:txBody>
      </p:sp>
    </p:spTree>
    <p:extLst>
      <p:ext uri="{BB962C8B-B14F-4D97-AF65-F5344CB8AC3E}">
        <p14:creationId xmlns:p14="http://schemas.microsoft.com/office/powerpoint/2010/main" val="255099828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EBC056-C6F3-7BFB-C0CC-4758992C9C0B}"/>
              </a:ext>
            </a:extLst>
          </p:cNvPr>
          <p:cNvSpPr>
            <a:spLocks noGrp="1"/>
          </p:cNvSpPr>
          <p:nvPr>
            <p:ph type="title"/>
          </p:nvPr>
        </p:nvSpPr>
        <p:spPr/>
        <p:txBody>
          <a:bodyPr/>
          <a:lstStyle/>
          <a:p>
            <a:r>
              <a:rPr lang="en-GB" i="1" dirty="0"/>
              <a:t>In re Priory Garage (Walthamstow) Ltd </a:t>
            </a:r>
            <a:r>
              <a:rPr lang="en-GB" dirty="0"/>
              <a:t>[2001] BPIR 144</a:t>
            </a:r>
          </a:p>
        </p:txBody>
      </p:sp>
      <p:sp>
        <p:nvSpPr>
          <p:cNvPr id="3" name="Content Placeholder 2">
            <a:extLst>
              <a:ext uri="{FF2B5EF4-FFF2-40B4-BE49-F238E27FC236}">
                <a16:creationId xmlns:a16="http://schemas.microsoft.com/office/drawing/2014/main" id="{9C7FF9D5-1841-EB88-B202-A465A84AEE32}"/>
              </a:ext>
            </a:extLst>
          </p:cNvPr>
          <p:cNvSpPr>
            <a:spLocks noGrp="1"/>
          </p:cNvSpPr>
          <p:nvPr>
            <p:ph idx="1"/>
          </p:nvPr>
        </p:nvSpPr>
        <p:spPr/>
        <p:txBody>
          <a:bodyPr>
            <a:normAutofit lnSpcReduction="10000"/>
          </a:bodyPr>
          <a:lstStyle/>
          <a:p>
            <a:r>
              <a:rPr lang="en-GB" dirty="0"/>
              <a:t>Transfer of two 125 year leases by the company to one of its directors challenged by liquidator as TUVs or voidable preferences under ss 238/239 IA 1986</a:t>
            </a:r>
          </a:p>
          <a:p>
            <a:pPr marL="0" indent="0">
              <a:buNone/>
            </a:pPr>
            <a:endParaRPr lang="en-GB" dirty="0"/>
          </a:p>
          <a:p>
            <a:r>
              <a:rPr lang="en-GB" dirty="0"/>
              <a:t>Determination of preliminary issue whether claims statute barred</a:t>
            </a:r>
          </a:p>
          <a:p>
            <a:endParaRPr lang="en-GB" dirty="0"/>
          </a:p>
          <a:p>
            <a:r>
              <a:rPr lang="en-GB" dirty="0"/>
              <a:t>Common ground between the parties that a statutory cause of action created by IA 1986 was a ‘specialty’ within the meaning of ss 8 &amp; 9 of the Limitation Act 1980</a:t>
            </a:r>
          </a:p>
          <a:p>
            <a:endParaRPr lang="en-GB" dirty="0"/>
          </a:p>
        </p:txBody>
      </p:sp>
    </p:spTree>
    <p:extLst>
      <p:ext uri="{BB962C8B-B14F-4D97-AF65-F5344CB8AC3E}">
        <p14:creationId xmlns:p14="http://schemas.microsoft.com/office/powerpoint/2010/main" val="35510276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A3DA82-A755-6DCD-9B9B-C7BC782846CE}"/>
              </a:ext>
            </a:extLst>
          </p:cNvPr>
          <p:cNvSpPr>
            <a:spLocks noGrp="1"/>
          </p:cNvSpPr>
          <p:nvPr>
            <p:ph type="title"/>
          </p:nvPr>
        </p:nvSpPr>
        <p:spPr>
          <a:xfrm>
            <a:off x="415600" y="593367"/>
            <a:ext cx="11360800" cy="763600"/>
          </a:xfrm>
        </p:spPr>
        <p:txBody>
          <a:bodyPr wrap="square" anchor="ctr">
            <a:normAutofit/>
          </a:bodyPr>
          <a:lstStyle/>
          <a:p>
            <a:pPr>
              <a:lnSpc>
                <a:spcPct val="90000"/>
              </a:lnSpc>
            </a:pPr>
            <a:r>
              <a:rPr lang="en-GB" sz="3733"/>
              <a:t>Duty to co-operate: s.235 IA 1986</a:t>
            </a:r>
          </a:p>
        </p:txBody>
      </p:sp>
      <p:pic>
        <p:nvPicPr>
          <p:cNvPr id="6" name="Picture 5">
            <a:extLst>
              <a:ext uri="{FF2B5EF4-FFF2-40B4-BE49-F238E27FC236}">
                <a16:creationId xmlns:a16="http://schemas.microsoft.com/office/drawing/2014/main" id="{3CC3FB46-C481-E533-11DC-C012400D48C5}"/>
              </a:ext>
            </a:extLst>
          </p:cNvPr>
          <p:cNvPicPr>
            <a:picLocks noChangeAspect="1"/>
          </p:cNvPicPr>
          <p:nvPr/>
        </p:nvPicPr>
        <p:blipFill>
          <a:blip r:embed="rId2"/>
          <a:srcRect l="12324" r="9976"/>
          <a:stretch>
            <a:fillRect/>
          </a:stretch>
        </p:blipFill>
        <p:spPr>
          <a:xfrm>
            <a:off x="415600" y="1610967"/>
            <a:ext cx="5426400" cy="4352544"/>
          </a:xfrm>
          <a:prstGeom prst="rect">
            <a:avLst/>
          </a:prstGeom>
          <a:noFill/>
          <a:ln>
            <a:noFill/>
          </a:ln>
        </p:spPr>
      </p:pic>
      <p:sp>
        <p:nvSpPr>
          <p:cNvPr id="3" name="TextBox 2">
            <a:extLst>
              <a:ext uri="{FF2B5EF4-FFF2-40B4-BE49-F238E27FC236}">
                <a16:creationId xmlns:a16="http://schemas.microsoft.com/office/drawing/2014/main" id="{3A298F90-8482-0F47-0252-3ADA4ABF8965}"/>
              </a:ext>
            </a:extLst>
          </p:cNvPr>
          <p:cNvSpPr txBox="1"/>
          <p:nvPr/>
        </p:nvSpPr>
        <p:spPr>
          <a:xfrm>
            <a:off x="6350000" y="1610967"/>
            <a:ext cx="5426400" cy="4352544"/>
          </a:xfrm>
          <a:prstGeom prst="rect">
            <a:avLst/>
          </a:prstGeom>
          <a:noFill/>
          <a:ln>
            <a:noFill/>
          </a:ln>
        </p:spPr>
        <p:txBody>
          <a:bodyPr rtlCol="0" anchor="t">
            <a:normAutofit/>
          </a:bodyPr>
          <a:lstStyle/>
          <a:p>
            <a:pPr algn="ctr" defTabSz="1219170">
              <a:spcAft>
                <a:spcPts val="800"/>
              </a:spcAft>
              <a:buClr>
                <a:srgbClr val="000000"/>
              </a:buClr>
            </a:pPr>
            <a:r>
              <a:rPr lang="en-US" sz="2267" kern="0" dirty="0">
                <a:solidFill>
                  <a:srgbClr val="000000"/>
                </a:solidFill>
                <a:latin typeface="Arial"/>
                <a:cs typeface="Arial"/>
                <a:sym typeface="Arial"/>
              </a:rPr>
              <a:t>Webb v Eversholt Rail Ltd [2024] EWHC 2217 (Ch) [29]</a:t>
            </a:r>
          </a:p>
          <a:p>
            <a:pPr algn="ctr" defTabSz="1219170">
              <a:spcAft>
                <a:spcPts val="800"/>
              </a:spcAft>
              <a:buClr>
                <a:srgbClr val="000000"/>
              </a:buClr>
            </a:pPr>
            <a:endParaRPr lang="en-US" sz="2267" kern="0" dirty="0">
              <a:solidFill>
                <a:srgbClr val="000000"/>
              </a:solidFill>
              <a:latin typeface="Arial"/>
              <a:cs typeface="Arial"/>
              <a:sym typeface="Arial"/>
            </a:endParaRPr>
          </a:p>
          <a:p>
            <a:pPr algn="ctr" defTabSz="1219170">
              <a:spcAft>
                <a:spcPts val="800"/>
              </a:spcAft>
              <a:buClr>
                <a:srgbClr val="000000"/>
              </a:buClr>
            </a:pPr>
            <a:r>
              <a:rPr lang="en-US" sz="2267" i="1" kern="0" dirty="0">
                <a:solidFill>
                  <a:srgbClr val="000000"/>
                </a:solidFill>
                <a:latin typeface="Arial"/>
                <a:cs typeface="Arial"/>
                <a:sym typeface="Arial"/>
              </a:rPr>
              <a:t>“Perhaps the most basic point is that section 235 expressly demands a reasonable requirement for the disclosure in question - see the words "such information … as the office holder may … reasonably require." That factor is therefore baked into the section. It is a statutory requirement or qualification</a:t>
            </a:r>
            <a:r>
              <a:rPr lang="en-US" sz="2267" kern="0" dirty="0">
                <a:solidFill>
                  <a:srgbClr val="000000"/>
                </a:solidFill>
                <a:latin typeface="Arial"/>
                <a:cs typeface="Arial"/>
                <a:sym typeface="Arial"/>
              </a:rPr>
              <a:t>.”</a:t>
            </a:r>
          </a:p>
          <a:p>
            <a:pPr algn="ctr" defTabSz="1219170">
              <a:spcAft>
                <a:spcPts val="800"/>
              </a:spcAft>
              <a:buClr>
                <a:srgbClr val="000000"/>
              </a:buClr>
            </a:pPr>
            <a:endParaRPr lang="en-US" sz="2267" kern="0" dirty="0">
              <a:solidFill>
                <a:srgbClr val="000000"/>
              </a:solidFill>
              <a:latin typeface="Arial"/>
              <a:cs typeface="Arial"/>
              <a:sym typeface="Arial"/>
            </a:endParaRPr>
          </a:p>
        </p:txBody>
      </p:sp>
    </p:spTree>
    <p:extLst>
      <p:ext uri="{BB962C8B-B14F-4D97-AF65-F5344CB8AC3E}">
        <p14:creationId xmlns:p14="http://schemas.microsoft.com/office/powerpoint/2010/main" val="423863519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551917-DDC7-A066-AE9F-F5B2869D80B1}"/>
              </a:ext>
            </a:extLst>
          </p:cNvPr>
          <p:cNvSpPr>
            <a:spLocks noGrp="1"/>
          </p:cNvSpPr>
          <p:nvPr>
            <p:ph type="title"/>
          </p:nvPr>
        </p:nvSpPr>
        <p:spPr/>
        <p:txBody>
          <a:bodyPr/>
          <a:lstStyle/>
          <a:p>
            <a:r>
              <a:rPr lang="en-US" i="1" dirty="0"/>
              <a:t>In re Priory Garage </a:t>
            </a:r>
            <a:r>
              <a:rPr lang="en-US" dirty="0"/>
              <a:t>(cont)</a:t>
            </a:r>
          </a:p>
        </p:txBody>
      </p:sp>
      <p:sp>
        <p:nvSpPr>
          <p:cNvPr id="3" name="Content Placeholder 2">
            <a:extLst>
              <a:ext uri="{FF2B5EF4-FFF2-40B4-BE49-F238E27FC236}">
                <a16:creationId xmlns:a16="http://schemas.microsoft.com/office/drawing/2014/main" id="{E94D16B1-DA75-53FD-676B-D4DA11E3ACB1}"/>
              </a:ext>
            </a:extLst>
          </p:cNvPr>
          <p:cNvSpPr>
            <a:spLocks noGrp="1"/>
          </p:cNvSpPr>
          <p:nvPr>
            <p:ph idx="1"/>
          </p:nvPr>
        </p:nvSpPr>
        <p:spPr/>
        <p:txBody>
          <a:bodyPr/>
          <a:lstStyle/>
          <a:p>
            <a:pPr marL="0" indent="0">
              <a:buNone/>
            </a:pPr>
            <a:r>
              <a:rPr lang="en-US" dirty="0"/>
              <a:t>Section 8 LA 1980 provides:</a:t>
            </a:r>
          </a:p>
          <a:p>
            <a:pPr marL="0" indent="0">
              <a:buNone/>
            </a:pPr>
            <a:endParaRPr lang="en-US" dirty="0"/>
          </a:p>
          <a:p>
            <a:pPr marL="514350" indent="-514350">
              <a:buAutoNum type="arabicParenBoth"/>
            </a:pPr>
            <a:r>
              <a:rPr lang="en-US" dirty="0"/>
              <a:t>An action on a specialty shall not be brought after the expiration of twelve years from the date on which the cause of action accrued</a:t>
            </a:r>
          </a:p>
          <a:p>
            <a:pPr marL="514350" indent="-514350">
              <a:buAutoNum type="arabicParenBoth"/>
            </a:pPr>
            <a:r>
              <a:rPr lang="en-US" dirty="0"/>
              <a:t>Subsection (1) above shall not affect any action for which a shorter period of limitation is prescribed by any other provision of this Act.</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69511643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10896D-B44E-554A-940E-2D7C1BFDE74F}"/>
              </a:ext>
            </a:extLst>
          </p:cNvPr>
          <p:cNvSpPr>
            <a:spLocks noGrp="1"/>
          </p:cNvSpPr>
          <p:nvPr>
            <p:ph type="title"/>
          </p:nvPr>
        </p:nvSpPr>
        <p:spPr/>
        <p:txBody>
          <a:bodyPr/>
          <a:lstStyle/>
          <a:p>
            <a:r>
              <a:rPr lang="en-US" i="1" dirty="0"/>
              <a:t>In re Priory Garage </a:t>
            </a:r>
            <a:r>
              <a:rPr lang="en-US" dirty="0"/>
              <a:t>(cont’)</a:t>
            </a:r>
          </a:p>
        </p:txBody>
      </p:sp>
      <p:sp>
        <p:nvSpPr>
          <p:cNvPr id="3" name="Content Placeholder 2">
            <a:extLst>
              <a:ext uri="{FF2B5EF4-FFF2-40B4-BE49-F238E27FC236}">
                <a16:creationId xmlns:a16="http://schemas.microsoft.com/office/drawing/2014/main" id="{08B8FE08-4841-EB09-062F-C63863E0CD5A}"/>
              </a:ext>
            </a:extLst>
          </p:cNvPr>
          <p:cNvSpPr>
            <a:spLocks noGrp="1"/>
          </p:cNvSpPr>
          <p:nvPr>
            <p:ph idx="1"/>
          </p:nvPr>
        </p:nvSpPr>
        <p:spPr/>
        <p:txBody>
          <a:bodyPr/>
          <a:lstStyle/>
          <a:p>
            <a:pPr marL="0" indent="0">
              <a:buNone/>
            </a:pPr>
            <a:r>
              <a:rPr lang="en-US" dirty="0"/>
              <a:t>Section 9 LA 1980 is in these terms:</a:t>
            </a:r>
          </a:p>
          <a:p>
            <a:pPr marL="0" indent="0">
              <a:buNone/>
            </a:pPr>
            <a:endParaRPr lang="en-US" dirty="0"/>
          </a:p>
          <a:p>
            <a:pPr marL="514350" indent="-514350">
              <a:buAutoNum type="arabicParenBoth"/>
            </a:pPr>
            <a:r>
              <a:rPr lang="en-US" dirty="0"/>
              <a:t>An action to recover any sum recoverable by virtue of any enactment shall not be brought after the expiration of six years from the date on which the cause of action accrued.</a:t>
            </a:r>
          </a:p>
          <a:p>
            <a:pPr marL="514350" indent="-514350">
              <a:buAutoNum type="arabicParenBoth"/>
            </a:pPr>
            <a:r>
              <a:rPr lang="en-US" dirty="0"/>
              <a:t>Subsection(1) above shall not affect any action to which section 10 or 10A of this Act applies.</a:t>
            </a:r>
          </a:p>
        </p:txBody>
      </p:sp>
    </p:spTree>
    <p:extLst>
      <p:ext uri="{BB962C8B-B14F-4D97-AF65-F5344CB8AC3E}">
        <p14:creationId xmlns:p14="http://schemas.microsoft.com/office/powerpoint/2010/main" val="169079833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DCD82D-8A44-0EC2-D2B4-B45430EBCE41}"/>
              </a:ext>
            </a:extLst>
          </p:cNvPr>
          <p:cNvSpPr>
            <a:spLocks noGrp="1"/>
          </p:cNvSpPr>
          <p:nvPr>
            <p:ph type="title"/>
          </p:nvPr>
        </p:nvSpPr>
        <p:spPr/>
        <p:txBody>
          <a:bodyPr/>
          <a:lstStyle/>
          <a:p>
            <a:r>
              <a:rPr lang="en-US" i="1" dirty="0"/>
              <a:t>In re Priory Garage </a:t>
            </a:r>
            <a:r>
              <a:rPr lang="en-US" dirty="0"/>
              <a:t>(cont’)</a:t>
            </a:r>
          </a:p>
        </p:txBody>
      </p:sp>
      <p:sp>
        <p:nvSpPr>
          <p:cNvPr id="3" name="Content Placeholder 2">
            <a:extLst>
              <a:ext uri="{FF2B5EF4-FFF2-40B4-BE49-F238E27FC236}">
                <a16:creationId xmlns:a16="http://schemas.microsoft.com/office/drawing/2014/main" id="{965B0BA8-DEF5-7EC6-AF49-0115BF93FF07}"/>
              </a:ext>
            </a:extLst>
          </p:cNvPr>
          <p:cNvSpPr>
            <a:spLocks noGrp="1"/>
          </p:cNvSpPr>
          <p:nvPr>
            <p:ph idx="1"/>
          </p:nvPr>
        </p:nvSpPr>
        <p:spPr/>
        <p:txBody>
          <a:bodyPr/>
          <a:lstStyle/>
          <a:p>
            <a:pPr marL="0" indent="0">
              <a:buNone/>
            </a:pPr>
            <a:r>
              <a:rPr lang="en-US" sz="2400" dirty="0"/>
              <a:t>The Court (John Randall QC sitting as a deputy HC judge) concluded that:</a:t>
            </a:r>
          </a:p>
          <a:p>
            <a:pPr marL="0" indent="0">
              <a:buNone/>
            </a:pPr>
            <a:endParaRPr lang="en-US" sz="2400" dirty="0"/>
          </a:p>
          <a:p>
            <a:pPr algn="just"/>
            <a:r>
              <a:rPr lang="en-US" sz="2400" dirty="0"/>
              <a:t>An application under ss 238-241 IA 1986 to set aside one or more transactions is an action on a specialty within s 8(1) of LA 1980, and prima facie subject to a 12 year limitation period</a:t>
            </a:r>
          </a:p>
          <a:p>
            <a:pPr marL="0" indent="0" algn="just">
              <a:buNone/>
            </a:pPr>
            <a:endParaRPr lang="en-US" sz="2400" dirty="0"/>
          </a:p>
          <a:p>
            <a:pPr algn="just"/>
            <a:r>
              <a:rPr lang="en-US" sz="2400" dirty="0"/>
              <a:t>There may be claims under ss 238-241 which are taken outside the scope of s 8(1) by the combined operation of ss 9(1) and 8(2) , meaning a 6 year limitation period. If the substance of the claim is to recover a sum of money, it will be subject to a 6 year limitation period</a:t>
            </a:r>
          </a:p>
          <a:p>
            <a:endParaRPr lang="en-US" dirty="0"/>
          </a:p>
        </p:txBody>
      </p:sp>
    </p:spTree>
    <p:extLst>
      <p:ext uri="{BB962C8B-B14F-4D97-AF65-F5344CB8AC3E}">
        <p14:creationId xmlns:p14="http://schemas.microsoft.com/office/powerpoint/2010/main" val="129496407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A8F5EB-744C-460F-37F5-FE5175EC6731}"/>
              </a:ext>
            </a:extLst>
          </p:cNvPr>
          <p:cNvSpPr>
            <a:spLocks noGrp="1"/>
          </p:cNvSpPr>
          <p:nvPr>
            <p:ph type="title"/>
          </p:nvPr>
        </p:nvSpPr>
        <p:spPr/>
        <p:txBody>
          <a:bodyPr/>
          <a:lstStyle/>
          <a:p>
            <a:r>
              <a:rPr lang="en-US" i="1" dirty="0"/>
              <a:t>In re Priory Garage </a:t>
            </a:r>
            <a:r>
              <a:rPr lang="en-US" dirty="0"/>
              <a:t>(cont’)</a:t>
            </a:r>
          </a:p>
        </p:txBody>
      </p:sp>
      <p:sp>
        <p:nvSpPr>
          <p:cNvPr id="3" name="Content Placeholder 2">
            <a:extLst>
              <a:ext uri="{FF2B5EF4-FFF2-40B4-BE49-F238E27FC236}">
                <a16:creationId xmlns:a16="http://schemas.microsoft.com/office/drawing/2014/main" id="{B6F53E43-2825-4877-B089-EA1BDA21B285}"/>
              </a:ext>
            </a:extLst>
          </p:cNvPr>
          <p:cNvSpPr>
            <a:spLocks noGrp="1"/>
          </p:cNvSpPr>
          <p:nvPr>
            <p:ph idx="1"/>
          </p:nvPr>
        </p:nvSpPr>
        <p:spPr/>
        <p:txBody>
          <a:bodyPr/>
          <a:lstStyle/>
          <a:p>
            <a:pPr marL="0" indent="0" algn="just">
              <a:buNone/>
            </a:pPr>
            <a:r>
              <a:rPr lang="en-US" dirty="0"/>
              <a:t>Where there is doubt whether a claim falls into the first category (12 year limitation period) or the second (6 year limitation period), the Court should adopt a “wait and see” approach as to how the claim is put, for which purpose the Court is not limited just to the words of the pleading </a:t>
            </a:r>
          </a:p>
        </p:txBody>
      </p:sp>
    </p:spTree>
    <p:extLst>
      <p:ext uri="{BB962C8B-B14F-4D97-AF65-F5344CB8AC3E}">
        <p14:creationId xmlns:p14="http://schemas.microsoft.com/office/powerpoint/2010/main" val="84393906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ED3168-6262-65FE-6525-1F2AAAFC9123}"/>
              </a:ext>
            </a:extLst>
          </p:cNvPr>
          <p:cNvSpPr>
            <a:spLocks noGrp="1"/>
          </p:cNvSpPr>
          <p:nvPr>
            <p:ph type="title"/>
          </p:nvPr>
        </p:nvSpPr>
        <p:spPr/>
        <p:txBody>
          <a:bodyPr/>
          <a:lstStyle/>
          <a:p>
            <a:r>
              <a:rPr lang="en-US" i="1" dirty="0"/>
              <a:t>Law Society v Southall </a:t>
            </a:r>
            <a:r>
              <a:rPr lang="en-US" dirty="0"/>
              <a:t>[2001] EWCA Civ 2001; [2002] BPIR 336</a:t>
            </a:r>
          </a:p>
        </p:txBody>
      </p:sp>
      <p:sp>
        <p:nvSpPr>
          <p:cNvPr id="3" name="Content Placeholder 2">
            <a:extLst>
              <a:ext uri="{FF2B5EF4-FFF2-40B4-BE49-F238E27FC236}">
                <a16:creationId xmlns:a16="http://schemas.microsoft.com/office/drawing/2014/main" id="{994B3785-1072-88DA-896D-12D57664FD48}"/>
              </a:ext>
            </a:extLst>
          </p:cNvPr>
          <p:cNvSpPr>
            <a:spLocks noGrp="1"/>
          </p:cNvSpPr>
          <p:nvPr>
            <p:ph idx="1"/>
          </p:nvPr>
        </p:nvSpPr>
        <p:spPr/>
        <p:txBody>
          <a:bodyPr/>
          <a:lstStyle/>
          <a:p>
            <a:pPr marL="0" indent="0" algn="just">
              <a:buNone/>
            </a:pPr>
            <a:r>
              <a:rPr lang="en-US" dirty="0"/>
              <a:t>On the hearing of an appeal against a refusal by the judge below to strike out a claim under s 423 IA 1986, Peter Gibson LJ (with whom Mantell LJ and Wall J agreed) noted (at [6]) that nothing is said in ss 423-425 about any limitation period applying to a s 423 claim and that the court had heard no argument that there was any applicable limitation period. </a:t>
            </a:r>
          </a:p>
          <a:p>
            <a:pPr marL="0" indent="0" algn="just">
              <a:buNone/>
            </a:pPr>
            <a:endParaRPr lang="en-US" dirty="0"/>
          </a:p>
          <a:p>
            <a:pPr marL="0" indent="0" algn="just">
              <a:buNone/>
            </a:pPr>
            <a:r>
              <a:rPr lang="en-US" dirty="0"/>
              <a:t>Both parties proceeded on the basis that there was no limitation period.</a:t>
            </a:r>
          </a:p>
        </p:txBody>
      </p:sp>
    </p:spTree>
    <p:extLst>
      <p:ext uri="{BB962C8B-B14F-4D97-AF65-F5344CB8AC3E}">
        <p14:creationId xmlns:p14="http://schemas.microsoft.com/office/powerpoint/2010/main" val="394148455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C6B412-D998-0C87-2B3D-31E70ECBA58D}"/>
              </a:ext>
            </a:extLst>
          </p:cNvPr>
          <p:cNvSpPr>
            <a:spLocks noGrp="1"/>
          </p:cNvSpPr>
          <p:nvPr>
            <p:ph type="title"/>
          </p:nvPr>
        </p:nvSpPr>
        <p:spPr/>
        <p:txBody>
          <a:bodyPr/>
          <a:lstStyle/>
          <a:p>
            <a:r>
              <a:rPr lang="en-US" i="1" dirty="0"/>
              <a:t>Hill v Spread Trustee Co Ltd and anr </a:t>
            </a:r>
            <a:r>
              <a:rPr lang="en-US" dirty="0"/>
              <a:t>[2006] EWCA Civ 542; [2007] 1 WLR 2404</a:t>
            </a:r>
          </a:p>
        </p:txBody>
      </p:sp>
      <p:sp>
        <p:nvSpPr>
          <p:cNvPr id="3" name="Content Placeholder 2">
            <a:extLst>
              <a:ext uri="{FF2B5EF4-FFF2-40B4-BE49-F238E27FC236}">
                <a16:creationId xmlns:a16="http://schemas.microsoft.com/office/drawing/2014/main" id="{987B8A00-C93F-55F7-5EB5-857EF89F43F5}"/>
              </a:ext>
            </a:extLst>
          </p:cNvPr>
          <p:cNvSpPr>
            <a:spLocks noGrp="1"/>
          </p:cNvSpPr>
          <p:nvPr>
            <p:ph idx="1"/>
          </p:nvPr>
        </p:nvSpPr>
        <p:spPr/>
        <p:txBody>
          <a:bodyPr/>
          <a:lstStyle/>
          <a:p>
            <a:pPr marL="0" indent="0" algn="just">
              <a:buNone/>
            </a:pPr>
            <a:r>
              <a:rPr lang="en-US" dirty="0"/>
              <a:t>This was an appeal against a decision that various transactions entered into by the bankrupt (N) were transactions defrauding creditors within s 423 IA 1986.</a:t>
            </a:r>
          </a:p>
          <a:p>
            <a:pPr marL="0" indent="0" algn="just">
              <a:buNone/>
            </a:pPr>
            <a:endParaRPr lang="en-US" dirty="0"/>
          </a:p>
          <a:p>
            <a:pPr marL="0" indent="0" algn="just">
              <a:buNone/>
            </a:pPr>
            <a:r>
              <a:rPr lang="en-US" dirty="0"/>
              <a:t>One of the grounds of appeal was whether the claims (all of which had been brought by N’s trustee in bankruptcy) were statute barred on limitation grounds.</a:t>
            </a:r>
          </a:p>
        </p:txBody>
      </p:sp>
    </p:spTree>
    <p:extLst>
      <p:ext uri="{BB962C8B-B14F-4D97-AF65-F5344CB8AC3E}">
        <p14:creationId xmlns:p14="http://schemas.microsoft.com/office/powerpoint/2010/main" val="285873610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85341B-5E4B-D967-49A9-06D45AC24434}"/>
              </a:ext>
            </a:extLst>
          </p:cNvPr>
          <p:cNvSpPr>
            <a:spLocks noGrp="1"/>
          </p:cNvSpPr>
          <p:nvPr>
            <p:ph type="title"/>
          </p:nvPr>
        </p:nvSpPr>
        <p:spPr/>
        <p:txBody>
          <a:bodyPr/>
          <a:lstStyle/>
          <a:p>
            <a:r>
              <a:rPr lang="en-US" i="1" dirty="0"/>
              <a:t>Hill v Spread Trustee </a:t>
            </a:r>
            <a:r>
              <a:rPr lang="en-US" dirty="0"/>
              <a:t>(cont’)</a:t>
            </a:r>
          </a:p>
        </p:txBody>
      </p:sp>
      <p:sp>
        <p:nvSpPr>
          <p:cNvPr id="3" name="Content Placeholder 2">
            <a:extLst>
              <a:ext uri="{FF2B5EF4-FFF2-40B4-BE49-F238E27FC236}">
                <a16:creationId xmlns:a16="http://schemas.microsoft.com/office/drawing/2014/main" id="{84A669AE-352B-7CCE-66D3-ABB15C1FF516}"/>
              </a:ext>
            </a:extLst>
          </p:cNvPr>
          <p:cNvSpPr>
            <a:spLocks noGrp="1"/>
          </p:cNvSpPr>
          <p:nvPr>
            <p:ph idx="1"/>
          </p:nvPr>
        </p:nvSpPr>
        <p:spPr/>
        <p:txBody>
          <a:bodyPr/>
          <a:lstStyle/>
          <a:p>
            <a:pPr marL="0" indent="0" algn="just">
              <a:buNone/>
            </a:pPr>
            <a:r>
              <a:rPr lang="en-US" sz="2400" dirty="0"/>
              <a:t>If there was a statutory limitation period, it was either 12 years or 6 (s 8 or s 9 LA 1980): Arden LJ at ¶108</a:t>
            </a:r>
          </a:p>
          <a:p>
            <a:pPr marL="0" indent="0">
              <a:buNone/>
            </a:pPr>
            <a:endParaRPr lang="en-US" sz="2400" dirty="0"/>
          </a:p>
          <a:p>
            <a:pPr marL="0" indent="0" algn="just">
              <a:buNone/>
            </a:pPr>
            <a:r>
              <a:rPr lang="en-US" sz="2400" dirty="0"/>
              <a:t>Arden LJ went on to say (at ¶ 113) that there was no reason why claims under s 423 should not be subject to some time limit.</a:t>
            </a:r>
          </a:p>
          <a:p>
            <a:pPr marL="0" indent="0" algn="just">
              <a:buNone/>
            </a:pPr>
            <a:endParaRPr lang="en-US" sz="2400" dirty="0"/>
          </a:p>
          <a:p>
            <a:pPr marL="0" indent="0" algn="just">
              <a:buNone/>
            </a:pPr>
            <a:r>
              <a:rPr lang="en-US" sz="2400" dirty="0"/>
              <a:t>She considered (at ¶ 116) that insofar as the relief sought was not to recover any sum recoverable by virtue of” an enactment, within s 9 of LA 1980, she agreed with the judge below that the claim was an action for a specialty under s 8.</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196935021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30CCD3-DC6F-3EF3-ADCC-FDA98FC4C166}"/>
              </a:ext>
            </a:extLst>
          </p:cNvPr>
          <p:cNvSpPr>
            <a:spLocks noGrp="1"/>
          </p:cNvSpPr>
          <p:nvPr>
            <p:ph type="title"/>
          </p:nvPr>
        </p:nvSpPr>
        <p:spPr/>
        <p:txBody>
          <a:bodyPr/>
          <a:lstStyle/>
          <a:p>
            <a:r>
              <a:rPr lang="en-US" i="1" dirty="0"/>
              <a:t>Hill v Spread Trustee </a:t>
            </a:r>
            <a:r>
              <a:rPr lang="en-US" dirty="0"/>
              <a:t>(cont’)</a:t>
            </a:r>
          </a:p>
        </p:txBody>
      </p:sp>
      <p:sp>
        <p:nvSpPr>
          <p:cNvPr id="3" name="Content Placeholder 2">
            <a:extLst>
              <a:ext uri="{FF2B5EF4-FFF2-40B4-BE49-F238E27FC236}">
                <a16:creationId xmlns:a16="http://schemas.microsoft.com/office/drawing/2014/main" id="{864C963A-10FD-7150-9907-FA4446277B65}"/>
              </a:ext>
            </a:extLst>
          </p:cNvPr>
          <p:cNvSpPr>
            <a:spLocks noGrp="1"/>
          </p:cNvSpPr>
          <p:nvPr>
            <p:ph idx="1"/>
          </p:nvPr>
        </p:nvSpPr>
        <p:spPr/>
        <p:txBody>
          <a:bodyPr/>
          <a:lstStyle/>
          <a:p>
            <a:pPr marL="0" indent="0" algn="just">
              <a:buNone/>
            </a:pPr>
            <a:endParaRPr lang="en-US" dirty="0"/>
          </a:p>
          <a:p>
            <a:pPr marL="0" indent="0" algn="just">
              <a:buNone/>
            </a:pPr>
            <a:r>
              <a:rPr lang="en-US" dirty="0"/>
              <a:t>Sir Martin Nourse (with whom Waller LJ agreed) could see no justification for claims under s 423 not to be subject to the provisions of the LA 1980.</a:t>
            </a:r>
          </a:p>
          <a:p>
            <a:pPr marL="0" indent="0" algn="just">
              <a:buNone/>
            </a:pPr>
            <a:endParaRPr lang="en-US" dirty="0"/>
          </a:p>
          <a:p>
            <a:pPr marL="0" indent="0" algn="just">
              <a:buNone/>
            </a:pPr>
            <a:r>
              <a:rPr lang="en-US" dirty="0"/>
              <a:t>He concluded that as the main claim was one to set aside an underlying trust settlement, the action as a whole was in substance ”an action upon a specialty” within s 8(1).</a:t>
            </a:r>
          </a:p>
          <a:p>
            <a:pPr marL="0" indent="0" algn="just">
              <a:buNone/>
            </a:pPr>
            <a:endParaRPr lang="en-US" dirty="0"/>
          </a:p>
          <a:p>
            <a:pPr marL="0" indent="0" algn="just">
              <a:buNone/>
            </a:pPr>
            <a:endParaRPr lang="en-US" dirty="0"/>
          </a:p>
        </p:txBody>
      </p:sp>
    </p:spTree>
    <p:extLst>
      <p:ext uri="{BB962C8B-B14F-4D97-AF65-F5344CB8AC3E}">
        <p14:creationId xmlns:p14="http://schemas.microsoft.com/office/powerpoint/2010/main" val="132511709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41E992-35E5-C4AB-4D5B-5C9278F13DE3}"/>
              </a:ext>
            </a:extLst>
          </p:cNvPr>
          <p:cNvSpPr>
            <a:spLocks noGrp="1"/>
          </p:cNvSpPr>
          <p:nvPr>
            <p:ph type="title"/>
          </p:nvPr>
        </p:nvSpPr>
        <p:spPr/>
        <p:txBody>
          <a:bodyPr/>
          <a:lstStyle/>
          <a:p>
            <a:r>
              <a:rPr lang="en-US" i="1" dirty="0"/>
              <a:t>Hill v Spread Trustee </a:t>
            </a:r>
            <a:r>
              <a:rPr lang="en-US" dirty="0"/>
              <a:t>(supra)</a:t>
            </a:r>
          </a:p>
        </p:txBody>
      </p:sp>
      <p:sp>
        <p:nvSpPr>
          <p:cNvPr id="3" name="Content Placeholder 2">
            <a:extLst>
              <a:ext uri="{FF2B5EF4-FFF2-40B4-BE49-F238E27FC236}">
                <a16:creationId xmlns:a16="http://schemas.microsoft.com/office/drawing/2014/main" id="{3BF3A7B5-BB4C-99E6-CEAE-CA6A7E1D5A8D}"/>
              </a:ext>
            </a:extLst>
          </p:cNvPr>
          <p:cNvSpPr>
            <a:spLocks noGrp="1"/>
          </p:cNvSpPr>
          <p:nvPr>
            <p:ph idx="1"/>
          </p:nvPr>
        </p:nvSpPr>
        <p:spPr/>
        <p:txBody>
          <a:bodyPr/>
          <a:lstStyle/>
          <a:p>
            <a:pPr marL="0" indent="0" algn="just">
              <a:buNone/>
            </a:pPr>
            <a:r>
              <a:rPr lang="en-US" dirty="0"/>
              <a:t>As to when the applicable limitation period (whether under s 8 or s 9) began to run, Sir Martin Nourse (and Waller LJ) agreed with the judge below that if the claim was brought by a trustee in bankruptcy, time did not begin to run until the making of the relevant bankruptcy order.</a:t>
            </a:r>
          </a:p>
          <a:p>
            <a:pPr marL="0" indent="0" algn="just">
              <a:buNone/>
            </a:pPr>
            <a:endParaRPr lang="en-US" dirty="0"/>
          </a:p>
          <a:p>
            <a:pPr marL="0" indent="0" algn="just">
              <a:buNone/>
            </a:pPr>
            <a:r>
              <a:rPr lang="en-US" dirty="0"/>
              <a:t>Arden LJ disagreed on this aspect, holding that a trustee could only bring a claim under s 423 if there was a victim of the transaction whose claim was not statute-barred.</a:t>
            </a:r>
          </a:p>
        </p:txBody>
      </p:sp>
    </p:spTree>
    <p:extLst>
      <p:ext uri="{BB962C8B-B14F-4D97-AF65-F5344CB8AC3E}">
        <p14:creationId xmlns:p14="http://schemas.microsoft.com/office/powerpoint/2010/main" val="330584617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302DDD-0637-79A5-DA03-39BE65BF0A3E}"/>
              </a:ext>
            </a:extLst>
          </p:cNvPr>
          <p:cNvSpPr>
            <a:spLocks noGrp="1"/>
          </p:cNvSpPr>
          <p:nvPr>
            <p:ph type="title"/>
          </p:nvPr>
        </p:nvSpPr>
        <p:spPr/>
        <p:txBody>
          <a:bodyPr/>
          <a:lstStyle/>
          <a:p>
            <a:r>
              <a:rPr lang="en-US" i="1" dirty="0" err="1"/>
              <a:t>Zedra</a:t>
            </a:r>
            <a:r>
              <a:rPr lang="en-US" i="1" dirty="0"/>
              <a:t> Trustee Co (Jersey) Ltd v THG plc and ors </a:t>
            </a:r>
            <a:r>
              <a:rPr lang="en-US" dirty="0"/>
              <a:t>[2024] EWCA Civ 158; [2024] Ch 318</a:t>
            </a:r>
          </a:p>
        </p:txBody>
      </p:sp>
      <p:sp>
        <p:nvSpPr>
          <p:cNvPr id="3" name="Content Placeholder 2">
            <a:extLst>
              <a:ext uri="{FF2B5EF4-FFF2-40B4-BE49-F238E27FC236}">
                <a16:creationId xmlns:a16="http://schemas.microsoft.com/office/drawing/2014/main" id="{FB13F021-E745-C6C4-F8D6-5FA7BE00DA3F}"/>
              </a:ext>
            </a:extLst>
          </p:cNvPr>
          <p:cNvSpPr>
            <a:spLocks noGrp="1"/>
          </p:cNvSpPr>
          <p:nvPr>
            <p:ph idx="1"/>
          </p:nvPr>
        </p:nvSpPr>
        <p:spPr/>
        <p:txBody>
          <a:bodyPr/>
          <a:lstStyle/>
          <a:p>
            <a:pPr algn="just"/>
            <a:r>
              <a:rPr lang="en-US" sz="2400" dirty="0"/>
              <a:t>Case arose out of an application to amend an unfair prejudice petition presented under s 994 CA 2006</a:t>
            </a:r>
          </a:p>
          <a:p>
            <a:pPr marL="0" indent="0" algn="just">
              <a:buNone/>
            </a:pPr>
            <a:endParaRPr lang="en-US" sz="2400" dirty="0"/>
          </a:p>
          <a:p>
            <a:pPr algn="just"/>
            <a:r>
              <a:rPr lang="en-US" sz="2400" dirty="0"/>
              <a:t>At first instance Fancourt J allowed the amendment, holding that there was no statutory limitation period</a:t>
            </a:r>
          </a:p>
          <a:p>
            <a:pPr algn="just"/>
            <a:endParaRPr lang="en-US" sz="2400" dirty="0"/>
          </a:p>
          <a:p>
            <a:pPr algn="just"/>
            <a:r>
              <a:rPr lang="en-US" sz="2400" dirty="0"/>
              <a:t>On appeal it was acknowledged that it was undoubtedly received wisdom that no limitation period applied to such petitions but the Court of Appeal went on to reverse the decision below, holding that the proposed amendment fell within section 9 of the 1980 Act</a:t>
            </a:r>
          </a:p>
          <a:p>
            <a:pPr algn="just"/>
            <a:endParaRPr lang="en-US" dirty="0"/>
          </a:p>
        </p:txBody>
      </p:sp>
    </p:spTree>
    <p:extLst>
      <p:ext uri="{BB962C8B-B14F-4D97-AF65-F5344CB8AC3E}">
        <p14:creationId xmlns:p14="http://schemas.microsoft.com/office/powerpoint/2010/main" val="40502204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E8942C-A216-A1C6-A0D7-BFC4CFFEB8F6}"/>
              </a:ext>
            </a:extLst>
          </p:cNvPr>
          <p:cNvSpPr>
            <a:spLocks noGrp="1"/>
          </p:cNvSpPr>
          <p:nvPr>
            <p:ph type="title"/>
          </p:nvPr>
        </p:nvSpPr>
        <p:spPr>
          <a:xfrm>
            <a:off x="415600" y="593367"/>
            <a:ext cx="11360800" cy="763600"/>
          </a:xfrm>
        </p:spPr>
        <p:txBody>
          <a:bodyPr wrap="square" anchor="ctr">
            <a:normAutofit/>
          </a:bodyPr>
          <a:lstStyle/>
          <a:p>
            <a:pPr>
              <a:lnSpc>
                <a:spcPct val="90000"/>
              </a:lnSpc>
            </a:pPr>
            <a:r>
              <a:rPr lang="en-GB" sz="3733" dirty="0"/>
              <a:t>Inquiry into company’s dealings: s.236 IA 1986</a:t>
            </a:r>
          </a:p>
        </p:txBody>
      </p:sp>
      <p:sp>
        <p:nvSpPr>
          <p:cNvPr id="5" name="TextBox 4">
            <a:extLst>
              <a:ext uri="{FF2B5EF4-FFF2-40B4-BE49-F238E27FC236}">
                <a16:creationId xmlns:a16="http://schemas.microsoft.com/office/drawing/2014/main" id="{097A6776-A676-8EDD-82BE-3597108F1179}"/>
              </a:ext>
            </a:extLst>
          </p:cNvPr>
          <p:cNvSpPr txBox="1"/>
          <p:nvPr/>
        </p:nvSpPr>
        <p:spPr>
          <a:xfrm>
            <a:off x="415600" y="1610967"/>
            <a:ext cx="7335736" cy="4940995"/>
          </a:xfrm>
          <a:prstGeom prst="rect">
            <a:avLst/>
          </a:prstGeom>
          <a:noFill/>
          <a:ln>
            <a:noFill/>
          </a:ln>
        </p:spPr>
        <p:txBody>
          <a:bodyPr rtlCol="0" anchor="t">
            <a:normAutofit/>
          </a:bodyPr>
          <a:lstStyle/>
          <a:p>
            <a:pPr algn="just" defTabSz="1219170">
              <a:lnSpc>
                <a:spcPct val="90000"/>
              </a:lnSpc>
              <a:spcAft>
                <a:spcPts val="800"/>
              </a:spcAft>
              <a:buClr>
                <a:srgbClr val="000000"/>
              </a:buClr>
            </a:pPr>
            <a:r>
              <a:rPr lang="en-US" sz="1867" i="1" kern="0" dirty="0">
                <a:solidFill>
                  <a:srgbClr val="000000"/>
                </a:solidFill>
                <a:latin typeface="Arial"/>
                <a:cs typeface="Arial"/>
                <a:sym typeface="Arial"/>
              </a:rPr>
              <a:t>(2)The court may, on the application of the office-holder, summon to appear before it—</a:t>
            </a:r>
          </a:p>
          <a:p>
            <a:pPr marL="0" lvl="8" algn="just" defTabSz="1219170">
              <a:lnSpc>
                <a:spcPct val="90000"/>
              </a:lnSpc>
              <a:spcAft>
                <a:spcPts val="800"/>
              </a:spcAft>
              <a:buClr>
                <a:srgbClr val="000000"/>
              </a:buClr>
            </a:pPr>
            <a:r>
              <a:rPr lang="en-US" sz="1867" i="1" kern="0" dirty="0">
                <a:solidFill>
                  <a:srgbClr val="000000"/>
                </a:solidFill>
                <a:latin typeface="Arial"/>
                <a:cs typeface="Arial"/>
                <a:sym typeface="Arial"/>
              </a:rPr>
              <a:t>(a)any officer of the company,</a:t>
            </a:r>
          </a:p>
          <a:p>
            <a:pPr marL="0" lvl="8" algn="just" defTabSz="1219170">
              <a:lnSpc>
                <a:spcPct val="90000"/>
              </a:lnSpc>
              <a:spcAft>
                <a:spcPts val="800"/>
              </a:spcAft>
              <a:buClr>
                <a:srgbClr val="000000"/>
              </a:buClr>
            </a:pPr>
            <a:r>
              <a:rPr lang="en-US" sz="1867" i="1" kern="0" dirty="0">
                <a:solidFill>
                  <a:srgbClr val="000000"/>
                </a:solidFill>
                <a:latin typeface="Arial"/>
                <a:cs typeface="Arial"/>
                <a:sym typeface="Arial"/>
              </a:rPr>
              <a:t>(b)any person known or suspected to have in his possession any property of the company or supposed to be indebted to the company, or</a:t>
            </a:r>
          </a:p>
          <a:p>
            <a:pPr marL="0" lvl="8" algn="just" defTabSz="1219170">
              <a:lnSpc>
                <a:spcPct val="90000"/>
              </a:lnSpc>
              <a:spcAft>
                <a:spcPts val="800"/>
              </a:spcAft>
              <a:buClr>
                <a:srgbClr val="000000"/>
              </a:buClr>
            </a:pPr>
            <a:r>
              <a:rPr lang="en-US" sz="1867" i="1" kern="0" dirty="0">
                <a:solidFill>
                  <a:srgbClr val="000000"/>
                </a:solidFill>
                <a:latin typeface="Arial"/>
                <a:cs typeface="Arial"/>
                <a:sym typeface="Arial"/>
              </a:rPr>
              <a:t>(c)any person whom the court thinks capable of giving information concerning the promotion, formation, business, dealings, affairs or property of the company.</a:t>
            </a:r>
          </a:p>
          <a:p>
            <a:pPr marL="0" lvl="6" algn="just" defTabSz="1219170">
              <a:lnSpc>
                <a:spcPct val="90000"/>
              </a:lnSpc>
              <a:spcAft>
                <a:spcPts val="800"/>
              </a:spcAft>
              <a:buClr>
                <a:srgbClr val="000000"/>
              </a:buClr>
            </a:pPr>
            <a:endParaRPr lang="en-US" sz="1867" i="1" kern="0" dirty="0">
              <a:solidFill>
                <a:srgbClr val="000000"/>
              </a:solidFill>
              <a:latin typeface="Arial"/>
              <a:cs typeface="Arial"/>
              <a:sym typeface="Arial"/>
            </a:endParaRPr>
          </a:p>
          <a:p>
            <a:pPr algn="just" defTabSz="1219170">
              <a:lnSpc>
                <a:spcPct val="90000"/>
              </a:lnSpc>
              <a:spcAft>
                <a:spcPts val="800"/>
              </a:spcAft>
              <a:buClr>
                <a:srgbClr val="000000"/>
              </a:buClr>
            </a:pPr>
            <a:r>
              <a:rPr lang="en-US" sz="1867" i="1" kern="0" dirty="0">
                <a:solidFill>
                  <a:srgbClr val="000000"/>
                </a:solidFill>
                <a:latin typeface="Arial"/>
                <a:cs typeface="Arial"/>
                <a:sym typeface="Arial"/>
              </a:rPr>
              <a:t>(3)The court may require any such person as is mentioned in subsection (2)(a) to (c) to submit [to the court] an account of his dealings with the company or to produce any books, papers or other records in his possession or under his control relating to the company or the matters mentioned in paragraph (c) of the subsection.”</a:t>
            </a:r>
          </a:p>
          <a:p>
            <a:pPr algn="just" defTabSz="1219170">
              <a:lnSpc>
                <a:spcPct val="90000"/>
              </a:lnSpc>
              <a:spcAft>
                <a:spcPts val="800"/>
              </a:spcAft>
              <a:buClr>
                <a:srgbClr val="000000"/>
              </a:buClr>
            </a:pPr>
            <a:endParaRPr lang="en-US" sz="1867" i="1" kern="0" dirty="0">
              <a:solidFill>
                <a:srgbClr val="000000"/>
              </a:solidFill>
              <a:latin typeface="Arial"/>
              <a:cs typeface="Arial"/>
              <a:sym typeface="Arial"/>
            </a:endParaRPr>
          </a:p>
        </p:txBody>
      </p:sp>
      <p:pic>
        <p:nvPicPr>
          <p:cNvPr id="3" name="Picture 2" descr="Judge Character at Court – Royalty-Free ...">
            <a:extLst>
              <a:ext uri="{FF2B5EF4-FFF2-40B4-BE49-F238E27FC236}">
                <a16:creationId xmlns:a16="http://schemas.microsoft.com/office/drawing/2014/main" id="{001EC54C-3D1B-6348-8883-C8E6EB26A27C}"/>
              </a:ext>
            </a:extLst>
          </p:cNvPr>
          <p:cNvPicPr>
            <a:picLocks noChangeAspect="1"/>
          </p:cNvPicPr>
          <p:nvPr/>
        </p:nvPicPr>
        <p:blipFill>
          <a:blip r:embed="rId2"/>
          <a:srcRect r="-1" b="29186"/>
          <a:stretch>
            <a:fillRect/>
          </a:stretch>
        </p:blipFill>
        <p:spPr>
          <a:xfrm>
            <a:off x="8285637" y="2126401"/>
            <a:ext cx="3490764" cy="2799960"/>
          </a:xfrm>
          <a:prstGeom prst="rect">
            <a:avLst/>
          </a:prstGeom>
          <a:noFill/>
          <a:ln>
            <a:noFill/>
          </a:ln>
        </p:spPr>
      </p:pic>
    </p:spTree>
    <p:extLst>
      <p:ext uri="{BB962C8B-B14F-4D97-AF65-F5344CB8AC3E}">
        <p14:creationId xmlns:p14="http://schemas.microsoft.com/office/powerpoint/2010/main" val="300112502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371C1-2B31-C1E2-0571-1D5C34807333}"/>
              </a:ext>
            </a:extLst>
          </p:cNvPr>
          <p:cNvSpPr>
            <a:spLocks noGrp="1"/>
          </p:cNvSpPr>
          <p:nvPr>
            <p:ph type="title"/>
          </p:nvPr>
        </p:nvSpPr>
        <p:spPr/>
        <p:txBody>
          <a:bodyPr/>
          <a:lstStyle/>
          <a:p>
            <a:r>
              <a:rPr lang="en-US" dirty="0"/>
              <a:t>On appeal to the UKSC</a:t>
            </a:r>
          </a:p>
        </p:txBody>
      </p:sp>
      <p:sp>
        <p:nvSpPr>
          <p:cNvPr id="3" name="Content Placeholder 2">
            <a:extLst>
              <a:ext uri="{FF2B5EF4-FFF2-40B4-BE49-F238E27FC236}">
                <a16:creationId xmlns:a16="http://schemas.microsoft.com/office/drawing/2014/main" id="{E5348794-DED1-4CEF-5EA0-C8F2D63093EA}"/>
              </a:ext>
            </a:extLst>
          </p:cNvPr>
          <p:cNvSpPr>
            <a:spLocks noGrp="1"/>
          </p:cNvSpPr>
          <p:nvPr>
            <p:ph idx="1"/>
          </p:nvPr>
        </p:nvSpPr>
        <p:spPr/>
        <p:txBody>
          <a:bodyPr/>
          <a:lstStyle/>
          <a:p>
            <a:r>
              <a:rPr lang="en-US" dirty="0"/>
              <a:t>Allowed </a:t>
            </a:r>
            <a:r>
              <a:rPr lang="en-US" dirty="0" err="1"/>
              <a:t>Zedra’s</a:t>
            </a:r>
            <a:r>
              <a:rPr lang="en-US" dirty="0"/>
              <a:t> appeal by a majority: no limitation period applies to s.994 petitions.</a:t>
            </a:r>
          </a:p>
          <a:p>
            <a:r>
              <a:rPr lang="en-US" dirty="0"/>
              <a:t>Section 8 LA 1980: an ‘</a:t>
            </a:r>
            <a:r>
              <a:rPr lang="en-US" i="1" dirty="0"/>
              <a:t>action upon a specialty</a:t>
            </a:r>
            <a:r>
              <a:rPr lang="en-US" dirty="0"/>
              <a:t>’ is an action to enforce an obligation created by deed or statute. </a:t>
            </a:r>
          </a:p>
          <a:p>
            <a:r>
              <a:rPr lang="en-US" dirty="0"/>
              <a:t>Section 9 LA 1980: not applicable where the action gives the court wide-ranging discretion as to the relief to be granted.</a:t>
            </a:r>
          </a:p>
          <a:p>
            <a:endParaRPr lang="en-US" dirty="0"/>
          </a:p>
        </p:txBody>
      </p:sp>
    </p:spTree>
    <p:extLst>
      <p:ext uri="{BB962C8B-B14F-4D97-AF65-F5344CB8AC3E}">
        <p14:creationId xmlns:p14="http://schemas.microsoft.com/office/powerpoint/2010/main" val="261068500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A2F537-452B-8805-BCB1-D93C9BCC47F6}"/>
              </a:ext>
            </a:extLst>
          </p:cNvPr>
          <p:cNvSpPr>
            <a:spLocks noGrp="1"/>
          </p:cNvSpPr>
          <p:nvPr>
            <p:ph type="title"/>
          </p:nvPr>
        </p:nvSpPr>
        <p:spPr>
          <a:xfrm>
            <a:off x="566057" y="0"/>
            <a:ext cx="10515600" cy="1325563"/>
          </a:xfrm>
        </p:spPr>
        <p:txBody>
          <a:bodyPr/>
          <a:lstStyle/>
          <a:p>
            <a:r>
              <a:rPr lang="en-US" dirty="0"/>
              <a:t>Implications for IA 1986 claims – s.423</a:t>
            </a:r>
          </a:p>
        </p:txBody>
      </p:sp>
      <p:sp>
        <p:nvSpPr>
          <p:cNvPr id="3" name="Content Placeholder 2">
            <a:extLst>
              <a:ext uri="{FF2B5EF4-FFF2-40B4-BE49-F238E27FC236}">
                <a16:creationId xmlns:a16="http://schemas.microsoft.com/office/drawing/2014/main" id="{5DCECB07-4C7E-FF9D-263A-FE189017B3D3}"/>
              </a:ext>
            </a:extLst>
          </p:cNvPr>
          <p:cNvSpPr>
            <a:spLocks noGrp="1"/>
          </p:cNvSpPr>
          <p:nvPr>
            <p:ph idx="1"/>
          </p:nvPr>
        </p:nvSpPr>
        <p:spPr>
          <a:xfrm>
            <a:off x="0" y="1186543"/>
            <a:ext cx="11081657" cy="4740049"/>
          </a:xfrm>
        </p:spPr>
        <p:txBody>
          <a:bodyPr>
            <a:normAutofit fontScale="70000" lnSpcReduction="20000"/>
          </a:bodyPr>
          <a:lstStyle/>
          <a:p>
            <a:pPr marL="0" indent="0">
              <a:buNone/>
            </a:pPr>
            <a:r>
              <a:rPr lang="en-US" b="1" dirty="0"/>
              <a:t>s.425(1)</a:t>
            </a:r>
            <a:r>
              <a:rPr lang="en-US" dirty="0"/>
              <a:t>: Without prejudice to the generality of section 423, an order made under that section with respect to a transaction may (subject as follows)—</a:t>
            </a:r>
          </a:p>
          <a:p>
            <a:pPr marL="0" indent="0">
              <a:buNone/>
            </a:pPr>
            <a:r>
              <a:rPr lang="en-US" b="1" dirty="0"/>
              <a:t>(a)</a:t>
            </a:r>
            <a:r>
              <a:rPr lang="en-US" dirty="0"/>
              <a:t> require any property transferred as part of the transaction to be vested in any person, either absolutely or for the benefit of all the persons on whose behalf the application for the order is treated as made;</a:t>
            </a:r>
          </a:p>
          <a:p>
            <a:pPr marL="0" indent="0">
              <a:buNone/>
            </a:pPr>
            <a:r>
              <a:rPr lang="en-US" b="1" dirty="0"/>
              <a:t>(b)</a:t>
            </a:r>
            <a:r>
              <a:rPr lang="en-US" dirty="0"/>
              <a:t> require any property to be so vested if it represents, in any person’s hands, the application either of the proceeds of sale of property so transferred or of the money so transferred;</a:t>
            </a:r>
          </a:p>
          <a:p>
            <a:pPr marL="0" indent="0">
              <a:buNone/>
            </a:pPr>
            <a:r>
              <a:rPr lang="en-US" b="1" dirty="0"/>
              <a:t>(c)</a:t>
            </a:r>
            <a:r>
              <a:rPr lang="en-US" dirty="0"/>
              <a:t> release or discharge (in whole or in part) any security given by the debtor;</a:t>
            </a:r>
          </a:p>
          <a:p>
            <a:pPr marL="0" indent="0">
              <a:buNone/>
            </a:pPr>
            <a:r>
              <a:rPr lang="en-US" b="1" dirty="0"/>
              <a:t>(d)</a:t>
            </a:r>
            <a:r>
              <a:rPr lang="en-US" dirty="0"/>
              <a:t> require any person to pay to any other person in respect of benefits received from the debtor such sums as the court may direct;</a:t>
            </a:r>
          </a:p>
          <a:p>
            <a:pPr marL="0" indent="0">
              <a:buNone/>
            </a:pPr>
            <a:r>
              <a:rPr lang="en-US" b="1" dirty="0"/>
              <a:t>(e)</a:t>
            </a:r>
            <a:r>
              <a:rPr lang="en-US" dirty="0"/>
              <a:t> provide for any surety or guarantor whose obligations to any person were released or discharged (in whole or in part) under the transaction to be under such new or revived obligations as the court thinks appropriate;</a:t>
            </a:r>
          </a:p>
          <a:p>
            <a:pPr marL="0" indent="0">
              <a:buNone/>
            </a:pPr>
            <a:r>
              <a:rPr lang="en-US" b="1" dirty="0"/>
              <a:t>(f)</a:t>
            </a:r>
            <a:r>
              <a:rPr lang="en-US" dirty="0"/>
              <a:t> provide for security to be provided for the discharge of any obligation imposed by or arising under the order, for such an obligation to be charged on any property and for such security or charge to have the same priority as a security or charge released or discharged (in whole or in part) under the transaction.</a:t>
            </a:r>
          </a:p>
        </p:txBody>
      </p:sp>
    </p:spTree>
    <p:extLst>
      <p:ext uri="{BB962C8B-B14F-4D97-AF65-F5344CB8AC3E}">
        <p14:creationId xmlns:p14="http://schemas.microsoft.com/office/powerpoint/2010/main" val="186292522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8423D0-CBAF-CC99-7F3B-FDB836E29E81}"/>
              </a:ext>
            </a:extLst>
          </p:cNvPr>
          <p:cNvSpPr>
            <a:spLocks noGrp="1"/>
          </p:cNvSpPr>
          <p:nvPr>
            <p:ph type="title"/>
          </p:nvPr>
        </p:nvSpPr>
        <p:spPr>
          <a:xfrm>
            <a:off x="838200" y="238805"/>
            <a:ext cx="10515600" cy="1325563"/>
          </a:xfrm>
        </p:spPr>
        <p:txBody>
          <a:bodyPr/>
          <a:lstStyle/>
          <a:p>
            <a:r>
              <a:rPr lang="en-US" dirty="0"/>
              <a:t>Implications for IA 1986 claims – s.423</a:t>
            </a:r>
          </a:p>
        </p:txBody>
      </p:sp>
      <p:sp>
        <p:nvSpPr>
          <p:cNvPr id="3" name="Content Placeholder 2">
            <a:extLst>
              <a:ext uri="{FF2B5EF4-FFF2-40B4-BE49-F238E27FC236}">
                <a16:creationId xmlns:a16="http://schemas.microsoft.com/office/drawing/2014/main" id="{476B3A0B-622B-FF11-46A1-56E19FBE5D1A}"/>
              </a:ext>
            </a:extLst>
          </p:cNvPr>
          <p:cNvSpPr>
            <a:spLocks noGrp="1"/>
          </p:cNvSpPr>
          <p:nvPr>
            <p:ph idx="1"/>
          </p:nvPr>
        </p:nvSpPr>
        <p:spPr>
          <a:xfrm>
            <a:off x="228600" y="1564368"/>
            <a:ext cx="10515600" cy="4351338"/>
          </a:xfrm>
        </p:spPr>
        <p:txBody>
          <a:bodyPr>
            <a:normAutofit fontScale="92500"/>
          </a:bodyPr>
          <a:lstStyle/>
          <a:p>
            <a:pPr marL="0" indent="0">
              <a:buNone/>
            </a:pPr>
            <a:r>
              <a:rPr lang="en-US" i="1" dirty="0"/>
              <a:t>THG v </a:t>
            </a:r>
            <a:r>
              <a:rPr lang="en-US" i="1" dirty="0" err="1"/>
              <a:t>Zedra</a:t>
            </a:r>
            <a:r>
              <a:rPr lang="en-US" i="1" dirty="0"/>
              <a:t> </a:t>
            </a:r>
            <a:r>
              <a:rPr lang="en-US" dirty="0"/>
              <a:t>at §155:</a:t>
            </a:r>
            <a:endParaRPr lang="en-US" i="1" dirty="0"/>
          </a:p>
          <a:p>
            <a:pPr marL="457200" lvl="1" indent="0">
              <a:buNone/>
            </a:pPr>
            <a:r>
              <a:rPr lang="en-US" i="1" dirty="0"/>
              <a:t>“…We consider that claims under statutory provisions which confer a wide discretion as to remedy are not claims to which section 9 applies. For these reasons also, we consider that </a:t>
            </a:r>
            <a:r>
              <a:rPr lang="en-US" dirty="0"/>
              <a:t>Priory Garage</a:t>
            </a:r>
            <a:r>
              <a:rPr lang="en-US" i="1" dirty="0"/>
              <a:t>, </a:t>
            </a:r>
            <a:r>
              <a:rPr lang="en-US" dirty="0"/>
              <a:t>Hill v Spread Trustee</a:t>
            </a:r>
            <a:r>
              <a:rPr lang="en-US" i="1" dirty="0"/>
              <a:t> and </a:t>
            </a:r>
            <a:r>
              <a:rPr lang="en-US" dirty="0"/>
              <a:t>Rahman </a:t>
            </a:r>
            <a:r>
              <a:rPr lang="en-US" i="1" dirty="0"/>
              <a:t>were wrongly decided as regards section 9 of the 1980 Act.”</a:t>
            </a:r>
          </a:p>
          <a:p>
            <a:pPr marL="0" indent="0">
              <a:buNone/>
            </a:pPr>
            <a:endParaRPr lang="en-US" i="1" dirty="0"/>
          </a:p>
          <a:p>
            <a:pPr marL="0" indent="0">
              <a:buNone/>
            </a:pPr>
            <a:r>
              <a:rPr lang="en-US" dirty="0"/>
              <a:t>at §117:</a:t>
            </a:r>
          </a:p>
          <a:p>
            <a:pPr marL="457200" lvl="1" indent="0">
              <a:buNone/>
            </a:pPr>
            <a:r>
              <a:rPr lang="en-US" i="1" dirty="0"/>
              <a:t>“…We are also satisfied that, insofar as the parties in </a:t>
            </a:r>
            <a:r>
              <a:rPr lang="en-US" dirty="0"/>
              <a:t>Priory Garage </a:t>
            </a:r>
            <a:r>
              <a:rPr lang="en-US" i="1" dirty="0"/>
              <a:t>and the courts in </a:t>
            </a:r>
            <a:r>
              <a:rPr lang="en-US" dirty="0"/>
              <a:t>Rahman </a:t>
            </a:r>
            <a:r>
              <a:rPr lang="en-US" i="1" dirty="0"/>
              <a:t>and perhaps in </a:t>
            </a:r>
            <a:r>
              <a:rPr lang="en-US" dirty="0"/>
              <a:t>Hill v Spread Trustee </a:t>
            </a:r>
            <a:r>
              <a:rPr lang="en-US" i="1" dirty="0"/>
              <a:t>relied on the wider </a:t>
            </a:r>
            <a:r>
              <a:rPr lang="en-US" dirty="0"/>
              <a:t>Collin</a:t>
            </a:r>
            <a:r>
              <a:rPr lang="en-US" i="1" dirty="0"/>
              <a:t> view, they were wrong to do so. However, we have not been invited to overrule those cases nor have we heard argument as to whether they can be justified on another basis.”</a:t>
            </a:r>
          </a:p>
        </p:txBody>
      </p:sp>
    </p:spTree>
    <p:extLst>
      <p:ext uri="{BB962C8B-B14F-4D97-AF65-F5344CB8AC3E}">
        <p14:creationId xmlns:p14="http://schemas.microsoft.com/office/powerpoint/2010/main" val="136363268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6C875F-0B74-0F38-AE16-518B568B95D1}"/>
              </a:ext>
            </a:extLst>
          </p:cNvPr>
          <p:cNvSpPr>
            <a:spLocks noGrp="1"/>
          </p:cNvSpPr>
          <p:nvPr>
            <p:ph type="title"/>
          </p:nvPr>
        </p:nvSpPr>
        <p:spPr>
          <a:xfrm>
            <a:off x="620486" y="234496"/>
            <a:ext cx="10515600" cy="1325563"/>
          </a:xfrm>
        </p:spPr>
        <p:txBody>
          <a:bodyPr/>
          <a:lstStyle/>
          <a:p>
            <a:r>
              <a:rPr lang="en-US" i="1" dirty="0"/>
              <a:t>Teixeira v </a:t>
            </a:r>
            <a:r>
              <a:rPr lang="en-US" i="1" dirty="0" err="1"/>
              <a:t>Moaven</a:t>
            </a:r>
            <a:r>
              <a:rPr lang="en-US" i="1" dirty="0"/>
              <a:t> </a:t>
            </a:r>
            <a:r>
              <a:rPr lang="en-US" dirty="0"/>
              <a:t>[2026] EWHC 1215 (Ch)</a:t>
            </a:r>
            <a:endParaRPr lang="en-US" i="1" dirty="0"/>
          </a:p>
        </p:txBody>
      </p:sp>
      <p:sp>
        <p:nvSpPr>
          <p:cNvPr id="3" name="Content Placeholder 2">
            <a:extLst>
              <a:ext uri="{FF2B5EF4-FFF2-40B4-BE49-F238E27FC236}">
                <a16:creationId xmlns:a16="http://schemas.microsoft.com/office/drawing/2014/main" id="{315FB6ED-18D1-457A-3751-3F5AE0FAB763}"/>
              </a:ext>
            </a:extLst>
          </p:cNvPr>
          <p:cNvSpPr>
            <a:spLocks noGrp="1"/>
          </p:cNvSpPr>
          <p:nvPr>
            <p:ph idx="1"/>
          </p:nvPr>
        </p:nvSpPr>
        <p:spPr>
          <a:xfrm>
            <a:off x="500742" y="1411967"/>
            <a:ext cx="10515600" cy="4351338"/>
          </a:xfrm>
        </p:spPr>
        <p:txBody>
          <a:bodyPr>
            <a:normAutofit/>
          </a:bodyPr>
          <a:lstStyle/>
          <a:p>
            <a:r>
              <a:rPr lang="en-US" dirty="0"/>
              <a:t>Trusts and estates case; sham trusts and IHA 1975 claims</a:t>
            </a:r>
          </a:p>
          <a:p>
            <a:r>
              <a:rPr lang="en-US" dirty="0"/>
              <a:t>Alternative claim under s.423.</a:t>
            </a:r>
          </a:p>
          <a:p>
            <a:r>
              <a:rPr lang="en-US" dirty="0"/>
              <a:t>Judge (</a:t>
            </a:r>
            <a:r>
              <a:rPr lang="en-US" i="1" dirty="0"/>
              <a:t>obiter</a:t>
            </a:r>
            <a:r>
              <a:rPr lang="en-US" dirty="0"/>
              <a:t>) considered that – following </a:t>
            </a:r>
            <a:r>
              <a:rPr lang="en-US" i="1" dirty="0"/>
              <a:t>THG v </a:t>
            </a:r>
            <a:r>
              <a:rPr lang="en-US" i="1" dirty="0" err="1"/>
              <a:t>Zedra</a:t>
            </a:r>
            <a:r>
              <a:rPr lang="en-US" i="1" dirty="0"/>
              <a:t> </a:t>
            </a:r>
            <a:r>
              <a:rPr lang="en-US" dirty="0"/>
              <a:t>– no limitation period applies to s.423 claims: see §§213-223.</a:t>
            </a:r>
          </a:p>
          <a:p>
            <a:pPr marL="0" indent="0">
              <a:buNone/>
            </a:pPr>
            <a:r>
              <a:rPr lang="en-US" dirty="0"/>
              <a:t>§218:</a:t>
            </a:r>
          </a:p>
          <a:p>
            <a:pPr marL="457200" lvl="1" indent="0">
              <a:buNone/>
            </a:pPr>
            <a:r>
              <a:rPr lang="en-US" i="1" dirty="0"/>
              <a:t>“In the light of </a:t>
            </a:r>
            <a:r>
              <a:rPr lang="en-US" dirty="0" err="1"/>
              <a:t>Zedra</a:t>
            </a:r>
            <a:r>
              <a:rPr lang="en-US" i="1" dirty="0"/>
              <a:t>, it is, I think, completely clear that a claim under section 423 is not a claim on a ‘specialty’ and that the twelve-year limitation period attaching to such a claim, pursuant to section 8 of the Limitation Act 1980, is, simply, not applicable.”</a:t>
            </a:r>
          </a:p>
        </p:txBody>
      </p:sp>
    </p:spTree>
    <p:extLst>
      <p:ext uri="{BB962C8B-B14F-4D97-AF65-F5344CB8AC3E}">
        <p14:creationId xmlns:p14="http://schemas.microsoft.com/office/powerpoint/2010/main" val="18265282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87B0BA-275C-F29E-8B82-57FA24001828}"/>
              </a:ext>
            </a:extLst>
          </p:cNvPr>
          <p:cNvSpPr>
            <a:spLocks noGrp="1"/>
          </p:cNvSpPr>
          <p:nvPr>
            <p:ph type="title"/>
          </p:nvPr>
        </p:nvSpPr>
        <p:spPr/>
        <p:txBody>
          <a:bodyPr/>
          <a:lstStyle/>
          <a:p>
            <a:r>
              <a:rPr lang="en-US" dirty="0"/>
              <a:t>Implications for IA 1986 claims – ss.239-241</a:t>
            </a:r>
          </a:p>
        </p:txBody>
      </p:sp>
      <p:sp>
        <p:nvSpPr>
          <p:cNvPr id="3" name="Content Placeholder 2">
            <a:extLst>
              <a:ext uri="{FF2B5EF4-FFF2-40B4-BE49-F238E27FC236}">
                <a16:creationId xmlns:a16="http://schemas.microsoft.com/office/drawing/2014/main" id="{4F1B8D9E-2821-9AA6-E29E-9FDEAFDFF350}"/>
              </a:ext>
            </a:extLst>
          </p:cNvPr>
          <p:cNvSpPr>
            <a:spLocks noGrp="1"/>
          </p:cNvSpPr>
          <p:nvPr>
            <p:ph idx="1"/>
          </p:nvPr>
        </p:nvSpPr>
        <p:spPr/>
        <p:txBody>
          <a:bodyPr/>
          <a:lstStyle/>
          <a:p>
            <a:r>
              <a:rPr lang="en-US" i="1" dirty="0"/>
              <a:t>Priory Garage </a:t>
            </a:r>
            <a:r>
              <a:rPr lang="en-US" dirty="0"/>
              <a:t>(p. 149): “</a:t>
            </a:r>
            <a:r>
              <a:rPr lang="en-US" i="1" dirty="0"/>
              <a:t>It is common ground between the parties that a ‘specialty’ includes an Act of Parliament and that prima facie a statutory cause of action created by the Insolvency Act 1986 will be a specialty within the meaning of ss.8 and 9 of the Limitation Act …</a:t>
            </a:r>
            <a:r>
              <a:rPr lang="en-US" dirty="0"/>
              <a:t>”</a:t>
            </a:r>
          </a:p>
          <a:p>
            <a:r>
              <a:rPr lang="en-US" dirty="0"/>
              <a:t>Unlikely to survive majority’s analysis in </a:t>
            </a:r>
            <a:r>
              <a:rPr lang="en-US" i="1" dirty="0" err="1"/>
              <a:t>Zedra</a:t>
            </a:r>
            <a:r>
              <a:rPr lang="en-US" i="1" dirty="0"/>
              <a:t>.</a:t>
            </a:r>
            <a:endParaRPr lang="en-US" dirty="0"/>
          </a:p>
        </p:txBody>
      </p:sp>
    </p:spTree>
    <p:extLst>
      <p:ext uri="{BB962C8B-B14F-4D97-AF65-F5344CB8AC3E}">
        <p14:creationId xmlns:p14="http://schemas.microsoft.com/office/powerpoint/2010/main" val="297018321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BCC724-BFC5-AA2C-627E-C71866445E31}"/>
              </a:ext>
            </a:extLst>
          </p:cNvPr>
          <p:cNvSpPr>
            <a:spLocks noGrp="1"/>
          </p:cNvSpPr>
          <p:nvPr>
            <p:ph type="title"/>
          </p:nvPr>
        </p:nvSpPr>
        <p:spPr/>
        <p:txBody>
          <a:bodyPr/>
          <a:lstStyle/>
          <a:p>
            <a:r>
              <a:rPr lang="en-US" dirty="0"/>
              <a:t>If not limitation – what relevance has delay?</a:t>
            </a:r>
          </a:p>
        </p:txBody>
      </p:sp>
      <p:sp>
        <p:nvSpPr>
          <p:cNvPr id="3" name="Content Placeholder 2">
            <a:extLst>
              <a:ext uri="{FF2B5EF4-FFF2-40B4-BE49-F238E27FC236}">
                <a16:creationId xmlns:a16="http://schemas.microsoft.com/office/drawing/2014/main" id="{2F096120-3A79-5812-7320-C3BF9182D9F7}"/>
              </a:ext>
            </a:extLst>
          </p:cNvPr>
          <p:cNvSpPr>
            <a:spLocks noGrp="1"/>
          </p:cNvSpPr>
          <p:nvPr>
            <p:ph idx="1"/>
          </p:nvPr>
        </p:nvSpPr>
        <p:spPr>
          <a:xfrm>
            <a:off x="391886" y="1690688"/>
            <a:ext cx="10515600" cy="4351338"/>
          </a:xfrm>
        </p:spPr>
        <p:txBody>
          <a:bodyPr>
            <a:normAutofit/>
          </a:bodyPr>
          <a:lstStyle/>
          <a:p>
            <a:r>
              <a:rPr lang="en-US" i="1" dirty="0"/>
              <a:t>THG v </a:t>
            </a:r>
            <a:r>
              <a:rPr lang="en-US" i="1" dirty="0" err="1"/>
              <a:t>Zedra</a:t>
            </a:r>
            <a:r>
              <a:rPr lang="en-US" i="1" dirty="0"/>
              <a:t> </a:t>
            </a:r>
            <a:r>
              <a:rPr lang="en-US" dirty="0"/>
              <a:t>at §170:</a:t>
            </a:r>
          </a:p>
          <a:p>
            <a:pPr marL="457200" lvl="1" indent="0">
              <a:buNone/>
            </a:pPr>
            <a:r>
              <a:rPr lang="en-US" i="1" dirty="0"/>
              <a:t>“Whether or not there is a statutory limitation period, the court in addressing an application under section 994 of the CA 2006 may take account of unjustified delay by the claimant which has an adverse effect on a respondent or other persons when exercising its discretion to grant or refuse a particular remedy or any remedy. See </a:t>
            </a:r>
            <a:r>
              <a:rPr lang="en-US" dirty="0"/>
              <a:t>In re Edwardian Group Ltd</a:t>
            </a:r>
            <a:r>
              <a:rPr lang="en-US" i="1" dirty="0"/>
              <a:t>, Fancourt J at paras 571, 602—609; </a:t>
            </a:r>
            <a:r>
              <a:rPr lang="en-US" dirty="0"/>
              <a:t>Cherry Hill Skip Hire</a:t>
            </a:r>
            <a:r>
              <a:rPr lang="en-US" i="1" dirty="0"/>
              <a:t>, Andrews LJ at para 36; and </a:t>
            </a:r>
            <a:r>
              <a:rPr lang="en-US" dirty="0"/>
              <a:t>Smith v Royal Bank of Scotland</a:t>
            </a:r>
            <a:r>
              <a:rPr lang="en-US" i="1" dirty="0"/>
              <a:t>, Lord Leggatt at paras 54—60, Lord Hodge at para 89.”</a:t>
            </a:r>
          </a:p>
          <a:p>
            <a:pPr marL="0" indent="0">
              <a:buNone/>
            </a:pPr>
            <a:endParaRPr lang="en-US" dirty="0"/>
          </a:p>
          <a:p>
            <a:pPr marL="0" indent="0">
              <a:buNone/>
            </a:pPr>
            <a:r>
              <a:rPr lang="en-US" dirty="0"/>
              <a:t>E.g., </a:t>
            </a:r>
            <a:r>
              <a:rPr lang="en-US" i="1" dirty="0"/>
              <a:t>Bown v Shipley </a:t>
            </a:r>
            <a:r>
              <a:rPr lang="en-US" dirty="0"/>
              <a:t>[2026] EWHC 918 (Ch), §45.</a:t>
            </a:r>
          </a:p>
        </p:txBody>
      </p:sp>
    </p:spTree>
    <p:extLst>
      <p:ext uri="{BB962C8B-B14F-4D97-AF65-F5344CB8AC3E}">
        <p14:creationId xmlns:p14="http://schemas.microsoft.com/office/powerpoint/2010/main" val="45961614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B19782-08CD-57BC-67DC-A004E31B3A12}"/>
              </a:ext>
            </a:extLst>
          </p:cNvPr>
          <p:cNvSpPr>
            <a:spLocks noGrp="1"/>
          </p:cNvSpPr>
          <p:nvPr>
            <p:ph type="ctrTitle"/>
          </p:nvPr>
        </p:nvSpPr>
        <p:spPr/>
        <p:txBody>
          <a:bodyPr/>
          <a:lstStyle/>
          <a:p>
            <a:r>
              <a:rPr lang="en-GB" dirty="0"/>
              <a:t>Life as lawyer and on the bench</a:t>
            </a:r>
          </a:p>
        </p:txBody>
      </p:sp>
      <p:sp>
        <p:nvSpPr>
          <p:cNvPr id="3" name="Subtitle 2">
            <a:extLst>
              <a:ext uri="{FF2B5EF4-FFF2-40B4-BE49-F238E27FC236}">
                <a16:creationId xmlns:a16="http://schemas.microsoft.com/office/drawing/2014/main" id="{D43C5F72-A198-7D02-8B75-79CADDF902D5}"/>
              </a:ext>
            </a:extLst>
          </p:cNvPr>
          <p:cNvSpPr>
            <a:spLocks noGrp="1"/>
          </p:cNvSpPr>
          <p:nvPr>
            <p:ph type="subTitle" idx="1"/>
          </p:nvPr>
        </p:nvSpPr>
        <p:spPr/>
        <p:txBody>
          <a:bodyPr/>
          <a:lstStyle/>
          <a:p>
            <a:r>
              <a:rPr lang="en-GB" dirty="0"/>
              <a:t>An interview with Hugh Sims KC</a:t>
            </a:r>
          </a:p>
        </p:txBody>
      </p:sp>
    </p:spTree>
    <p:extLst>
      <p:ext uri="{BB962C8B-B14F-4D97-AF65-F5344CB8AC3E}">
        <p14:creationId xmlns:p14="http://schemas.microsoft.com/office/powerpoint/2010/main" val="329955458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925887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0BD2BD-01D0-BB2C-92BB-9A45C8B574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33773ED-A66D-E903-8BB5-6779BCE38659}"/>
              </a:ext>
            </a:extLst>
          </p:cNvPr>
          <p:cNvSpPr>
            <a:spLocks noGrp="1"/>
          </p:cNvSpPr>
          <p:nvPr>
            <p:ph type="title"/>
          </p:nvPr>
        </p:nvSpPr>
        <p:spPr>
          <a:xfrm>
            <a:off x="415600" y="593367"/>
            <a:ext cx="11360800" cy="763600"/>
          </a:xfrm>
        </p:spPr>
        <p:txBody>
          <a:bodyPr wrap="square" anchor="ctr">
            <a:normAutofit/>
          </a:bodyPr>
          <a:lstStyle/>
          <a:p>
            <a:pPr>
              <a:lnSpc>
                <a:spcPct val="90000"/>
              </a:lnSpc>
            </a:pPr>
            <a:r>
              <a:rPr lang="en-GB" sz="3733" dirty="0"/>
              <a:t>Inquiry into company’s dealings: s.236 IA 1986</a:t>
            </a:r>
          </a:p>
        </p:txBody>
      </p:sp>
      <p:pic>
        <p:nvPicPr>
          <p:cNvPr id="4" name="Picture 3" descr="33,471 Oppressively Royalty-Free Images ...">
            <a:extLst>
              <a:ext uri="{FF2B5EF4-FFF2-40B4-BE49-F238E27FC236}">
                <a16:creationId xmlns:a16="http://schemas.microsoft.com/office/drawing/2014/main" id="{F6E02BAC-D0A1-57BF-DC88-3B4A4FD391B5}"/>
              </a:ext>
            </a:extLst>
          </p:cNvPr>
          <p:cNvPicPr>
            <a:picLocks noChangeAspect="1"/>
          </p:cNvPicPr>
          <p:nvPr/>
        </p:nvPicPr>
        <p:blipFill>
          <a:blip r:embed="rId2"/>
          <a:srcRect b="8511"/>
          <a:stretch>
            <a:fillRect/>
          </a:stretch>
        </p:blipFill>
        <p:spPr>
          <a:xfrm>
            <a:off x="2966069" y="1916321"/>
            <a:ext cx="6628935" cy="4348313"/>
          </a:xfrm>
          <a:prstGeom prst="rect">
            <a:avLst/>
          </a:prstGeom>
        </p:spPr>
      </p:pic>
    </p:spTree>
    <p:extLst>
      <p:ext uri="{BB962C8B-B14F-4D97-AF65-F5344CB8AC3E}">
        <p14:creationId xmlns:p14="http://schemas.microsoft.com/office/powerpoint/2010/main" val="272561967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3fb168fa-fc27-422e-8f8f-45341d353547">
      <Terms xmlns="http://schemas.microsoft.com/office/infopath/2007/PartnerControls"/>
    </lcf76f155ced4ddcb4097134ff3c332f>
    <TaxCatchAll xmlns="34e02924-d4b4-43de-b578-3943917ebf1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7E232E9DD75094182BD83B7F18DDF88" ma:contentTypeVersion="15" ma:contentTypeDescription="Create a new document." ma:contentTypeScope="" ma:versionID="e9458103166cff7fde9c47db75f7e2b6">
  <xsd:schema xmlns:xsd="http://www.w3.org/2001/XMLSchema" xmlns:xs="http://www.w3.org/2001/XMLSchema" xmlns:p="http://schemas.microsoft.com/office/2006/metadata/properties" xmlns:ns2="3fb168fa-fc27-422e-8f8f-45341d353547" xmlns:ns3="34e02924-d4b4-43de-b578-3943917ebf15" targetNamespace="http://schemas.microsoft.com/office/2006/metadata/properties" ma:root="true" ma:fieldsID="d20620accc7b5cdc4f50d3c705be70a4" ns2:_="" ns3:_="">
    <xsd:import namespace="3fb168fa-fc27-422e-8f8f-45341d353547"/>
    <xsd:import namespace="34e02924-d4b4-43de-b578-3943917ebf15"/>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3:SharedWithUsers" minOccurs="0"/>
                <xsd:element ref="ns3:SharedWithDetails" minOccurs="0"/>
                <xsd:element ref="ns2:MediaServiceObjectDetectorVersion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fb168fa-fc27-422e-8f8f-45341d35354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5938bf28-da9d-4df6-a5d0-9480a0fa2907"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description="" ma:hidden="true" ma:indexed="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ObjectDetectorVersions" ma:index="20"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Location" ma:index="22"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4e02924-d4b4-43de-b578-3943917ebf15"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c29e90b5-8682-4bf9-9ead-5c939ba0ca37}" ma:internalName="TaxCatchAll" ma:showField="CatchAllData" ma:web="34e02924-d4b4-43de-b578-3943917ebf15">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79B0A73-CD29-4111-BEC2-03AFE0BDFD5A}">
  <ds:schemaRefs>
    <ds:schemaRef ds:uri="http://schemas.microsoft.com/sharepoint/v3/contenttype/forms"/>
  </ds:schemaRefs>
</ds:datastoreItem>
</file>

<file path=customXml/itemProps2.xml><?xml version="1.0" encoding="utf-8"?>
<ds:datastoreItem xmlns:ds="http://schemas.openxmlformats.org/officeDocument/2006/customXml" ds:itemID="{BDACBD1F-EFDF-4497-9DC0-E4994BC39E85}">
  <ds:schemaRefs>
    <ds:schemaRef ds:uri="http://schemas.microsoft.com/office/2006/metadata/properties"/>
    <ds:schemaRef ds:uri="http://schemas.microsoft.com/office/infopath/2007/PartnerControls"/>
    <ds:schemaRef ds:uri="3fb168fa-fc27-422e-8f8f-45341d353547"/>
    <ds:schemaRef ds:uri="34e02924-d4b4-43de-b578-3943917ebf15"/>
  </ds:schemaRefs>
</ds:datastoreItem>
</file>

<file path=customXml/itemProps3.xml><?xml version="1.0" encoding="utf-8"?>
<ds:datastoreItem xmlns:ds="http://schemas.openxmlformats.org/officeDocument/2006/customXml" ds:itemID="{1F045B4D-8068-48A9-8A01-BD0542EA7AF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fb168fa-fc27-422e-8f8f-45341d353547"/>
    <ds:schemaRef ds:uri="34e02924-d4b4-43de-b578-3943917ebf1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203</TotalTime>
  <Words>4855</Words>
  <Application>Microsoft Office PowerPoint</Application>
  <PresentationFormat>Widescreen</PresentationFormat>
  <Paragraphs>455</Paragraphs>
  <Slides>87</Slides>
  <Notes>43</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87</vt:i4>
      </vt:variant>
    </vt:vector>
  </HeadingPairs>
  <TitlesOfParts>
    <vt:vector size="97" baseType="lpstr">
      <vt:lpstr>Aptos</vt:lpstr>
      <vt:lpstr>Arial</vt:lpstr>
      <vt:lpstr>Arial (headings)</vt:lpstr>
      <vt:lpstr>Arial (headings)</vt:lpstr>
      <vt:lpstr>Calibri</vt:lpstr>
      <vt:lpstr>Open Sans</vt:lpstr>
      <vt:lpstr>Times New Roman</vt:lpstr>
      <vt:lpstr>Wingdings</vt:lpstr>
      <vt:lpstr>Office Theme</vt:lpstr>
      <vt:lpstr>Simple Light</vt:lpstr>
      <vt:lpstr>Annual Insolvency and Restructuring Seminar</vt:lpstr>
      <vt:lpstr>Chairs  Address</vt:lpstr>
      <vt:lpstr>Information gathering in Insolvency Proceedings</vt:lpstr>
      <vt:lpstr>PowerPoint Presentation</vt:lpstr>
      <vt:lpstr>PowerPoint Presentation</vt:lpstr>
      <vt:lpstr>PowerPoint Presentation</vt:lpstr>
      <vt:lpstr>Duty to co-operate: s.235 IA 1986</vt:lpstr>
      <vt:lpstr>Inquiry into company’s dealings: s.236 IA 1986</vt:lpstr>
      <vt:lpstr>Inquiry into company’s dealings: s.236 IA 1986</vt:lpstr>
      <vt:lpstr>PowerPoint Presentation</vt:lpstr>
      <vt:lpstr>PowerPoint Presentation</vt:lpstr>
      <vt:lpstr>PowerPoint Presentation</vt:lpstr>
      <vt:lpstr>PowerPoint Presentation</vt:lpstr>
      <vt:lpstr>Seizure of bankrupt’s property: s.365 IA 1986</vt:lpstr>
      <vt:lpstr>Seizure of bankrupt’s property: s.365 IA 1986</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Refreshments Break</vt:lpstr>
      <vt:lpstr>Carrying on and helping out: Fraudulent Trading &amp; Dishonest Assistance</vt:lpstr>
      <vt:lpstr>Fraudulent Trading</vt:lpstr>
      <vt:lpstr>Fraudulent Trading: s.213 and 246ZA IA</vt:lpstr>
      <vt:lpstr>Constituent Elements</vt:lpstr>
      <vt:lpstr>Carrying on business</vt:lpstr>
      <vt:lpstr>Intent to Defraud/Fraudulent Purpose</vt:lpstr>
      <vt:lpstr>Intent to Defraud Examples</vt:lpstr>
      <vt:lpstr>Does s.213 apply to “outsiders”?</vt:lpstr>
      <vt:lpstr>What amounts to participation?</vt:lpstr>
      <vt:lpstr>Knowledge</vt:lpstr>
      <vt:lpstr>Hypothetical Examples?</vt:lpstr>
      <vt:lpstr>Transworld Payment Solutions UK Ltd v First Curacao International Bank NV [2025] EWHC 2480 (Ch)</vt:lpstr>
      <vt:lpstr>Transworld: s.213</vt:lpstr>
      <vt:lpstr>REMEDIES</vt:lpstr>
      <vt:lpstr>LIMITATION</vt:lpstr>
      <vt:lpstr>Dishonest Assistance</vt:lpstr>
      <vt:lpstr>DISHONEST ASSISTANCE </vt:lpstr>
      <vt:lpstr>DISHONEST ASSISTANCE </vt:lpstr>
      <vt:lpstr>Stevens v Hotel Portfolio II UK Ltd (In Liquidation) [2025] UKSC 28</vt:lpstr>
      <vt:lpstr>Stevens v Hotel Portfolio II UK Ltd (In Liquidation) [2025] UKSC 28</vt:lpstr>
      <vt:lpstr>Stevens v Hotel Portfolio II UK Ltd (In Liquidation) [2025] UKSC 28</vt:lpstr>
      <vt:lpstr>PowerPoint Presentation</vt:lpstr>
      <vt:lpstr>Workshop Session 1</vt:lpstr>
      <vt:lpstr>Lunch</vt:lpstr>
      <vt:lpstr>Workshop Session 2</vt:lpstr>
      <vt:lpstr>Refreshments Break</vt:lpstr>
      <vt:lpstr>The Latest Developments in Part 26A Restructuring Plans</vt:lpstr>
      <vt:lpstr>A Primer on Plans</vt:lpstr>
      <vt:lpstr>The Law (CA 2006)</vt:lpstr>
      <vt:lpstr>The Law (CA 2006) (ctd)</vt:lpstr>
      <vt:lpstr>Procedure</vt:lpstr>
      <vt:lpstr>Key principles from the (developing) case law (CoA)</vt:lpstr>
      <vt:lpstr>The Latest Developments in Part 26A Restructuring Plans</vt:lpstr>
      <vt:lpstr>“A man's got to know his limitations”</vt:lpstr>
      <vt:lpstr>Zedra Trust Co (Jersey) Ltd v THG plc and ors [2026] UKSC 6; [2026] 2 WLR 479</vt:lpstr>
      <vt:lpstr>Position under IA 1986 before Zedra v THG</vt:lpstr>
      <vt:lpstr>In re Priory Garage (Walthamstow) Ltd [2001] BPIR 144</vt:lpstr>
      <vt:lpstr>In re Priory Garage (cont)</vt:lpstr>
      <vt:lpstr>In re Priory Garage (cont’)</vt:lpstr>
      <vt:lpstr>In re Priory Garage (cont’)</vt:lpstr>
      <vt:lpstr>In re Priory Garage (cont’)</vt:lpstr>
      <vt:lpstr>Law Society v Southall [2001] EWCA Civ 2001; [2002] BPIR 336</vt:lpstr>
      <vt:lpstr>Hill v Spread Trustee Co Ltd and anr [2006] EWCA Civ 542; [2007] 1 WLR 2404</vt:lpstr>
      <vt:lpstr>Hill v Spread Trustee (cont’)</vt:lpstr>
      <vt:lpstr>Hill v Spread Trustee (cont’)</vt:lpstr>
      <vt:lpstr>Hill v Spread Trustee (supra)</vt:lpstr>
      <vt:lpstr>Zedra Trustee Co (Jersey) Ltd v THG plc and ors [2024] EWCA Civ 158; [2024] Ch 318</vt:lpstr>
      <vt:lpstr>On appeal to the UKSC</vt:lpstr>
      <vt:lpstr>Implications for IA 1986 claims – s.423</vt:lpstr>
      <vt:lpstr>Implications for IA 1986 claims – s.423</vt:lpstr>
      <vt:lpstr>Teixeira v Moaven [2026] EWHC 1215 (Ch)</vt:lpstr>
      <vt:lpstr>Implications for IA 1986 claims – ss.239-241</vt:lpstr>
      <vt:lpstr>If not limitation – what relevance has delay?</vt:lpstr>
      <vt:lpstr>Life as lawyer and on the bench</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Matthew Gerrard</dc:creator>
  <cp:lastModifiedBy>Matthew Gerrard</cp:lastModifiedBy>
  <cp:revision>2</cp:revision>
  <dcterms:created xsi:type="dcterms:W3CDTF">2024-11-05T09:00:16Z</dcterms:created>
  <dcterms:modified xsi:type="dcterms:W3CDTF">2026-06-11T08:14:23Z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0x01010027E232E9DD75094182BD83B7F18DDF88</vt:lpwstr>
  </property>
  <property fmtid="{D5CDD505-2E9C-101B-9397-08002B2CF9AE}" pid="3" name="MediaServiceImageTags">
    <vt:lpwstr/>
  </property>
</Properties>
</file>