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340" r:id="rId3"/>
    <p:sldId id="310" r:id="rId4"/>
    <p:sldId id="311" r:id="rId5"/>
    <p:sldId id="324" r:id="rId6"/>
    <p:sldId id="325" r:id="rId7"/>
    <p:sldId id="326" r:id="rId8"/>
    <p:sldId id="320" r:id="rId9"/>
    <p:sldId id="338" r:id="rId10"/>
    <p:sldId id="339" r:id="rId11"/>
    <p:sldId id="322" r:id="rId12"/>
    <p:sldId id="315" r:id="rId13"/>
    <p:sldId id="317" r:id="rId14"/>
    <p:sldId id="342" r:id="rId15"/>
    <p:sldId id="343" r:id="rId16"/>
    <p:sldId id="341" r:id="rId17"/>
    <p:sldId id="328" r:id="rId18"/>
    <p:sldId id="329" r:id="rId19"/>
    <p:sldId id="332" r:id="rId20"/>
    <p:sldId id="333" r:id="rId21"/>
    <p:sldId id="336" r:id="rId22"/>
    <p:sldId id="337" r:id="rId23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1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35" y="5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A9A6D226-E1AE-E0DA-0A99-4DEEC231F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78604A8E-4E03-02D4-DFEC-2A8837966D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51D12ED6-0840-E300-8662-218F1BCFCA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1324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A434E31B-58B8-2DA3-1917-58E716136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75762214-AAE9-ADB8-89A7-0A32C7C681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82C5C013-18B1-AE8A-71B4-0C804CEE8B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Stephen Hunt is Liquidator of TWPS and 10 of the MTIC Companies. Michaela Hall (6) and Kevin Goldfarb (3) are liquidators of other 9 MTIC Companies.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1613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D0891765-28C6-3C71-A6A7-F50F861BA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53312F46-D164-7D18-F20D-374AA91D06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262EAA03-9A2E-4919-E462-62DD71109A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9912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3003A2FD-9D87-7312-76E8-E1B29F510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365F3C21-3605-E91A-6BE3-1D7275E836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DBE2CF81-C310-7D3C-E119-9EBDC16C4C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056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3BF19C5D-3FB5-EF09-96CC-EB4A842D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56B4931C-AA29-05C6-2440-DF1642AA5B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BDA32F15-8EEE-6369-E2C9-FB1E9F4193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6412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537A323C-E59A-5C93-27D8-6E7AFB13E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C8F56195-B01C-3970-8BC6-F533227D66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D0070DF0-2C18-3468-4001-F64ABCFEE2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9712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A193316F-9881-6E56-7338-8DA6A14A5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9BA5BB45-2E40-FEAF-248E-6AA8568612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D6B24607-E63E-7E91-26DC-50CC7DB6E3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7660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0F4DD157-5E1D-9B7C-F27C-DA00D1E98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B021D7F0-6BC9-EA1A-FC36-AB55DD9EBA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4CB4DF8C-7D2C-22CD-D2C2-72EAEEECB1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42034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C5FF0B6E-2E52-9907-3BF3-C85ABD4F3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4FC050F4-B697-253A-1DA2-0CD0218C2D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4975F277-F2BD-1734-FE81-2FB6456FED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4448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EA7A86F7-BB4C-AFA6-594E-09C0ACD3E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7BDD08C2-34FB-1079-F99E-5E8773DDFC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74BB85A0-B97E-2F56-B37B-F0D46935A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2536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18862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D87A1467-0D67-8F15-A6AB-809201921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E483757C-FDC1-C90F-589C-F71E1D6AF1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BD875AB2-4E9E-B7EE-235C-94B8FFD9C5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6403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92F2C870-097F-5405-9C8F-8863335A6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A7B365DF-40BE-76EA-AEFF-90352866E8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C8BFAB1B-3CE1-CD46-5804-BC245ADBB7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2690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1D6F2455-7818-0D01-D7DA-3FB04C68C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D3D63ADE-E144-3227-5FC1-86610A1CA6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D46F3E49-4EDA-575B-B9A4-BC2E38C66B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8567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1345E5A4-B53E-7F5D-DE25-2314BE5EE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B4C2B1D8-8F81-8A40-9A2E-005E98C177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1AC501AF-B97C-658F-222A-DCC24061B0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9898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D2DD582A-9CD7-F92D-78EC-4286B7C5E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3F800AF1-8201-47E7-ED94-2DD3D31F63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D0679C85-27D0-72C9-8974-55DCA2789A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4580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7176F63C-0D9B-6121-F544-21B778FDC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0BC016B5-9AF4-EADE-52A3-4B509D3A34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FBE54C81-9840-6253-3558-EE035190AE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8661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E36480BA-A2C2-E6A4-973A-97B0682FA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B5A62A86-E8BB-77EE-A026-B7D9B5E276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F6E464A0-432D-03A8-256D-698E59E3CA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0267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17778D65-A6F5-5121-4C9D-A40068382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26aaf2d4_0_0:notes">
            <a:extLst>
              <a:ext uri="{FF2B5EF4-FFF2-40B4-BE49-F238E27FC236}">
                <a16:creationId xmlns:a16="http://schemas.microsoft.com/office/drawing/2014/main" id="{07C6A16C-9F07-AC14-6474-E21E2A71C5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26aaf2d4_0_0:notes">
            <a:extLst>
              <a:ext uri="{FF2B5EF4-FFF2-40B4-BE49-F238E27FC236}">
                <a16:creationId xmlns:a16="http://schemas.microsoft.com/office/drawing/2014/main" id="{D6B9752C-E082-C364-AA30-70D1E17467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3759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795161D1-5209-4CA9-8ECE-12EFBA05A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9E59A4C-FAD8-452F-B79D-0AB7E5CA6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481" y="522304"/>
            <a:ext cx="8351037" cy="2049445"/>
          </a:xfrm>
        </p:spPr>
        <p:txBody>
          <a:bodyPr>
            <a:noAutofit/>
          </a:bodyPr>
          <a:lstStyle/>
          <a:p>
            <a:br>
              <a:rPr lang="en-GB" sz="3600" b="1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GB" sz="3600" b="1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GB" sz="3600" b="1" i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Carrying on and helping out</a:t>
            </a:r>
            <a:r>
              <a:rPr lang="en-GB" sz="3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: Fraudulent Trading &amp; Dishonest Assistance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A678B02-1283-4EDB-A695-BC4713C6A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6634" y="2571750"/>
            <a:ext cx="6400800" cy="1259893"/>
          </a:xfrm>
        </p:spPr>
        <p:txBody>
          <a:bodyPr>
            <a:normAutofit/>
          </a:bodyPr>
          <a:lstStyle/>
          <a:p>
            <a:r>
              <a:rPr lang="en-GB" dirty="0"/>
              <a:t>Simon Passfield KC</a:t>
            </a:r>
          </a:p>
          <a:p>
            <a:r>
              <a:rPr lang="en-GB" dirty="0"/>
              <a:t>Govinder Chambay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77AE9806-BAA5-4681-7F69-1B97FF40B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6A7FE91D-CA51-48CB-B214-6174B2A31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B05360B-385E-DBF7-4141-63E42B422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Knowledge</a:t>
            </a:r>
            <a:endParaRPr lang="en-GB" sz="32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026" name="Picture 2" descr="An engraving of Admiral Lord Nelson">
            <a:extLst>
              <a:ext uri="{FF2B5EF4-FFF2-40B4-BE49-F238E27FC236}">
                <a16:creationId xmlns:a16="http://schemas.microsoft.com/office/drawing/2014/main" id="{749D1AF9-5A89-C375-3731-278DD6C20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551" y="1332702"/>
            <a:ext cx="4027250" cy="268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53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7A9461D8-87A2-5536-5FFD-FFAB0BED9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345625B-1384-F24E-8C4A-9B1E6B601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539975F-FCB0-6D81-0C68-2486ABCD0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221698"/>
            <a:ext cx="8520600" cy="3352312"/>
          </a:xfrm>
        </p:spPr>
        <p:txBody>
          <a:bodyPr>
            <a:normAutofit/>
          </a:bodyPr>
          <a:lstStyle/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964C41A-1746-F3B3-2BBD-CBABB699B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Hypothetical Examples?</a:t>
            </a:r>
            <a:endParaRPr lang="en-GB" sz="23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7E73A0-307D-E8C2-6205-83E91F6AF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41" y="1402193"/>
            <a:ext cx="3870435" cy="25815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21C83A-D55B-0AC9-8611-496A203072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1465" y="1387651"/>
            <a:ext cx="3903901" cy="260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14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360A8206-282C-246F-F525-5444DD298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DA00C44-89A4-D9D0-4201-5D4BC5FFF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06674C2-126A-C29B-648E-0FCE62C76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92500" lnSpcReduction="10000"/>
          </a:bodyPr>
          <a:lstStyle/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 err="1">
                <a:ea typeface="Open Sans" pitchFamily="2" charset="0"/>
                <a:cs typeface="Open Sans" pitchFamily="2" charset="0"/>
              </a:rPr>
              <a:t>Liqs</a:t>
            </a:r>
            <a:r>
              <a:rPr lang="en-GB" dirty="0">
                <a:ea typeface="Open Sans" pitchFamily="2" charset="0"/>
                <a:cs typeface="Open Sans" pitchFamily="2" charset="0"/>
              </a:rPr>
              <a:t> of MTIC Companies bring s.213 claims against TWPS, alleging that TWPS was knowingly party to MTIC Fraud carried on by MTIC Companies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 err="1">
                <a:ea typeface="Open Sans" pitchFamily="2" charset="0"/>
                <a:cs typeface="Open Sans" pitchFamily="2" charset="0"/>
              </a:rPr>
              <a:t>Liq</a:t>
            </a:r>
            <a:r>
              <a:rPr lang="en-GB" dirty="0">
                <a:ea typeface="Open Sans" pitchFamily="2" charset="0"/>
                <a:cs typeface="Open Sans" pitchFamily="2" charset="0"/>
              </a:rPr>
              <a:t> of TWPS brings s.213 claims against Mr </a:t>
            </a:r>
            <a:r>
              <a:rPr lang="en-GB" dirty="0" err="1">
                <a:ea typeface="Open Sans" pitchFamily="2" charset="0"/>
                <a:cs typeface="Open Sans" pitchFamily="2" charset="0"/>
              </a:rPr>
              <a:t>Deuss</a:t>
            </a:r>
            <a:r>
              <a:rPr lang="en-GB" dirty="0">
                <a:ea typeface="Open Sans" pitchFamily="2" charset="0"/>
                <a:cs typeface="Open Sans" pitchFamily="2" charset="0"/>
              </a:rPr>
              <a:t> and FCIB, alleging that they were knowingly party to carrying on of TWPS’s business for fraudulent purpose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D3B9B4F-012B-11D9-194F-CCA757CF9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fr-FR" sz="2300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Transworld</a:t>
            </a:r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fr-FR" sz="2300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Payment</a:t>
            </a:r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Solutions UK Ltd v First </a:t>
            </a:r>
            <a:r>
              <a:rPr lang="fr-FR" sz="2300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Curacao</a:t>
            </a:r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International Bank NV [2025] EWHC 2480 (</a:t>
            </a:r>
            <a:r>
              <a:rPr lang="fr-FR" sz="2300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Ch</a:t>
            </a:r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)</a:t>
            </a:r>
            <a:endParaRPr lang="en-GB" sz="23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709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C4BDC780-A3CA-210D-2FEA-89A5C1C49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E0F2F17-DBE3-1D01-D24F-E2E41B992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9A608A2-9FD8-C6F8-DB72-916C0E8436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70000" lnSpcReduction="20000"/>
          </a:bodyPr>
          <a:lstStyle/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No s.213 application issued against TWPS, therefore claims against it time-barred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In any event: </a:t>
            </a:r>
          </a:p>
          <a:p>
            <a:pPr lvl="1"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TWPS not a party to carrying on of MTIC Companies’ business because the TWPS marketers had insufficient involvement in the activities of any of the MTIC Companies </a:t>
            </a:r>
          </a:p>
          <a:p>
            <a:pPr lvl="1"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TWPS did not know that the MTIC Companies were carrying on business with intent to defraud HMRC or turn a blind eye to them doing so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NB: It would be possible for an introducer to be held liable under s.213 even if the only active steps which it took were innocent ones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2444E45-8C97-9774-E5FD-EB1A2D862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fr-FR" sz="2300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Transworld</a:t>
            </a:r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: s.213</a:t>
            </a:r>
            <a:endParaRPr lang="en-GB" sz="23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028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E7396559-CB48-B002-F89A-8FE759BCF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40F1937E-9B60-10DA-5A9C-88001E101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4846973-633A-4C85-3E79-0421E8CD7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/>
          </a:bodyPr>
          <a:lstStyle/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Such contribution as the court thinks proper: s.213(2); s.246ZA(2)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Must be nexus between loss caused to creditors and contribution ordered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Starting point may be net deficiency 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Court may consider each defendant separately or jointly and severally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DC9462A-CEE2-E6C9-7D60-0EC23786A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REMEDIES</a:t>
            </a:r>
            <a:endParaRPr lang="en-GB" sz="23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125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59FE3FB1-7FF4-A983-C7D3-A07BE3788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2B6EAAE-1381-D9D0-E3E3-842AD0928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5E8A300-DE45-1F99-C6A2-A172660A9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/>
          </a:bodyPr>
          <a:lstStyle/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Six years from entry into administration/liquidation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NB in compulsory liquidation, period runs from making of WUO, not presentation of WUP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344FA70-235B-92E7-D652-EFFC13F55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LIMITATION</a:t>
            </a:r>
            <a:endParaRPr lang="en-GB" sz="23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12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569B3-05AD-4DAD-E697-559B3EAC0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5055B-4763-13B7-846F-49C8157E8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Dishonest Assistance</a:t>
            </a:r>
          </a:p>
        </p:txBody>
      </p:sp>
    </p:spTree>
    <p:extLst>
      <p:ext uri="{BB962C8B-B14F-4D97-AF65-F5344CB8AC3E}">
        <p14:creationId xmlns:p14="http://schemas.microsoft.com/office/powerpoint/2010/main" val="1411335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B26FCE31-7F95-E0A4-AEF6-0EDBFA85F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2864E9D-2185-40AE-5833-8C47D2C66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8BFFC33-56BA-555A-FF39-EBD4C9B45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SzPct val="100000"/>
            </a:pPr>
            <a:r>
              <a:rPr lang="en-GB" dirty="0">
                <a:ea typeface="Open Sans" pitchFamily="2" charset="0"/>
                <a:cs typeface="Open Sans" pitchFamily="2" charset="0"/>
              </a:rPr>
              <a:t>1. There is a trust. 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r>
              <a:rPr lang="en-GB" dirty="0">
                <a:ea typeface="Open Sans" pitchFamily="2" charset="0"/>
                <a:cs typeface="Open Sans" pitchFamily="2" charset="0"/>
              </a:rPr>
              <a:t>2. There is a breach of trust by the trustee of that trust.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r>
              <a:rPr lang="en-GB" dirty="0">
                <a:ea typeface="Open Sans" pitchFamily="2" charset="0"/>
                <a:cs typeface="Open Sans" pitchFamily="2" charset="0"/>
              </a:rPr>
              <a:t>3. The defendant induces or assists that breach of trust.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r>
              <a:rPr lang="en-GB" dirty="0">
                <a:ea typeface="Open Sans" pitchFamily="2" charset="0"/>
                <a:cs typeface="Open Sans" pitchFamily="2" charset="0"/>
              </a:rPr>
              <a:t>4. The defendant does so dishonestly.</a:t>
            </a:r>
          </a:p>
          <a:p>
            <a:pPr marL="0" indent="0" algn="just">
              <a:buSzPct val="100000"/>
            </a:pPr>
            <a:endParaRPr lang="en-GB" dirty="0"/>
          </a:p>
          <a:p>
            <a:pPr marL="0" indent="0" algn="just">
              <a:buSzPct val="100000"/>
            </a:pPr>
            <a:r>
              <a:rPr lang="en-GB" i="1" dirty="0"/>
              <a:t>Lewin on Trusts </a:t>
            </a:r>
            <a:r>
              <a:rPr lang="en-GB" dirty="0"/>
              <a:t>20</a:t>
            </a:r>
            <a:r>
              <a:rPr lang="en-GB" baseline="30000" dirty="0"/>
              <a:t>th</a:t>
            </a:r>
            <a:r>
              <a:rPr lang="en-GB" dirty="0"/>
              <a:t> Ed at (43-014)</a:t>
            </a: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79E23AB-085D-841A-1BC4-23DF208C4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DISHONEST ASSISTANCE </a:t>
            </a:r>
            <a:endParaRPr lang="en-GB" sz="23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21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96E3C7B5-8332-79E2-EB62-2A97E60D9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D3C1CE7A-3ECC-AC15-073B-3B26EC300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9934DAC3-272A-31E4-BA83-03DDF3D49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lnSpcReduction="10000"/>
          </a:bodyPr>
          <a:lstStyle/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Assistance = more than minimal and must enable commission of breach.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Dishonesty = </a:t>
            </a:r>
            <a:r>
              <a:rPr lang="en-GB" i="1" dirty="0">
                <a:ea typeface="Open Sans" pitchFamily="2" charset="0"/>
                <a:cs typeface="Open Sans" pitchFamily="2" charset="0"/>
              </a:rPr>
              <a:t>Ivey </a:t>
            </a:r>
            <a:r>
              <a:rPr lang="en-GB" dirty="0">
                <a:ea typeface="Open Sans" pitchFamily="2" charset="0"/>
                <a:cs typeface="Open Sans" pitchFamily="2" charset="0"/>
              </a:rPr>
              <a:t>test.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Blind-eye knowledge counts.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Suspicion or knowledge of wrongdoing sufficient.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FC7BD8E-F99F-F6E9-FF3A-C4553FD9D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fr-FR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DISHONEST ASSISTANCE </a:t>
            </a:r>
            <a:endParaRPr lang="en-GB" sz="23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83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6E70AE73-4F3D-9BA7-C2C5-36614ABAA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A0BBE6F-895F-30CA-91AA-DB5C648B6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DC912E9-4E10-9639-AB5B-47BED576C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70000" lnSpcReduction="20000"/>
          </a:bodyPr>
          <a:lstStyle/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Mr Ruhan director of Hotel Portfolio II UK Ltd (“</a:t>
            </a:r>
            <a:r>
              <a:rPr lang="en-GB" b="1" dirty="0">
                <a:ea typeface="Open Sans" pitchFamily="2" charset="0"/>
                <a:cs typeface="Open Sans" pitchFamily="2" charset="0"/>
              </a:rPr>
              <a:t>HPII</a:t>
            </a:r>
            <a:r>
              <a:rPr lang="en-GB" dirty="0">
                <a:ea typeface="Open Sans" pitchFamily="2" charset="0"/>
                <a:cs typeface="Open Sans" pitchFamily="2" charset="0"/>
              </a:rPr>
              <a:t>”).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HPII sold 3 hotels to overseas entities ostensibly owned by Mr Stevens, but in truth owned by Mr Ruhan. Ownership concealed from HPII.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Overseas entities sell hotels for significant profit, part of which received by Mr Ruhan. Mr Stevens receives £1.5m as a reward.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Mr Stevens assists Mr Ruhan in dissipating profits in overseas investments.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8E0A166-4E59-BC3A-D052-D0A2CC222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255495"/>
            <a:ext cx="8022831" cy="966204"/>
          </a:xfrm>
        </p:spPr>
        <p:txBody>
          <a:bodyPr>
            <a:noAutofit/>
          </a:bodyPr>
          <a:lstStyle/>
          <a:p>
            <a:r>
              <a:rPr lang="en-GB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Stevens v Hotel Portfolio II UK Ltd (In Liquidation) [2025] UKSC 28</a:t>
            </a:r>
          </a:p>
        </p:txBody>
      </p:sp>
    </p:spTree>
    <p:extLst>
      <p:ext uri="{BB962C8B-B14F-4D97-AF65-F5344CB8AC3E}">
        <p14:creationId xmlns:p14="http://schemas.microsoft.com/office/powerpoint/2010/main" val="225878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999CE-8617-2144-3E22-AE1861AA68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Fraudulent Trading</a:t>
            </a:r>
          </a:p>
        </p:txBody>
      </p:sp>
      <p:pic>
        <p:nvPicPr>
          <p:cNvPr id="2050" name="Picture 2" descr="Nick Leeson Biography | Official Website">
            <a:extLst>
              <a:ext uri="{FF2B5EF4-FFF2-40B4-BE49-F238E27FC236}">
                <a16:creationId xmlns:a16="http://schemas.microsoft.com/office/drawing/2014/main" id="{3BBEF044-F584-A2F5-0AD0-D1EF39829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50" y="2933166"/>
            <a:ext cx="2516850" cy="181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ernie Madoff - Wikipedia">
            <a:extLst>
              <a:ext uri="{FF2B5EF4-FFF2-40B4-BE49-F238E27FC236}">
                <a16:creationId xmlns:a16="http://schemas.microsoft.com/office/drawing/2014/main" id="{FE2F8910-0ED0-E2BA-0C57-2911BDEB0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219" y="2930295"/>
            <a:ext cx="1364775" cy="181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B2AB58B-0885-7999-943A-319595B4C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813" y="2953150"/>
            <a:ext cx="2770387" cy="219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652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E7BB73C4-9819-3B46-4E47-B22579483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653D6FF-42D5-89D8-FFDC-51E5A0A95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E3A28CD-9070-47D7-0A80-F49CB3D43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/>
          </a:bodyPr>
          <a:lstStyle/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HPII successfully argue: (</a:t>
            </a:r>
            <a:r>
              <a:rPr lang="en-GB" dirty="0" err="1">
                <a:ea typeface="Open Sans" pitchFamily="2" charset="0"/>
                <a:cs typeface="Open Sans" pitchFamily="2" charset="0"/>
              </a:rPr>
              <a:t>i</a:t>
            </a:r>
            <a:r>
              <a:rPr lang="en-GB" dirty="0">
                <a:ea typeface="Open Sans" pitchFamily="2" charset="0"/>
                <a:cs typeface="Open Sans" pitchFamily="2" charset="0"/>
              </a:rPr>
              <a:t>) Mr Ruhan breached duties by concealing interest and dissipation; (ii) Mr Stevens dishonestly assisted.</a:t>
            </a:r>
          </a:p>
          <a:p>
            <a:pPr marL="0" indent="0" algn="just">
              <a:buSzPct val="100000"/>
            </a:pPr>
            <a:r>
              <a:rPr lang="en-GB" dirty="0">
                <a:ea typeface="Open Sans" pitchFamily="2" charset="0"/>
                <a:cs typeface="Open Sans" pitchFamily="2" charset="0"/>
              </a:rPr>
              <a:t> 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Mr Stevens ordered to pay £102m.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Mr Stevens appeals to SC.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A1E20D0-C52D-C6BD-2371-7ECC8EC61D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255495"/>
            <a:ext cx="8022831" cy="966204"/>
          </a:xfrm>
        </p:spPr>
        <p:txBody>
          <a:bodyPr>
            <a:noAutofit/>
          </a:bodyPr>
          <a:lstStyle/>
          <a:p>
            <a:r>
              <a:rPr lang="en-GB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Stevens v Hotel Portfolio II UK Ltd (In Liquidation) [2025] UKSC 28</a:t>
            </a:r>
          </a:p>
        </p:txBody>
      </p:sp>
    </p:spTree>
    <p:extLst>
      <p:ext uri="{BB962C8B-B14F-4D97-AF65-F5344CB8AC3E}">
        <p14:creationId xmlns:p14="http://schemas.microsoft.com/office/powerpoint/2010/main" val="1104934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19DB3F40-90AF-A7CC-5F41-2880BC17B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CC9D316-FC1A-3988-74EE-CAAA08C1B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72FF138-909E-0AA9-5560-0FE2845169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/>
          </a:bodyPr>
          <a:lstStyle/>
          <a:p>
            <a:pPr marL="0" indent="0" algn="just">
              <a:buSzPct val="100000"/>
            </a:pPr>
            <a:r>
              <a:rPr lang="en-GB" b="1">
                <a:ea typeface="Open Sans" pitchFamily="2" charset="0"/>
                <a:cs typeface="Open Sans" pitchFamily="2" charset="0"/>
              </a:rPr>
              <a:t>On Appeal:</a:t>
            </a:r>
          </a:p>
          <a:p>
            <a:pPr marL="0" indent="0" algn="just">
              <a:buSzPct val="100000"/>
            </a:pPr>
            <a:endParaRPr lang="en-GB" b="1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Constructive trust more than just a remedy. 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HPII suffered loss following dissipation.</a:t>
            </a: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r>
              <a:rPr lang="en-GB" dirty="0">
                <a:ea typeface="Open Sans" pitchFamily="2" charset="0"/>
                <a:cs typeface="Open Sans" pitchFamily="2" charset="0"/>
              </a:rPr>
              <a:t>Set off would defeat constructive trust purpose.  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F22D5CF-3EFE-4D7C-3CA1-F524E40E2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255495"/>
            <a:ext cx="8022831" cy="966204"/>
          </a:xfrm>
        </p:spPr>
        <p:txBody>
          <a:bodyPr>
            <a:noAutofit/>
          </a:bodyPr>
          <a:lstStyle/>
          <a:p>
            <a:r>
              <a:rPr lang="en-GB" sz="23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Stevens v Hotel Portfolio II UK Ltd (In Liquidation) [2025] UKSC 28</a:t>
            </a:r>
          </a:p>
        </p:txBody>
      </p:sp>
    </p:spTree>
    <p:extLst>
      <p:ext uri="{BB962C8B-B14F-4D97-AF65-F5344CB8AC3E}">
        <p14:creationId xmlns:p14="http://schemas.microsoft.com/office/powerpoint/2010/main" val="834930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1F1CEC05-436E-F09F-F83B-C18CB1736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97AC1EB-D636-D26C-0F78-7A43E3679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14C4BF0-442E-9C41-69D2-94891761B7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92500" lnSpcReduction="10000"/>
          </a:bodyPr>
          <a:lstStyle/>
          <a:p>
            <a:pPr marL="0" indent="0">
              <a:buSzPct val="100000"/>
            </a:pPr>
            <a:r>
              <a:rPr lang="en-GB" sz="23900" dirty="0">
                <a:ea typeface="Open Sans" pitchFamily="2" charset="0"/>
                <a:cs typeface="Open Sans" pitchFamily="2" charset="0"/>
              </a:rPr>
              <a:t>?</a:t>
            </a: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indent="-457200" algn="just">
              <a:buSzPct val="100000"/>
              <a:buFont typeface="Arial" panose="020B0604020202020204" pitchFamily="34" charset="0"/>
              <a:buChar char="•"/>
            </a:pPr>
            <a:endParaRPr lang="en-GB" dirty="0">
              <a:ea typeface="Open Sans" pitchFamily="2" charset="0"/>
              <a:cs typeface="Open Sans" pitchFamily="2" charset="0"/>
            </a:endParaRPr>
          </a:p>
          <a:p>
            <a:pPr marL="0" indent="0" algn="just">
              <a:buSzPct val="100000"/>
            </a:pPr>
            <a:endParaRPr lang="en-GB" dirty="0"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69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DDE1B24D-9B1C-483B-B879-4139DE380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D2CED00-0C0A-4F89-8FB4-FEB223BB4B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GB" dirty="0"/>
              <a:t>(1)	If [in the course of the winding up of a company/ while a 	company is in administration] it appears that </a:t>
            </a:r>
            <a:r>
              <a:rPr lang="en-GB" b="1" dirty="0"/>
              <a:t>any business</a:t>
            </a:r>
            <a:r>
              <a:rPr lang="en-GB" dirty="0"/>
              <a:t> 	of the company has been </a:t>
            </a:r>
            <a:r>
              <a:rPr lang="en-GB" b="1" dirty="0"/>
              <a:t>carried on </a:t>
            </a:r>
            <a:r>
              <a:rPr lang="en-GB" dirty="0"/>
              <a:t>with </a:t>
            </a:r>
            <a:r>
              <a:rPr lang="en-GB" b="1" dirty="0"/>
              <a:t>intent to 	defraud creditors </a:t>
            </a:r>
            <a:r>
              <a:rPr lang="en-GB" dirty="0"/>
              <a:t>of the company or creditors of any other 	person, or for any </a:t>
            </a:r>
            <a:r>
              <a:rPr lang="en-GB" b="1" dirty="0"/>
              <a:t>fraudulent purpose</a:t>
            </a:r>
            <a:r>
              <a:rPr lang="en-GB" dirty="0"/>
              <a:t>, the following has 	effect.</a:t>
            </a:r>
          </a:p>
          <a:p>
            <a:pPr algn="just"/>
            <a:endParaRPr lang="en-GB" sz="1300" dirty="0"/>
          </a:p>
          <a:p>
            <a:pPr algn="just"/>
            <a:r>
              <a:rPr lang="en-GB" dirty="0"/>
              <a:t>(2)	The court, on the application of the [liquidator/administrator] 	may declare that any persons who were </a:t>
            </a:r>
            <a:r>
              <a:rPr lang="en-GB" b="1" dirty="0"/>
              <a:t>knowingly parties</a:t>
            </a:r>
            <a:r>
              <a:rPr lang="en-GB" dirty="0"/>
              <a:t> 	to the carrying on of the business in the manner above-	mentioned are to be liable to make such contributions (if 	any) to the company’s assets as the court thinks proper.</a:t>
            </a:r>
          </a:p>
          <a:p>
            <a:pPr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E0F8888-8664-4E21-8AD2-57FF73B13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Fraudulent Trading: s.213 and 246ZA IA</a:t>
            </a:r>
            <a:endParaRPr lang="en-GB" sz="32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2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EB0316D8-9A44-7933-9EB8-CBD705F2B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C1F3B9D9-C344-0658-8A46-278684282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1F7C043-AA3C-93E4-6B2E-C0709E09F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/>
          </a:bodyPr>
          <a:lstStyle/>
          <a:p>
            <a:pPr marL="628650" indent="-514350" algn="just">
              <a:buAutoNum type="arabicParenBoth"/>
            </a:pPr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628650" indent="-514350" algn="just">
              <a:buAutoNum type="arabicParenBoth"/>
            </a:pPr>
            <a:r>
              <a:rPr lang="en-GB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Carrying on business</a:t>
            </a:r>
          </a:p>
          <a:p>
            <a:pPr marL="628650" indent="-514350" algn="just">
              <a:buAutoNum type="arabicParenBoth"/>
            </a:pPr>
            <a:r>
              <a:rPr lang="en-GB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Intent to defraud creditors / fraudulent purpose </a:t>
            </a:r>
          </a:p>
          <a:p>
            <a:pPr marL="628650" indent="-514350" algn="just">
              <a:buAutoNum type="arabicParenBoth"/>
            </a:pPr>
            <a:r>
              <a:rPr lang="en-GB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Participation</a:t>
            </a:r>
          </a:p>
          <a:p>
            <a:pPr marL="628650" indent="-514350" algn="just">
              <a:buAutoNum type="arabicParenBoth"/>
            </a:pPr>
            <a:r>
              <a:rPr lang="en-GB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Knowledge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A5CF614-0674-2754-EC71-60FE4B8DD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Constituent Elements</a:t>
            </a:r>
            <a:endParaRPr lang="en-GB" sz="32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13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5C8A2F49-3292-77C1-6850-D7D10499A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BFD30DE-A4ED-44A6-5A45-15A27C627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D7E1DE5-EC08-69CF-CC83-0971D44E2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25000" lnSpcReduction="20000"/>
          </a:bodyPr>
          <a:lstStyle/>
          <a:p>
            <a:pPr marL="1085850" lvl="1" indent="-514350" algn="just">
              <a:buAutoNum type="arabicParenBoth"/>
            </a:pPr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Fraudulent Business / Fraudulent Transaction?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Carried on v carried out?</a:t>
            </a:r>
          </a:p>
          <a:p>
            <a:pPr marL="114300" indent="0" algn="just"/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Insolubly bound up with the company’s business operations/model?</a:t>
            </a:r>
          </a:p>
          <a:p>
            <a:pPr marL="114300" indent="0" algn="just"/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Defraud one creditor? </a:t>
            </a:r>
            <a:r>
              <a:rPr lang="en-GB" sz="8600" i="1" dirty="0"/>
              <a:t>Re Gerald Cooper Chemicals Ltd (in liq.)</a:t>
            </a:r>
            <a:r>
              <a:rPr lang="en-GB" sz="8600" dirty="0"/>
              <a:t> [1978] Ch. 262) </a:t>
            </a: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r>
              <a:rPr lang="en-GB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A3BFDDD-72CA-E789-CB79-5C59C7CAD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Carrying on business</a:t>
            </a:r>
            <a:endParaRPr lang="en-GB" sz="32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27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9867AC6C-47C6-20EB-5E8F-D99CF1E15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1EDEF26-1087-7CB9-90F3-974B3A9CC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8072BE9-6C30-4437-7F00-D30BDACF4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25000" lnSpcReduction="20000"/>
          </a:bodyPr>
          <a:lstStyle/>
          <a:p>
            <a:pPr marL="1085850" lvl="1" indent="-514350" algn="just">
              <a:buAutoNum type="arabicParenBoth"/>
            </a:pPr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Dishonesty – </a:t>
            </a:r>
            <a:r>
              <a:rPr lang="en-GB" sz="8600" i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Ivey Test &amp; Subjective intent/reckless indifference</a:t>
            </a:r>
          </a:p>
          <a:p>
            <a:pPr marL="114300" indent="0" algn="just"/>
            <a:endParaRPr lang="en-GB" sz="8600" i="1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r>
              <a:rPr lang="pt-BR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pt-BR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Fraudulent purpose is construed widely.</a:t>
            </a: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r>
              <a:rPr lang="en-GB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4D68796-46D0-A33A-8684-78E1A378F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Intent to Defraud/Fraudulent Purpose</a:t>
            </a:r>
            <a:endParaRPr lang="en-GB" sz="32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154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910184ED-42AE-B72B-23CA-6BD19D7F8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2414349-80CA-436D-D601-6726AD21A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C2220C2-BF59-13BB-696F-BBF6BD4D17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fontScale="25000" lnSpcReduction="20000"/>
          </a:bodyPr>
          <a:lstStyle/>
          <a:p>
            <a:pPr marL="1085850" lvl="1" indent="-514350" algn="just">
              <a:buAutoNum type="arabicParenBoth"/>
            </a:pPr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Participating in MTIC fraud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Manipulating account balances to conceal losses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Running a Ponzi scheme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Incurring credit?</a:t>
            </a: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Obtaining bounce back loans?</a:t>
            </a:r>
            <a:r>
              <a:rPr lang="en-GB" sz="8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sz="8600" dirty="0">
                <a:solidFill>
                  <a:srgbClr val="FF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Implementing a tax avoidance scheme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rgbClr val="FF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rgbClr val="FF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sz="8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endParaRPr lang="en-GB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14300" indent="0" algn="just"/>
            <a:r>
              <a:rPr lang="en-GB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0EC38D6-88D6-CD08-AEC3-C0F739C3A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584" y="517959"/>
            <a:ext cx="8022831" cy="701099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Intent to Defraud Examples</a:t>
            </a:r>
            <a:endParaRPr lang="en-GB" sz="32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734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8D8D2D5D-153A-69CF-2A14-E299EF2F0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A6CA7340-FE47-6FC4-7235-64EDD852C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5585FC9-298E-013B-AC66-75E9080790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 lnSpcReduction="10000"/>
          </a:bodyPr>
          <a:lstStyle/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i="1" dirty="0">
              <a:solidFill>
                <a:schemeClr val="tx1"/>
              </a:solidFill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i="1" dirty="0" err="1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Bilta</a:t>
            </a:r>
            <a:r>
              <a:rPr lang="en-GB" i="1" dirty="0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 (UK) Ltd v Tradition Financial Services Ltd </a:t>
            </a:r>
            <a:r>
              <a:rPr lang="en-GB" dirty="0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[2025] UKSC 18: </a:t>
            </a:r>
            <a:r>
              <a:rPr lang="en-GB" dirty="0">
                <a:solidFill>
                  <a:schemeClr val="tx1"/>
                </a:solidFill>
              </a:rPr>
              <a:t> third parties/outsiders who participate in, facilitate or assist fraudulent transactions by a company when they know that the company's business is being carried on for any fraudulent purpose are within the ambit of s.213</a:t>
            </a:r>
            <a:endParaRPr lang="en-GB" i="1" dirty="0">
              <a:solidFill>
                <a:schemeClr val="tx1"/>
              </a:solidFill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i="1" dirty="0">
              <a:solidFill>
                <a:schemeClr val="tx1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34BDFB6-5BF0-78C9-2B08-1A6788497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Does s.213 apply to “outsiders”?</a:t>
            </a:r>
            <a:endParaRPr lang="en-GB" sz="32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804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F10AFEF1-63F3-F0CE-07C4-6ECF2219D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05E6B11-2DB7-076E-6A07-09EA2E598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3856898"/>
            <a:ext cx="2380055" cy="113766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7E860DD-8D6D-E04C-66E8-D0F4D2FC97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1159727"/>
            <a:ext cx="8520600" cy="3352312"/>
          </a:xfrm>
        </p:spPr>
        <p:txBody>
          <a:bodyPr>
            <a:normAutofit/>
          </a:bodyPr>
          <a:lstStyle/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i="1" dirty="0">
              <a:solidFill>
                <a:schemeClr val="tx1"/>
              </a:solidFill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Some positive step required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That step need not be fraudulent or deceitful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Accepting money may be sufficient</a:t>
            </a:r>
          </a:p>
          <a:p>
            <a:pPr marL="571500" indent="-4572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R must be party to carrying on of </a:t>
            </a:r>
            <a:r>
              <a:rPr lang="en-GB" u="sng" dirty="0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business</a:t>
            </a:r>
            <a:r>
              <a:rPr lang="en-GB" dirty="0">
                <a:solidFill>
                  <a:schemeClr val="tx1"/>
                </a:solidFill>
                <a:ea typeface="Open Sans" pitchFamily="2" charset="0"/>
                <a:cs typeface="Open Sans" pitchFamily="2" charset="0"/>
              </a:rPr>
              <a:t> not simply fraud </a:t>
            </a:r>
            <a:endParaRPr lang="en-GB" u="sng" dirty="0">
              <a:solidFill>
                <a:schemeClr val="tx1"/>
              </a:solidFill>
              <a:ea typeface="Open Sans" pitchFamily="2" charset="0"/>
              <a:cs typeface="Open Sans" pitchFamily="2" charset="0"/>
            </a:endParaRPr>
          </a:p>
          <a:p>
            <a:pPr marL="571500" indent="-457200" algn="just">
              <a:buFont typeface="Arial" panose="020B0604020202020204" pitchFamily="34" charset="0"/>
              <a:buChar char="•"/>
            </a:pPr>
            <a:endParaRPr lang="en-GB" i="1" dirty="0">
              <a:solidFill>
                <a:schemeClr val="tx1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09BBF86-314B-C395-621C-091C3E55D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520599"/>
            <a:ext cx="8022831" cy="701099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What amounts to participation?</a:t>
            </a:r>
            <a:endParaRPr lang="en-GB" sz="32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41539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936</Words>
  <Application>Microsoft Office PowerPoint</Application>
  <PresentationFormat>On-screen Show (16:9)</PresentationFormat>
  <Paragraphs>152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Open Sans</vt:lpstr>
      <vt:lpstr>Arial</vt:lpstr>
      <vt:lpstr>Simple Light</vt:lpstr>
      <vt:lpstr>  Carrying on and helping out: Fraudulent Trading &amp; Dishonest Assistance</vt:lpstr>
      <vt:lpstr>Fraudulent Trading</vt:lpstr>
      <vt:lpstr>Fraudulent Trading: s.213 and 246ZA IA</vt:lpstr>
      <vt:lpstr>Constituent Elements</vt:lpstr>
      <vt:lpstr>Carrying on business</vt:lpstr>
      <vt:lpstr>Intent to Defraud/Fraudulent Purpose</vt:lpstr>
      <vt:lpstr>Intent to Defraud Examples</vt:lpstr>
      <vt:lpstr>Does s.213 apply to “outsiders”?</vt:lpstr>
      <vt:lpstr>What amounts to participation?</vt:lpstr>
      <vt:lpstr>Knowledge</vt:lpstr>
      <vt:lpstr>Hypothetical Examples?</vt:lpstr>
      <vt:lpstr>Transworld Payment Solutions UK Ltd v First Curacao International Bank NV [2025] EWHC 2480 (Ch)</vt:lpstr>
      <vt:lpstr>Transworld: s.213</vt:lpstr>
      <vt:lpstr>REMEDIES</vt:lpstr>
      <vt:lpstr>LIMITATION</vt:lpstr>
      <vt:lpstr>Dishonest Assistance</vt:lpstr>
      <vt:lpstr>DISHONEST ASSISTANCE </vt:lpstr>
      <vt:lpstr>DISHONEST ASSISTANCE </vt:lpstr>
      <vt:lpstr>Stevens v Hotel Portfolio II UK Ltd (In Liquidation) [2025] UKSC 28</vt:lpstr>
      <vt:lpstr>Stevens v Hotel Portfolio II UK Ltd (In Liquidation) [2025] UKSC 28</vt:lpstr>
      <vt:lpstr>Stevens v Hotel Portfolio II UK Ltd (In Liquidation) [2025] UKSC 28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Approachable, professional, specialists</dc:title>
  <dc:creator>Stephanie Evans</dc:creator>
  <cp:lastModifiedBy>Govinder Chambay</cp:lastModifiedBy>
  <cp:revision>15</cp:revision>
  <dcterms:modified xsi:type="dcterms:W3CDTF">2026-06-10T06:46:19Z</dcterms:modified>
</cp:coreProperties>
</file>