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76" r:id="rId5"/>
    <p:sldId id="270" r:id="rId6"/>
    <p:sldId id="278" r:id="rId7"/>
    <p:sldId id="279" r:id="rId8"/>
    <p:sldId id="280" r:id="rId9"/>
    <p:sldId id="266" r:id="rId10"/>
    <p:sldId id="274" r:id="rId11"/>
    <p:sldId id="275" r:id="rId12"/>
    <p:sldId id="281" r:id="rId13"/>
    <p:sldId id="282" r:id="rId14"/>
    <p:sldId id="283" r:id="rId15"/>
    <p:sldId id="284" r:id="rId16"/>
    <p:sldId id="277" r:id="rId17"/>
    <p:sldId id="285" r:id="rId18"/>
    <p:sldId id="286" r:id="rId19"/>
    <p:sldId id="287" r:id="rId20"/>
    <p:sldId id="288" r:id="rId21"/>
    <p:sldId id="289" r:id="rId22"/>
    <p:sldId id="261" r:id="rId23"/>
  </p:sldIdLst>
  <p:sldSz cx="12192000" cy="6858000"/>
  <p:notesSz cx="6858000" cy="9144000"/>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B1148C-B8C1-43FC-B103-1F30141FD6B9}" v="30" dt="2026-06-09T15:50:09.9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5" autoAdjust="0"/>
    <p:restoredTop sz="94660"/>
  </p:normalViewPr>
  <p:slideViewPr>
    <p:cSldViewPr snapToGrid="0">
      <p:cViewPr varScale="1">
        <p:scale>
          <a:sx n="67" d="100"/>
          <a:sy n="67" d="100"/>
        </p:scale>
        <p:origin x="72" y="5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Ramel" userId="76697d32-b06d-4ee9-ad43-fb65a0f0c54a" providerId="ADAL" clId="{C15F61B2-74AA-4432-937D-60C50A634177}"/>
    <pc:docChg chg="custSel modSld">
      <pc:chgData name="Stefan Ramel" userId="76697d32-b06d-4ee9-ad43-fb65a0f0c54a" providerId="ADAL" clId="{C15F61B2-74AA-4432-937D-60C50A634177}" dt="2026-06-09T15:50:09.920" v="51"/>
      <pc:docMkLst>
        <pc:docMk/>
      </pc:docMkLst>
      <pc:sldChg chg="modSp mod">
        <pc:chgData name="Stefan Ramel" userId="76697d32-b06d-4ee9-ad43-fb65a0f0c54a" providerId="ADAL" clId="{C15F61B2-74AA-4432-937D-60C50A634177}" dt="2026-06-09T15:44:40.685" v="17" actId="20577"/>
        <pc:sldMkLst>
          <pc:docMk/>
          <pc:sldMk cId="2147261063" sldId="270"/>
        </pc:sldMkLst>
        <pc:spChg chg="mod">
          <ac:chgData name="Stefan Ramel" userId="76697d32-b06d-4ee9-ad43-fb65a0f0c54a" providerId="ADAL" clId="{C15F61B2-74AA-4432-937D-60C50A634177}" dt="2026-06-09T15:44:40.685" v="17" actId="20577"/>
          <ac:spMkLst>
            <pc:docMk/>
            <pc:sldMk cId="2147261063" sldId="270"/>
            <ac:spMk id="2" creationId="{4F18039C-EAA7-7EB1-2F73-33925D9101AA}"/>
          </ac:spMkLst>
        </pc:spChg>
      </pc:sldChg>
      <pc:sldChg chg="modSp mod">
        <pc:chgData name="Stefan Ramel" userId="76697d32-b06d-4ee9-ad43-fb65a0f0c54a" providerId="ADAL" clId="{C15F61B2-74AA-4432-937D-60C50A634177}" dt="2026-06-09T15:43:57.913" v="3" actId="6549"/>
        <pc:sldMkLst>
          <pc:docMk/>
          <pc:sldMk cId="3297735804" sldId="276"/>
        </pc:sldMkLst>
        <pc:spChg chg="mod">
          <ac:chgData name="Stefan Ramel" userId="76697d32-b06d-4ee9-ad43-fb65a0f0c54a" providerId="ADAL" clId="{C15F61B2-74AA-4432-937D-60C50A634177}" dt="2026-06-09T15:43:57.913" v="3" actId="6549"/>
          <ac:spMkLst>
            <pc:docMk/>
            <pc:sldMk cId="3297735804" sldId="276"/>
            <ac:spMk id="2" creationId="{27B8CE71-6800-2DE8-1F72-E2F6D253FF1F}"/>
          </ac:spMkLst>
        </pc:spChg>
      </pc:sldChg>
      <pc:sldChg chg="modSp mod modAnim">
        <pc:chgData name="Stefan Ramel" userId="76697d32-b06d-4ee9-ad43-fb65a0f0c54a" providerId="ADAL" clId="{C15F61B2-74AA-4432-937D-60C50A634177}" dt="2026-06-09T15:48:37.609" v="34"/>
        <pc:sldMkLst>
          <pc:docMk/>
          <pc:sldMk cId="3159637280" sldId="281"/>
        </pc:sldMkLst>
        <pc:spChg chg="mod">
          <ac:chgData name="Stefan Ramel" userId="76697d32-b06d-4ee9-ad43-fb65a0f0c54a" providerId="ADAL" clId="{C15F61B2-74AA-4432-937D-60C50A634177}" dt="2026-06-09T15:48:37.561" v="27"/>
          <ac:spMkLst>
            <pc:docMk/>
            <pc:sldMk cId="3159637280" sldId="281"/>
            <ac:spMk id="2" creationId="{036CEF74-DF7B-FD05-7F46-7AD545B90D34}"/>
          </ac:spMkLst>
        </pc:spChg>
        <pc:spChg chg="mod">
          <ac:chgData name="Stefan Ramel" userId="76697d32-b06d-4ee9-ad43-fb65a0f0c54a" providerId="ADAL" clId="{C15F61B2-74AA-4432-937D-60C50A634177}" dt="2026-06-09T15:48:37.609" v="34"/>
          <ac:spMkLst>
            <pc:docMk/>
            <pc:sldMk cId="3159637280" sldId="281"/>
            <ac:spMk id="3" creationId="{ABCBF508-BDA2-257F-3AEC-DD63CA2CDAB4}"/>
          </ac:spMkLst>
        </pc:spChg>
      </pc:sldChg>
      <pc:sldChg chg="modSp mod modAnim">
        <pc:chgData name="Stefan Ramel" userId="76697d32-b06d-4ee9-ad43-fb65a0f0c54a" providerId="ADAL" clId="{C15F61B2-74AA-4432-937D-60C50A634177}" dt="2026-06-09T15:50:09.920" v="51"/>
        <pc:sldMkLst>
          <pc:docMk/>
          <pc:sldMk cId="2058969095" sldId="283"/>
        </pc:sldMkLst>
        <pc:spChg chg="mod">
          <ac:chgData name="Stefan Ramel" userId="76697d32-b06d-4ee9-ad43-fb65a0f0c54a" providerId="ADAL" clId="{C15F61B2-74AA-4432-937D-60C50A634177}" dt="2026-06-09T15:50:09.893" v="44"/>
          <ac:spMkLst>
            <pc:docMk/>
            <pc:sldMk cId="2058969095" sldId="283"/>
            <ac:spMk id="2" creationId="{E3332BA8-B567-E782-3082-DE154B5638CA}"/>
          </ac:spMkLst>
        </pc:spChg>
        <pc:spChg chg="mod">
          <ac:chgData name="Stefan Ramel" userId="76697d32-b06d-4ee9-ad43-fb65a0f0c54a" providerId="ADAL" clId="{C15F61B2-74AA-4432-937D-60C50A634177}" dt="2026-06-09T15:50:09.920" v="51"/>
          <ac:spMkLst>
            <pc:docMk/>
            <pc:sldMk cId="2058969095" sldId="283"/>
            <ac:spMk id="3" creationId="{97DBDB39-CF9C-0BFD-C0F1-B620BD1948A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43A41-BC7B-4D0A-A723-B52A582CAC6E}" type="datetimeFigureOut">
              <a:rPr lang="en-GB" smtClean="0"/>
              <a:t>09/06/2026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1204C-D869-44D5-9745-5D44540DAFDE}" type="slidenum">
              <a:rPr lang="en-GB" smtClean="0"/>
              <a:t>‹#›</a:t>
            </a:fld>
            <a:endParaRPr lang="en-GB"/>
          </a:p>
        </p:txBody>
      </p:sp>
    </p:spTree>
    <p:extLst>
      <p:ext uri="{BB962C8B-B14F-4D97-AF65-F5344CB8AC3E}">
        <p14:creationId xmlns:p14="http://schemas.microsoft.com/office/powerpoint/2010/main" val="183198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screen shot of a computer&#10;&#10;Description automatically generated">
            <a:extLst>
              <a:ext uri="{FF2B5EF4-FFF2-40B4-BE49-F238E27FC236}">
                <a16:creationId xmlns:a16="http://schemas.microsoft.com/office/drawing/2014/main" id="{27F23128-3DE4-DE72-BE0F-12A015D52038}"/>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40874" y="1767686"/>
            <a:ext cx="6482763" cy="2387600"/>
          </a:xfrm>
        </p:spPr>
        <p:txBody>
          <a:bodyPr anchor="ctr"/>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140874" y="4155287"/>
            <a:ext cx="6482763" cy="485868"/>
          </a:xfrm>
        </p:spPr>
        <p:txBody>
          <a:bodyPr/>
          <a:lstStyle>
            <a:lvl1pPr marL="0" indent="0" algn="ctr">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a:xfrm>
            <a:off x="2010655" y="4652418"/>
            <a:ext cx="2743200" cy="365125"/>
          </a:xfrm>
          <a:prstGeom prst="rect">
            <a:avLst/>
          </a:prstGeom>
        </p:spPr>
        <p:txBody>
          <a:bodyPr/>
          <a:lstStyle>
            <a:lvl1pPr algn="ctr">
              <a:defRPr>
                <a:latin typeface="Open Sans" panose="020B0606030504020204" pitchFamily="34" charset="0"/>
                <a:ea typeface="Open Sans" panose="020B0606030504020204" pitchFamily="34" charset="0"/>
                <a:cs typeface="Open Sans" panose="020B0606030504020204" pitchFamily="34" charset="0"/>
              </a:defRPr>
            </a:lvl1pPr>
          </a:lstStyle>
          <a:p>
            <a:fld id="{A7ED5054-075D-48AB-B353-D061F60C3E42}" type="datetimeFigureOut">
              <a:rPr lang="en-GB" smtClean="0"/>
              <a:pPr/>
              <a:t>09/06/2026</a:t>
            </a:fld>
            <a:endParaRPr lang="en-GB" dirty="0"/>
          </a:p>
        </p:txBody>
      </p:sp>
    </p:spTree>
    <p:extLst>
      <p:ext uri="{BB962C8B-B14F-4D97-AF65-F5344CB8AC3E}">
        <p14:creationId xmlns:p14="http://schemas.microsoft.com/office/powerpoint/2010/main" val="9888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73BFB3D1-B0D6-38CA-D43D-BA356D5178C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75675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D903944D-4E87-D6C7-8EA3-51189A6B37C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93547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A screen shot of a computer&#10;&#10;Description automatically generated">
            <a:extLst>
              <a:ext uri="{FF2B5EF4-FFF2-40B4-BE49-F238E27FC236}">
                <a16:creationId xmlns:a16="http://schemas.microsoft.com/office/drawing/2014/main" id="{8E5FED35-FACF-F661-2BD1-9216D2D2CA8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44676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A screen shot of a computer&#10;&#10;Description automatically generated">
            <a:extLst>
              <a:ext uri="{FF2B5EF4-FFF2-40B4-BE49-F238E27FC236}">
                <a16:creationId xmlns:a16="http://schemas.microsoft.com/office/drawing/2014/main" id="{EB5B6CC2-9F9C-6DBC-5EF7-FA1A2D1A1CD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93753" y="1540690"/>
            <a:ext cx="5031068" cy="2852737"/>
          </a:xfrm>
        </p:spPr>
        <p:txBody>
          <a:bodyPr anchor="ctr"/>
          <a:lstStyle>
            <a:lvl1pPr algn="ct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493753" y="4393428"/>
            <a:ext cx="5031068" cy="793296"/>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
        <p:nvSpPr>
          <p:cNvPr id="4" name="Date Placeholder 3"/>
          <p:cNvSpPr>
            <a:spLocks noGrp="1"/>
          </p:cNvSpPr>
          <p:nvPr>
            <p:ph type="dt" sz="half" idx="10"/>
          </p:nvPr>
        </p:nvSpPr>
        <p:spPr>
          <a:xfrm>
            <a:off x="1637687" y="5186724"/>
            <a:ext cx="2743200" cy="365125"/>
          </a:xfrm>
          <a:prstGeom prst="rect">
            <a:avLst/>
          </a:prstGeom>
        </p:spPr>
        <p:txBody>
          <a:bodyPr/>
          <a:lstStyle>
            <a:lvl1pPr algn="ctr">
              <a:defRPr/>
            </a:lvl1pPr>
          </a:lstStyle>
          <a:p>
            <a:fld id="{A7ED5054-075D-48AB-B353-D061F60C3E42}" type="datetimeFigureOut">
              <a:rPr lang="en-GB" smtClean="0"/>
              <a:pPr/>
              <a:t>09/06/2026</a:t>
            </a:fld>
            <a:endParaRPr lang="en-GB" dirty="0"/>
          </a:p>
        </p:txBody>
      </p:sp>
    </p:spTree>
    <p:extLst>
      <p:ext uri="{BB962C8B-B14F-4D97-AF65-F5344CB8AC3E}">
        <p14:creationId xmlns:p14="http://schemas.microsoft.com/office/powerpoint/2010/main" val="81745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5FA62C25-2418-83BA-BC05-0CD23C07BCC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5134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A screen shot of a computer&#10;&#10;Description automatically generated">
            <a:extLst>
              <a:ext uri="{FF2B5EF4-FFF2-40B4-BE49-F238E27FC236}">
                <a16:creationId xmlns:a16="http://schemas.microsoft.com/office/drawing/2014/main" id="{D86CE7B9-F5BA-9DA7-C80D-E32B2DEE665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98092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581BB5B7-0015-5811-A64A-27F499B1A36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987627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screen shot of a computer&#10;&#10;Description automatically generated">
            <a:extLst>
              <a:ext uri="{FF2B5EF4-FFF2-40B4-BE49-F238E27FC236}">
                <a16:creationId xmlns:a16="http://schemas.microsoft.com/office/drawing/2014/main" id="{AC6FCE69-42FE-A582-BF2D-9D983CE3A20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descr="Qr code with text on it&#10;&#10;AI-generated content may be incorrect.">
            <a:extLst>
              <a:ext uri="{FF2B5EF4-FFF2-40B4-BE49-F238E27FC236}">
                <a16:creationId xmlns:a16="http://schemas.microsoft.com/office/drawing/2014/main" id="{5F797405-E604-2729-6DC8-B276378FE4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5310" y="4651304"/>
            <a:ext cx="3373514" cy="2073974"/>
          </a:xfrm>
          <a:prstGeom prst="rect">
            <a:avLst/>
          </a:prstGeom>
        </p:spPr>
      </p:pic>
    </p:spTree>
    <p:extLst>
      <p:ext uri="{BB962C8B-B14F-4D97-AF65-F5344CB8AC3E}">
        <p14:creationId xmlns:p14="http://schemas.microsoft.com/office/powerpoint/2010/main" val="27927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622DECEC-9D77-5622-57CF-2D5525F884B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6742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A screen shot of a computer&#10;&#10;Description automatically generated">
            <a:extLst>
              <a:ext uri="{FF2B5EF4-FFF2-40B4-BE49-F238E27FC236}">
                <a16:creationId xmlns:a16="http://schemas.microsoft.com/office/drawing/2014/main" id="{40DA38C1-1002-A3EA-D9F9-218763F8B93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217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screen shot of a computer&#10;&#10;Description automatically generated">
            <a:extLst>
              <a:ext uri="{FF2B5EF4-FFF2-40B4-BE49-F238E27FC236}">
                <a16:creationId xmlns:a16="http://schemas.microsoft.com/office/drawing/2014/main" id="{7BD5D694-DDFE-BFB6-79F8-0F4FA724CAF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767463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6.xml"/><Relationship Id="rId7" Type="http://schemas.openxmlformats.org/officeDocument/2006/relationships/image" Target="../media/image5.sv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11.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9.xml"/><Relationship Id="rId7" Type="http://schemas.openxmlformats.org/officeDocument/2006/relationships/image" Target="../media/image5.sv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22.xml"/><Relationship Id="rId7" Type="http://schemas.openxmlformats.org/officeDocument/2006/relationships/image" Target="../media/image5.sv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16.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25.xml"/><Relationship Id="rId7" Type="http://schemas.openxmlformats.org/officeDocument/2006/relationships/image" Target="../media/image5.sv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4.xml"/><Relationship Id="rId7" Type="http://schemas.openxmlformats.org/officeDocument/2006/relationships/image" Target="../media/image5.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7.xml"/><Relationship Id="rId7" Type="http://schemas.openxmlformats.org/officeDocument/2006/relationships/image" Target="../media/image5.sv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0.xml"/><Relationship Id="rId7" Type="http://schemas.openxmlformats.org/officeDocument/2006/relationships/image" Target="../media/image5.sv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3.xml"/><Relationship Id="rId7" Type="http://schemas.openxmlformats.org/officeDocument/2006/relationships/image" Target="../media/image5.sv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4.svg"/><Relationship Id="rId4" Type="http://schemas.openxmlformats.org/officeDocument/2006/relationships/slideLayout" Target="../slideLayouts/slideLayout7.xml"/><Relationship Id="rId9"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CE71-6800-2DE8-1F72-E2F6D253FF1F}"/>
              </a:ext>
            </a:extLst>
          </p:cNvPr>
          <p:cNvSpPr>
            <a:spLocks noGrp="1"/>
          </p:cNvSpPr>
          <p:nvPr>
            <p:ph type="ctrTitle"/>
          </p:nvPr>
        </p:nvSpPr>
        <p:spPr/>
        <p:txBody>
          <a:bodyPr>
            <a:normAutofit/>
          </a:bodyPr>
          <a:lstStyle/>
          <a:p>
            <a:r>
              <a:rPr lang="en-GB" sz="3800" dirty="0"/>
              <a:t>Clauses and Conflicts: A Workshop on IP Liability</a:t>
            </a:r>
          </a:p>
        </p:txBody>
      </p:sp>
      <p:sp>
        <p:nvSpPr>
          <p:cNvPr id="3" name="Subtitle 2">
            <a:extLst>
              <a:ext uri="{FF2B5EF4-FFF2-40B4-BE49-F238E27FC236}">
                <a16:creationId xmlns:a16="http://schemas.microsoft.com/office/drawing/2014/main" id="{ACD94A62-A5C7-C88E-1186-9EAB905A3AD3}"/>
              </a:ext>
            </a:extLst>
          </p:cNvPr>
          <p:cNvSpPr>
            <a:spLocks noGrp="1"/>
          </p:cNvSpPr>
          <p:nvPr>
            <p:ph type="subTitle" idx="1"/>
          </p:nvPr>
        </p:nvSpPr>
        <p:spPr>
          <a:xfrm>
            <a:off x="140874" y="4581414"/>
            <a:ext cx="6482763" cy="958252"/>
          </a:xfrm>
        </p:spPr>
        <p:txBody>
          <a:bodyPr>
            <a:normAutofit/>
          </a:bodyPr>
          <a:lstStyle/>
          <a:p>
            <a:r>
              <a:rPr lang="en-GB" dirty="0"/>
              <a:t>Stefan Ramel</a:t>
            </a:r>
          </a:p>
          <a:p>
            <a:r>
              <a:rPr lang="en-GB" dirty="0"/>
              <a:t>Holly Doyle</a:t>
            </a:r>
          </a:p>
        </p:txBody>
      </p:sp>
    </p:spTree>
    <p:extLst>
      <p:ext uri="{BB962C8B-B14F-4D97-AF65-F5344CB8AC3E}">
        <p14:creationId xmlns:p14="http://schemas.microsoft.com/office/powerpoint/2010/main" val="3297735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3780F9-95B3-646F-FD87-4A0C3BBDDD6E}"/>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EBB4B42-1003-1F48-726E-F8B76827D14D}"/>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a:solidFill>
                  <a:srgbClr val="000000"/>
                </a:solidFill>
              </a:rPr>
              <a:t>Can MtF rely on the limitation clause in the LoE?</a:t>
            </a:r>
          </a:p>
        </p:txBody>
      </p:sp>
      <p:sp>
        <p:nvSpPr>
          <p:cNvPr id="4" name="Rectangle 3">
            <a:extLst>
              <a:ext uri="{FF2B5EF4-FFF2-40B4-BE49-F238E27FC236}">
                <a16:creationId xmlns:a16="http://schemas.microsoft.com/office/drawing/2014/main" id="{D329C789-AFC4-50AF-8B08-390918EFB6FD}"/>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3C0FE214-E4E5-34F4-052B-9EA595CFA6D4}"/>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96580BF6-DE50-F633-4B4F-74DF7A0B2EB7}"/>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482481F3-6E2D-0F64-D102-9CA1BD24CD2F}"/>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236015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332BA8-B567-E782-3082-DE154B5638CA}"/>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descr="Is there a claim against Russell and Howard in respect of the actions of Wallace?">
            <a:extLst>
              <a:ext uri="{FF2B5EF4-FFF2-40B4-BE49-F238E27FC236}">
                <a16:creationId xmlns:a16="http://schemas.microsoft.com/office/drawing/2014/main" id="{97DBDB39-CF9C-0BFD-C0F1-B620BD1948A0}"/>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a:solidFill>
                  <a:srgbClr val="000000"/>
                </a:solidFill>
              </a:rPr>
              <a:t>Is there a claim against Russell and Howard in respect of the actions of Wallace?</a:t>
            </a:r>
          </a:p>
        </p:txBody>
      </p:sp>
      <p:sp>
        <p:nvSpPr>
          <p:cNvPr id="4" name="Rectangle 3">
            <a:extLst>
              <a:ext uri="{FF2B5EF4-FFF2-40B4-BE49-F238E27FC236}">
                <a16:creationId xmlns:a16="http://schemas.microsoft.com/office/drawing/2014/main" id="{C35D23D9-61D3-E4A6-99B1-78681365F481}"/>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AE8216D9-89D2-0971-C3C7-ACC4C24B9640}"/>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893A73A8-5F40-38BB-6CC0-429BC918B84A}"/>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3CA453DE-0289-B826-2AA0-837ABCDF2F0A}"/>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205896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2C87-66E9-0D42-898F-948E30917973}"/>
              </a:ext>
            </a:extLst>
          </p:cNvPr>
          <p:cNvSpPr>
            <a:spLocks noGrp="1"/>
          </p:cNvSpPr>
          <p:nvPr>
            <p:ph type="title"/>
          </p:nvPr>
        </p:nvSpPr>
        <p:spPr/>
        <p:txBody>
          <a:bodyPr/>
          <a:lstStyle/>
          <a:p>
            <a:r>
              <a:rPr lang="en-GB" dirty="0"/>
              <a:t>Exclusion/ Limitation Clauses</a:t>
            </a:r>
          </a:p>
        </p:txBody>
      </p:sp>
      <p:sp>
        <p:nvSpPr>
          <p:cNvPr id="3" name="Content Placeholder 2">
            <a:extLst>
              <a:ext uri="{FF2B5EF4-FFF2-40B4-BE49-F238E27FC236}">
                <a16:creationId xmlns:a16="http://schemas.microsoft.com/office/drawing/2014/main" id="{FA7C6243-E5B9-AF1F-5747-FF0B50A9F713}"/>
              </a:ext>
            </a:extLst>
          </p:cNvPr>
          <p:cNvSpPr>
            <a:spLocks noGrp="1"/>
          </p:cNvSpPr>
          <p:nvPr>
            <p:ph idx="1"/>
          </p:nvPr>
        </p:nvSpPr>
        <p:spPr>
          <a:xfrm>
            <a:off x="838200" y="1422400"/>
            <a:ext cx="10515600" cy="4754563"/>
          </a:xfrm>
        </p:spPr>
        <p:txBody>
          <a:bodyPr>
            <a:normAutofit/>
          </a:bodyPr>
          <a:lstStyle/>
          <a:p>
            <a:pPr marL="0" indent="0">
              <a:buNone/>
            </a:pPr>
            <a:r>
              <a:rPr lang="en-GB" sz="2000" b="1" dirty="0"/>
              <a:t>Can Russell and Howard rely on the limitation clause in the </a:t>
            </a:r>
            <a:r>
              <a:rPr lang="en-GB" sz="2000" b="1" dirty="0" err="1"/>
              <a:t>LoE</a:t>
            </a:r>
            <a:r>
              <a:rPr lang="en-GB" sz="2000" b="1" dirty="0"/>
              <a:t>?</a:t>
            </a:r>
          </a:p>
          <a:p>
            <a:pPr marL="0" indent="0" algn="just">
              <a:buNone/>
            </a:pPr>
            <a:r>
              <a:rPr lang="en-GB" sz="2000" b="1" dirty="0">
                <a:solidFill>
                  <a:srgbClr val="FF0000"/>
                </a:solidFill>
              </a:rPr>
              <a:t>No</a:t>
            </a:r>
            <a:r>
              <a:rPr lang="en-GB" sz="2000" dirty="0">
                <a:solidFill>
                  <a:srgbClr val="FF0000"/>
                </a:solidFill>
              </a:rPr>
              <a:t>:</a:t>
            </a:r>
            <a:r>
              <a:rPr lang="en-GB" sz="2000" dirty="0"/>
              <a:t> </a:t>
            </a:r>
          </a:p>
          <a:p>
            <a:pPr marL="0" indent="0" algn="just">
              <a:buNone/>
            </a:pPr>
            <a:r>
              <a:rPr lang="da-DK" sz="2000" i="1" u="sng" dirty="0"/>
              <a:t>Pagden &amp; Ors v. Fry &amp; Ors </a:t>
            </a:r>
            <a:r>
              <a:rPr lang="da-DK" sz="2000" dirty="0"/>
              <a:t>[2025] EWHC 2316 (Ch) :</a:t>
            </a:r>
          </a:p>
          <a:p>
            <a:pPr algn="just"/>
            <a:r>
              <a:rPr lang="en-GB" sz="2000" dirty="0"/>
              <a:t>the company’s assets in a liquidation are held on a statutory trust for the statutory purpose</a:t>
            </a:r>
          </a:p>
          <a:p>
            <a:pPr algn="just"/>
            <a:r>
              <a:rPr lang="en-GB" sz="2000" dirty="0"/>
              <a:t>The trust  makes no provision for the liquidator to limit their liabilities</a:t>
            </a:r>
          </a:p>
          <a:p>
            <a:pPr algn="just"/>
            <a:r>
              <a:rPr lang="en-GB" sz="2000" dirty="0"/>
              <a:t>Since the liquidators’ duties arising out of the statutory trust are </a:t>
            </a:r>
            <a:r>
              <a:rPr lang="en-GB" sz="2000" u="sng" dirty="0"/>
              <a:t>not </a:t>
            </a:r>
            <a:r>
              <a:rPr lang="en-GB" sz="2000" dirty="0"/>
              <a:t>owed to the company, they cannot be waived or modified by the directors or shareholders</a:t>
            </a:r>
          </a:p>
          <a:p>
            <a:pPr marL="0" indent="0" algn="just">
              <a:buNone/>
            </a:pPr>
            <a:r>
              <a:rPr lang="en-GB" sz="2000" i="1" u="sng" dirty="0"/>
              <a:t>Cedar Securities Limited (in liquidation) v. Phillips </a:t>
            </a:r>
            <a:r>
              <a:rPr lang="en-GB" sz="2000" dirty="0"/>
              <a:t>[2025] EWHC 2760 (Ch) </a:t>
            </a:r>
          </a:p>
          <a:p>
            <a:pPr algn="just"/>
            <a:r>
              <a:rPr lang="en-GB" sz="2000" dirty="0"/>
              <a:t>Suggests the same analysis should apply to (</a:t>
            </a:r>
            <a:r>
              <a:rPr lang="en-GB" sz="2000" dirty="0" err="1"/>
              <a:t>i</a:t>
            </a:r>
            <a:r>
              <a:rPr lang="en-GB" sz="2000" dirty="0"/>
              <a:t>) exclusion clauses and (ii) whether the conduct complained of relates to assets or the discharge of liabilities. </a:t>
            </a:r>
          </a:p>
          <a:p>
            <a:pPr marL="0" indent="0" algn="just">
              <a:buNone/>
            </a:pPr>
            <a:endParaRPr lang="en-GB" sz="2000" dirty="0">
              <a:solidFill>
                <a:srgbClr val="FF0000"/>
              </a:solidFill>
            </a:endParaRPr>
          </a:p>
          <a:p>
            <a:pPr algn="just"/>
            <a:endParaRPr lang="da-DK" sz="2000" dirty="0"/>
          </a:p>
          <a:p>
            <a:endParaRPr lang="en-GB" dirty="0"/>
          </a:p>
        </p:txBody>
      </p:sp>
    </p:spTree>
    <p:extLst>
      <p:ext uri="{BB962C8B-B14F-4D97-AF65-F5344CB8AC3E}">
        <p14:creationId xmlns:p14="http://schemas.microsoft.com/office/powerpoint/2010/main" val="522252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F5E74-6558-DB05-B3FB-4517C28DC346}"/>
              </a:ext>
            </a:extLst>
          </p:cNvPr>
          <p:cNvSpPr>
            <a:spLocks noGrp="1"/>
          </p:cNvSpPr>
          <p:nvPr>
            <p:ph type="title"/>
          </p:nvPr>
        </p:nvSpPr>
        <p:spPr/>
        <p:txBody>
          <a:bodyPr/>
          <a:lstStyle/>
          <a:p>
            <a:r>
              <a:rPr lang="en-GB" dirty="0"/>
              <a:t>Exclusion/ Limitation Clauses </a:t>
            </a:r>
          </a:p>
        </p:txBody>
      </p:sp>
      <p:sp>
        <p:nvSpPr>
          <p:cNvPr id="3" name="Content Placeholder 2">
            <a:extLst>
              <a:ext uri="{FF2B5EF4-FFF2-40B4-BE49-F238E27FC236}">
                <a16:creationId xmlns:a16="http://schemas.microsoft.com/office/drawing/2014/main" id="{B3888353-D717-77C3-441B-493A8D787143}"/>
              </a:ext>
            </a:extLst>
          </p:cNvPr>
          <p:cNvSpPr>
            <a:spLocks noGrp="1"/>
          </p:cNvSpPr>
          <p:nvPr>
            <p:ph idx="1"/>
          </p:nvPr>
        </p:nvSpPr>
        <p:spPr>
          <a:xfrm>
            <a:off x="838200" y="1617133"/>
            <a:ext cx="10515600" cy="4593697"/>
          </a:xfrm>
        </p:spPr>
        <p:txBody>
          <a:bodyPr>
            <a:normAutofit/>
          </a:bodyPr>
          <a:lstStyle/>
          <a:p>
            <a:pPr marL="0" indent="0">
              <a:buNone/>
            </a:pPr>
            <a:r>
              <a:rPr lang="en-GB" sz="2000" b="1" dirty="0"/>
              <a:t>Can </a:t>
            </a:r>
            <a:r>
              <a:rPr lang="en-GB" sz="2000" b="1" dirty="0" err="1"/>
              <a:t>MtF</a:t>
            </a:r>
            <a:r>
              <a:rPr lang="en-GB" sz="2000" b="1" dirty="0"/>
              <a:t> rely on the limitation clause in the </a:t>
            </a:r>
            <a:r>
              <a:rPr lang="en-GB" sz="2000" b="1" dirty="0" err="1"/>
              <a:t>LoE</a:t>
            </a:r>
            <a:r>
              <a:rPr lang="en-GB" sz="2000" b="1" dirty="0"/>
              <a:t>?</a:t>
            </a:r>
          </a:p>
          <a:p>
            <a:pPr marL="0" indent="0">
              <a:buNone/>
            </a:pPr>
            <a:r>
              <a:rPr lang="en-GB" sz="2000" b="1" dirty="0">
                <a:solidFill>
                  <a:srgbClr val="FF0000"/>
                </a:solidFill>
              </a:rPr>
              <a:t>Yes:</a:t>
            </a:r>
          </a:p>
          <a:p>
            <a:pPr algn="just"/>
            <a:r>
              <a:rPr lang="en-GB" sz="2000" dirty="0"/>
              <a:t>Often </a:t>
            </a:r>
            <a:r>
              <a:rPr lang="en-GB" sz="2000" dirty="0" err="1"/>
              <a:t>LoE</a:t>
            </a:r>
            <a:r>
              <a:rPr lang="en-GB" sz="2000" dirty="0"/>
              <a:t> will expressly contemplate that the liquidator’s firm will supply staff and infrastructure. These services could give rise to separate contractual duties on the part of the firm, independent from the liquidator’s non-delegable statutory duties. </a:t>
            </a:r>
          </a:p>
          <a:p>
            <a:pPr algn="just"/>
            <a:r>
              <a:rPr lang="en-GB" sz="2000" dirty="0"/>
              <a:t>Firms </a:t>
            </a:r>
            <a:r>
              <a:rPr lang="en-GB" sz="2000" u="sng" dirty="0"/>
              <a:t>can</a:t>
            </a:r>
            <a:r>
              <a:rPr lang="en-GB" sz="2000" b="1" dirty="0"/>
              <a:t> </a:t>
            </a:r>
            <a:r>
              <a:rPr lang="en-GB" sz="2000" dirty="0"/>
              <a:t>limit their </a:t>
            </a:r>
            <a:r>
              <a:rPr lang="en-GB" sz="2000" u="sng" dirty="0"/>
              <a:t>own liability </a:t>
            </a:r>
            <a:r>
              <a:rPr lang="en-GB" sz="2000" dirty="0"/>
              <a:t>in respect of services within scope, including during the course of the liquidation  </a:t>
            </a:r>
          </a:p>
          <a:p>
            <a:pPr algn="just"/>
            <a:r>
              <a:rPr lang="en-GB" sz="2000" dirty="0"/>
              <a:t>They can also limit any </a:t>
            </a:r>
            <a:r>
              <a:rPr lang="en-GB" sz="2000" u="sng" dirty="0"/>
              <a:t>vicarious liability, </a:t>
            </a:r>
            <a:r>
              <a:rPr lang="en-GB" sz="2000" dirty="0"/>
              <a:t>including for the acts of the liquidators (if such vicarious liability exists – a question left for future determination in </a:t>
            </a:r>
            <a:r>
              <a:rPr lang="en-GB" sz="2000" i="1" dirty="0" err="1"/>
              <a:t>Pagden</a:t>
            </a:r>
            <a:r>
              <a:rPr lang="en-GB" sz="2000" i="1" dirty="0"/>
              <a:t> v Fry</a:t>
            </a:r>
            <a:r>
              <a:rPr lang="en-GB" sz="2000" dirty="0"/>
              <a:t>) </a:t>
            </a:r>
          </a:p>
          <a:p>
            <a:pPr algn="just"/>
            <a:r>
              <a:rPr lang="en-GB" sz="2000" dirty="0"/>
              <a:t>Nb. clauses limiting or excluding liability for negligence must satisfy the requirement of reasonableness : </a:t>
            </a:r>
            <a:r>
              <a:rPr lang="en-GB" sz="2000" u="sng" dirty="0"/>
              <a:t>Unfair Contract Terms Act 1977</a:t>
            </a:r>
            <a:endParaRPr lang="en-GB" sz="1600" u="sng" dirty="0"/>
          </a:p>
          <a:p>
            <a:pPr marL="0" indent="0">
              <a:buNone/>
            </a:pPr>
            <a:endParaRPr lang="en-GB" sz="2000" dirty="0"/>
          </a:p>
          <a:p>
            <a:pPr marL="0" indent="0">
              <a:buNone/>
            </a:pPr>
            <a:endParaRPr lang="en-GB" dirty="0"/>
          </a:p>
        </p:txBody>
      </p:sp>
    </p:spTree>
    <p:extLst>
      <p:ext uri="{BB962C8B-B14F-4D97-AF65-F5344CB8AC3E}">
        <p14:creationId xmlns:p14="http://schemas.microsoft.com/office/powerpoint/2010/main" val="2550201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B3ED4-653D-E0FA-BE74-796565F01664}"/>
              </a:ext>
            </a:extLst>
          </p:cNvPr>
          <p:cNvSpPr>
            <a:spLocks noGrp="1"/>
          </p:cNvSpPr>
          <p:nvPr>
            <p:ph type="title"/>
          </p:nvPr>
        </p:nvSpPr>
        <p:spPr/>
        <p:txBody>
          <a:bodyPr/>
          <a:lstStyle/>
          <a:p>
            <a:r>
              <a:rPr lang="en-GB" dirty="0"/>
              <a:t>Exclusion/ Limitation Clauses </a:t>
            </a:r>
          </a:p>
        </p:txBody>
      </p:sp>
      <p:sp>
        <p:nvSpPr>
          <p:cNvPr id="3" name="Content Placeholder 2">
            <a:extLst>
              <a:ext uri="{FF2B5EF4-FFF2-40B4-BE49-F238E27FC236}">
                <a16:creationId xmlns:a16="http://schemas.microsoft.com/office/drawing/2014/main" id="{8CF0CA15-7268-C469-C804-91BF02A1C408}"/>
              </a:ext>
            </a:extLst>
          </p:cNvPr>
          <p:cNvSpPr>
            <a:spLocks noGrp="1"/>
          </p:cNvSpPr>
          <p:nvPr>
            <p:ph idx="1"/>
          </p:nvPr>
        </p:nvSpPr>
        <p:spPr>
          <a:xfrm>
            <a:off x="838200" y="1557867"/>
            <a:ext cx="10515600" cy="4619096"/>
          </a:xfrm>
        </p:spPr>
        <p:txBody>
          <a:bodyPr>
            <a:normAutofit fontScale="92500" lnSpcReduction="10000"/>
          </a:bodyPr>
          <a:lstStyle/>
          <a:p>
            <a:pPr marL="0" indent="0">
              <a:buNone/>
            </a:pPr>
            <a:r>
              <a:rPr lang="en-GB" sz="2000" b="1" dirty="0"/>
              <a:t>Is there a claim against Russell and Howard in respect of the actions of Wallace? </a:t>
            </a:r>
          </a:p>
          <a:p>
            <a:pPr marL="0" indent="0">
              <a:buNone/>
            </a:pPr>
            <a:r>
              <a:rPr lang="en-GB" sz="2000" b="1" dirty="0">
                <a:solidFill>
                  <a:srgbClr val="FF0000"/>
                </a:solidFill>
              </a:rPr>
              <a:t>Possibly – it’s complicated!</a:t>
            </a:r>
          </a:p>
          <a:p>
            <a:pPr algn="just"/>
            <a:r>
              <a:rPr lang="en-GB" sz="2000" dirty="0"/>
              <a:t>R&amp;H do not actually employ Wallace. Is the relationship “akin to employment” so as to engage vicarious liability? Unlikely if </a:t>
            </a:r>
            <a:r>
              <a:rPr lang="en-GB" sz="2000" dirty="0" err="1"/>
              <a:t>MtD</a:t>
            </a:r>
            <a:r>
              <a:rPr lang="en-GB" sz="2000" dirty="0"/>
              <a:t> retain control over Wallace. </a:t>
            </a:r>
          </a:p>
          <a:p>
            <a:pPr algn="just"/>
            <a:r>
              <a:rPr lang="en-GB" sz="2000" dirty="0"/>
              <a:t>Wallace may act as R&amp;H’s agent for certain tasks undertaken on their behalf. A principal is vicariously liable for the torts of an agent acting within the scope of his authority. Is Wallace acting as an agent or just extra admin. resource/ a service provider? </a:t>
            </a:r>
            <a:r>
              <a:rPr lang="en-GB" sz="2000"/>
              <a:t>If an agent, is </a:t>
            </a:r>
            <a:r>
              <a:rPr lang="en-GB" sz="2000" dirty="0"/>
              <a:t>he acting within the scope of his authority?</a:t>
            </a:r>
          </a:p>
          <a:p>
            <a:pPr algn="just"/>
            <a:r>
              <a:rPr lang="en-GB" sz="2000" dirty="0"/>
              <a:t>Liquidators are also personally responsible for fulfilling their own non –delegable statutory duties, even if in practice carried out by staff – is this within that category?</a:t>
            </a:r>
          </a:p>
          <a:p>
            <a:pPr algn="just"/>
            <a:r>
              <a:rPr lang="en-GB" sz="2000" dirty="0"/>
              <a:t>R&amp;H may owe the company a tortious duty of care to take reasonable steps to ensure that the service providers they engage are reasonably competent and appropriately supervised. </a:t>
            </a:r>
          </a:p>
          <a:p>
            <a:pPr algn="just"/>
            <a:r>
              <a:rPr lang="en-GB" sz="2000" dirty="0"/>
              <a:t>Query: Could R&amp;H exclude liability for </a:t>
            </a:r>
            <a:r>
              <a:rPr lang="en-GB" sz="2000" u="sng" dirty="0"/>
              <a:t>this</a:t>
            </a:r>
            <a:r>
              <a:rPr lang="en-GB" sz="2000" dirty="0"/>
              <a:t> duty?</a:t>
            </a:r>
          </a:p>
          <a:p>
            <a:pPr algn="just"/>
            <a:r>
              <a:rPr lang="en-GB" sz="2000" dirty="0"/>
              <a:t>Nb: Contribution claims between office holders?</a:t>
            </a:r>
          </a:p>
        </p:txBody>
      </p:sp>
    </p:spTree>
    <p:extLst>
      <p:ext uri="{BB962C8B-B14F-4D97-AF65-F5344CB8AC3E}">
        <p14:creationId xmlns:p14="http://schemas.microsoft.com/office/powerpoint/2010/main" val="1162155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22CFEB-07AD-679E-A26F-3BB484FC8F50}"/>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A6305AF-29B4-353A-C56E-7CE93552A6F2}"/>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a:solidFill>
                  <a:srgbClr val="000000"/>
                </a:solidFill>
              </a:rPr>
              <a:t>Is Ashton Gate Limited connected with Bear Country Limited, and if so, should Jon nonetheless allow Ashton Gate Limited to vote for the full amount?</a:t>
            </a:r>
          </a:p>
        </p:txBody>
      </p:sp>
      <p:sp>
        <p:nvSpPr>
          <p:cNvPr id="4" name="Rectangle 3">
            <a:extLst>
              <a:ext uri="{FF2B5EF4-FFF2-40B4-BE49-F238E27FC236}">
                <a16:creationId xmlns:a16="http://schemas.microsoft.com/office/drawing/2014/main" id="{085AA554-FC0D-8366-F296-9C0FAF674CE8}"/>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87C3E088-81F6-AFB4-FB22-8890C83F2264}"/>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D7ECD35D-FC4D-A1FD-4E70-E311B903CB4B}"/>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3977434D-CB82-0E4C-40FB-52A14B648FE2}"/>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108582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78C06E-985D-3346-A758-D3DDF1C3B964}"/>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B5161B94-BE24-7B8A-486B-D9AD4E1E6D86}"/>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100" b="1">
                <a:solidFill>
                  <a:srgbClr val="000000"/>
                </a:solidFill>
              </a:rPr>
              <a:t>Is it open to Jon to place a value of £1 on Northampton Pollocks’ claim (and mark it as disputed)?</a:t>
            </a:r>
          </a:p>
        </p:txBody>
      </p:sp>
      <p:sp>
        <p:nvSpPr>
          <p:cNvPr id="4" name="Rectangle 3">
            <a:extLst>
              <a:ext uri="{FF2B5EF4-FFF2-40B4-BE49-F238E27FC236}">
                <a16:creationId xmlns:a16="http://schemas.microsoft.com/office/drawing/2014/main" id="{CC2D162F-2958-EADA-BC80-85039EBE0FA2}"/>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D8DC33D1-747C-3B9C-2F07-C059AE7EEDF5}"/>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EE4A8D33-B135-8864-C812-3B2E03D0A18E}"/>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87F92F9E-C4EE-938C-E485-BB266743AE3F}"/>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3212641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7F9CD-2156-5B4E-74E2-7E9BBF7052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3AB32-211A-C3FF-12B5-2292D787B0DB}"/>
              </a:ext>
            </a:extLst>
          </p:cNvPr>
          <p:cNvSpPr>
            <a:spLocks noGrp="1"/>
          </p:cNvSpPr>
          <p:nvPr>
            <p:ph type="title"/>
          </p:nvPr>
        </p:nvSpPr>
        <p:spPr/>
        <p:txBody>
          <a:bodyPr/>
          <a:lstStyle/>
          <a:p>
            <a:r>
              <a:rPr lang="en-GB" dirty="0"/>
              <a:t>Connected Creditors &amp; Voting</a:t>
            </a:r>
          </a:p>
        </p:txBody>
      </p:sp>
      <p:sp>
        <p:nvSpPr>
          <p:cNvPr id="3" name="Content Placeholder 2">
            <a:extLst>
              <a:ext uri="{FF2B5EF4-FFF2-40B4-BE49-F238E27FC236}">
                <a16:creationId xmlns:a16="http://schemas.microsoft.com/office/drawing/2014/main" id="{2C7233AD-7401-D494-C8CA-2516BA128C7A}"/>
              </a:ext>
            </a:extLst>
          </p:cNvPr>
          <p:cNvSpPr>
            <a:spLocks noGrp="1"/>
          </p:cNvSpPr>
          <p:nvPr>
            <p:ph idx="1"/>
          </p:nvPr>
        </p:nvSpPr>
        <p:spPr>
          <a:xfrm>
            <a:off x="838200" y="1423289"/>
            <a:ext cx="10515600" cy="4351338"/>
          </a:xfrm>
        </p:spPr>
        <p:txBody>
          <a:bodyPr>
            <a:normAutofit fontScale="92500" lnSpcReduction="20000"/>
          </a:bodyPr>
          <a:lstStyle/>
          <a:p>
            <a:pPr marL="0" indent="0" algn="just">
              <a:buNone/>
            </a:pPr>
            <a:r>
              <a:rPr lang="en-GB" b="1" dirty="0"/>
              <a:t>Is Ashton Gate connected? (</a:t>
            </a:r>
            <a:r>
              <a:rPr lang="en-GB" b="1" dirty="0">
                <a:solidFill>
                  <a:srgbClr val="FF0000"/>
                </a:solidFill>
              </a:rPr>
              <a:t>It depends</a:t>
            </a:r>
            <a:r>
              <a:rPr lang="en-GB" b="1" dirty="0"/>
              <a:t>) &amp; voting for the full amount? (</a:t>
            </a:r>
            <a:r>
              <a:rPr lang="en-GB" b="1" dirty="0">
                <a:solidFill>
                  <a:srgbClr val="FF0000"/>
                </a:solidFill>
              </a:rPr>
              <a:t>It depends</a:t>
            </a:r>
            <a:r>
              <a:rPr lang="en-GB" b="1" dirty="0"/>
              <a:t>)</a:t>
            </a:r>
          </a:p>
          <a:p>
            <a:pPr marL="0" indent="0" algn="just">
              <a:buNone/>
            </a:pPr>
            <a:endParaRPr lang="en-GB" dirty="0"/>
          </a:p>
          <a:p>
            <a:pPr algn="just"/>
            <a:r>
              <a:rPr lang="en-GB" dirty="0"/>
              <a:t>Bernhard &amp; Bear Country are connected (s. 249(a)), and Bernhard &amp; Pat are associates (s. 435(2)(b)(</a:t>
            </a:r>
            <a:r>
              <a:rPr lang="en-GB" dirty="0" err="1"/>
              <a:t>i</a:t>
            </a:r>
            <a:r>
              <a:rPr lang="en-GB" dirty="0"/>
              <a:t>) &amp; (8)), but whether Bear Country and Ashton Gate are associates (s. 249(b)) depends on whether Pat controls Ashton Gate: s. 435(6)(a) and 10. </a:t>
            </a:r>
          </a:p>
          <a:p>
            <a:pPr algn="just"/>
            <a:endParaRPr lang="en-GB" dirty="0"/>
          </a:p>
          <a:p>
            <a:pPr algn="just"/>
            <a:r>
              <a:rPr lang="en-GB" dirty="0"/>
              <a:t>r. 15.33(3): “</a:t>
            </a:r>
            <a:r>
              <a:rPr lang="en-GB" i="1" dirty="0"/>
              <a:t>If the convener or chair is in any doubt whether a claim should be admitted or rejected, the convener or chair must mark it as objected to and allow votes to be cast in respect of it, subject to such votes being subsequently declared invalid if the objection to the claim is sustained.</a:t>
            </a:r>
            <a:r>
              <a:rPr lang="en-GB" dirty="0"/>
              <a:t>” </a:t>
            </a:r>
          </a:p>
          <a:p>
            <a:pPr algn="just"/>
            <a:endParaRPr lang="en-GB" dirty="0"/>
          </a:p>
          <a:p>
            <a:pPr algn="just"/>
            <a:endParaRPr lang="en-GB" dirty="0"/>
          </a:p>
          <a:p>
            <a:pPr algn="just"/>
            <a:endParaRPr lang="en-GB" dirty="0"/>
          </a:p>
          <a:p>
            <a:pPr algn="just"/>
            <a:endParaRPr lang="en-GB" dirty="0"/>
          </a:p>
          <a:p>
            <a:pPr marL="0" indent="0" algn="just">
              <a:buNone/>
            </a:pPr>
            <a:endParaRPr lang="en-GB" dirty="0"/>
          </a:p>
          <a:p>
            <a:pPr marL="0" indent="0" algn="just">
              <a:buNone/>
            </a:pPr>
            <a:endParaRPr lang="en-GB" dirty="0"/>
          </a:p>
          <a:p>
            <a:pPr marL="0" indent="0" algn="just">
              <a:buNone/>
            </a:pPr>
            <a:endParaRPr lang="en-GB" dirty="0"/>
          </a:p>
        </p:txBody>
      </p:sp>
    </p:spTree>
    <p:extLst>
      <p:ext uri="{BB962C8B-B14F-4D97-AF65-F5344CB8AC3E}">
        <p14:creationId xmlns:p14="http://schemas.microsoft.com/office/powerpoint/2010/main" val="362500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4836C-0734-B29C-FDDE-3CAF0D442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72201F-DB61-9DFE-3BE4-0BE6D13E326C}"/>
              </a:ext>
            </a:extLst>
          </p:cNvPr>
          <p:cNvSpPr>
            <a:spLocks noGrp="1"/>
          </p:cNvSpPr>
          <p:nvPr>
            <p:ph type="title"/>
          </p:nvPr>
        </p:nvSpPr>
        <p:spPr/>
        <p:txBody>
          <a:bodyPr>
            <a:normAutofit/>
          </a:bodyPr>
          <a:lstStyle/>
          <a:p>
            <a:r>
              <a:rPr lang="en-GB" sz="4000" dirty="0"/>
              <a:t>Unascertained, Unliquidated, Disputed claims</a:t>
            </a:r>
          </a:p>
        </p:txBody>
      </p:sp>
      <p:sp>
        <p:nvSpPr>
          <p:cNvPr id="3" name="Content Placeholder 2">
            <a:extLst>
              <a:ext uri="{FF2B5EF4-FFF2-40B4-BE49-F238E27FC236}">
                <a16:creationId xmlns:a16="http://schemas.microsoft.com/office/drawing/2014/main" id="{6442B897-446B-FCF7-866A-54834E296A5D}"/>
              </a:ext>
            </a:extLst>
          </p:cNvPr>
          <p:cNvSpPr>
            <a:spLocks noGrp="1"/>
          </p:cNvSpPr>
          <p:nvPr>
            <p:ph idx="1"/>
          </p:nvPr>
        </p:nvSpPr>
        <p:spPr>
          <a:xfrm>
            <a:off x="838200" y="1423289"/>
            <a:ext cx="10515600" cy="4351338"/>
          </a:xfrm>
        </p:spPr>
        <p:txBody>
          <a:bodyPr>
            <a:normAutofit fontScale="85000" lnSpcReduction="20000"/>
          </a:bodyPr>
          <a:lstStyle/>
          <a:p>
            <a:pPr marL="0" indent="0" algn="just">
              <a:buNone/>
            </a:pPr>
            <a:r>
              <a:rPr lang="en-GB" b="1" dirty="0"/>
              <a:t>Can Jon place a value of £1? (</a:t>
            </a:r>
            <a:r>
              <a:rPr lang="en-GB" b="1" dirty="0">
                <a:solidFill>
                  <a:srgbClr val="FF0000"/>
                </a:solidFill>
              </a:rPr>
              <a:t>No</a:t>
            </a:r>
            <a:r>
              <a:rPr lang="en-GB" b="1" dirty="0"/>
              <a:t>) but mark it as disputed? (</a:t>
            </a:r>
            <a:r>
              <a:rPr lang="en-GB" b="1" dirty="0">
                <a:solidFill>
                  <a:srgbClr val="FF0000"/>
                </a:solidFill>
              </a:rPr>
              <a:t>Yes</a:t>
            </a:r>
            <a:r>
              <a:rPr lang="en-GB" b="1" dirty="0"/>
              <a:t>)</a:t>
            </a:r>
          </a:p>
          <a:p>
            <a:pPr marL="0" indent="0" algn="just">
              <a:buNone/>
            </a:pPr>
            <a:endParaRPr lang="en-GB" dirty="0"/>
          </a:p>
          <a:p>
            <a:pPr algn="just"/>
            <a:r>
              <a:rPr lang="en-GB" dirty="0"/>
              <a:t>r. 15.31(3) “</a:t>
            </a:r>
            <a:r>
              <a:rPr lang="en-GB" i="1" dirty="0"/>
              <a:t>… But in relation to … a proposed CVA …, a debt of an </a:t>
            </a:r>
            <a:r>
              <a:rPr lang="en-GB" i="1" u="sng" dirty="0"/>
              <a:t>unliquidated or unascertained</a:t>
            </a:r>
            <a:r>
              <a:rPr lang="en-GB" i="1" dirty="0"/>
              <a:t> amount is to be valued at £1 for the purposes of voting unless the convener or chair … decides to put a higher value on it”</a:t>
            </a:r>
            <a:r>
              <a:rPr lang="en-GB" dirty="0"/>
              <a:t> (Here, Northampton has a quantified judgment debt).</a:t>
            </a:r>
          </a:p>
          <a:p>
            <a:pPr algn="just"/>
            <a:endParaRPr lang="en-GB" dirty="0"/>
          </a:p>
          <a:p>
            <a:pPr algn="just"/>
            <a:r>
              <a:rPr lang="en-GB" dirty="0"/>
              <a:t>Note: Deputy ICC Judge Curle KC in </a:t>
            </a:r>
            <a:r>
              <a:rPr lang="en-GB" i="1" u="sng" dirty="0" err="1"/>
              <a:t>Kession</a:t>
            </a:r>
            <a:r>
              <a:rPr lang="en-GB" i="1" u="sng" dirty="0"/>
              <a:t> Capital Ltd (in administration)</a:t>
            </a:r>
            <a:r>
              <a:rPr lang="en-GB" dirty="0"/>
              <a:t> [2026] EWHC 785 (Ch): “</a:t>
            </a:r>
            <a:r>
              <a:rPr lang="en-GB" i="1" dirty="0"/>
              <a:t>The scheme is quite clear…the chairman must look at the claim; if it is plain or obvious that it is good he admits it, if it is plain or obvious that it is bad he rejects it, if there is a question, a doubt, he shall admit it but mark it as objected” (</a:t>
            </a:r>
            <a:r>
              <a:rPr lang="en-GB" dirty="0"/>
              <a:t>from </a:t>
            </a:r>
            <a:r>
              <a:rPr lang="en-GB" i="1" u="sng" dirty="0"/>
              <a:t>Re a Debtor (No. 222 of 1990)</a:t>
            </a:r>
            <a:r>
              <a:rPr lang="en-GB" dirty="0"/>
              <a:t> [1992] BCLC 137</a:t>
            </a:r>
            <a:r>
              <a:rPr lang="en-GB" i="1" dirty="0"/>
              <a:t>)</a:t>
            </a:r>
            <a:r>
              <a:rPr lang="en-GB" dirty="0"/>
              <a:t>. </a:t>
            </a:r>
          </a:p>
          <a:p>
            <a:pPr marL="0" indent="0" algn="just">
              <a:buNone/>
            </a:pPr>
            <a:endParaRPr lang="en-GB" dirty="0"/>
          </a:p>
          <a:p>
            <a:pPr marL="0" indent="0" algn="just">
              <a:buNone/>
            </a:pPr>
            <a:endParaRPr lang="en-GB" dirty="0"/>
          </a:p>
          <a:p>
            <a:pPr marL="0" indent="0" algn="just">
              <a:buNone/>
            </a:pPr>
            <a:endParaRPr lang="en-GB" dirty="0"/>
          </a:p>
        </p:txBody>
      </p:sp>
    </p:spTree>
    <p:extLst>
      <p:ext uri="{BB962C8B-B14F-4D97-AF65-F5344CB8AC3E}">
        <p14:creationId xmlns:p14="http://schemas.microsoft.com/office/powerpoint/2010/main" val="602610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588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B2F8D-90A6-E24A-0DC7-6B0730EF5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8039C-EAA7-7EB1-2F73-33925D9101AA}"/>
              </a:ext>
            </a:extLst>
          </p:cNvPr>
          <p:cNvSpPr>
            <a:spLocks noGrp="1"/>
          </p:cNvSpPr>
          <p:nvPr>
            <p:ph type="ctrTitle"/>
          </p:nvPr>
        </p:nvSpPr>
        <p:spPr>
          <a:xfrm>
            <a:off x="140874" y="1767686"/>
            <a:ext cx="6482763" cy="3288946"/>
          </a:xfrm>
        </p:spPr>
        <p:txBody>
          <a:bodyPr>
            <a:normAutofit fontScale="90000"/>
          </a:bodyPr>
          <a:lstStyle/>
          <a:p>
            <a:r>
              <a:rPr lang="en-GB" sz="3800" dirty="0"/>
              <a:t>The Case Study: </a:t>
            </a:r>
            <a:br>
              <a:rPr lang="en-GB" sz="3800" dirty="0"/>
            </a:br>
            <a:br>
              <a:rPr lang="en-GB" sz="3800" dirty="0"/>
            </a:br>
            <a:r>
              <a:rPr lang="en-GB" sz="3800" dirty="0"/>
              <a:t>Mind the Figures LLP,</a:t>
            </a:r>
            <a:br>
              <a:rPr lang="en-GB" sz="3800" dirty="0"/>
            </a:br>
            <a:r>
              <a:rPr lang="en-GB" sz="3800" dirty="0"/>
              <a:t>Brunel &amp; Raj Ltd, </a:t>
            </a:r>
            <a:br>
              <a:rPr lang="en-GB" sz="3800" dirty="0"/>
            </a:br>
            <a:r>
              <a:rPr lang="en-GB" sz="3800" dirty="0" err="1"/>
              <a:t>EasyTech</a:t>
            </a:r>
            <a:r>
              <a:rPr lang="en-GB" sz="3800" dirty="0"/>
              <a:t> Plc,</a:t>
            </a:r>
            <a:br>
              <a:rPr lang="en-GB" sz="3800" dirty="0"/>
            </a:br>
            <a:r>
              <a:rPr lang="en-GB" sz="3800" dirty="0"/>
              <a:t>Massive Attack Ltd, and friends.</a:t>
            </a:r>
            <a:br>
              <a:rPr lang="en-GB" sz="3800" dirty="0"/>
            </a:br>
            <a:endParaRPr lang="en-GB" sz="3800" dirty="0"/>
          </a:p>
        </p:txBody>
      </p:sp>
      <p:sp>
        <p:nvSpPr>
          <p:cNvPr id="3" name="Subtitle 2">
            <a:extLst>
              <a:ext uri="{FF2B5EF4-FFF2-40B4-BE49-F238E27FC236}">
                <a16:creationId xmlns:a16="http://schemas.microsoft.com/office/drawing/2014/main" id="{63B79839-088D-6E30-BB27-BB77534E74DB}"/>
              </a:ext>
            </a:extLst>
          </p:cNvPr>
          <p:cNvSpPr>
            <a:spLocks noGrp="1"/>
          </p:cNvSpPr>
          <p:nvPr>
            <p:ph type="subTitle" idx="1"/>
          </p:nvPr>
        </p:nvSpPr>
        <p:spPr>
          <a:xfrm>
            <a:off x="140874" y="5166360"/>
            <a:ext cx="6482763" cy="373306"/>
          </a:xfrm>
        </p:spPr>
        <p:txBody>
          <a:bodyPr>
            <a:normAutofit fontScale="92500" lnSpcReduction="10000"/>
          </a:bodyPr>
          <a:lstStyle/>
          <a:p>
            <a:endParaRPr lang="en-GB" dirty="0"/>
          </a:p>
        </p:txBody>
      </p:sp>
    </p:spTree>
    <p:extLst>
      <p:ext uri="{BB962C8B-B14F-4D97-AF65-F5344CB8AC3E}">
        <p14:creationId xmlns:p14="http://schemas.microsoft.com/office/powerpoint/2010/main" val="2147261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B5E3FF-6792-5C7B-683C-AE10662E675D}"/>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CF7DE177-9DA5-B612-36B9-8385C7FF6CE5}"/>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a:solidFill>
                  <a:srgbClr val="000000"/>
                </a:solidFill>
              </a:rPr>
              <a:t>Even though MtF has been advising B&amp;R, is there any problem with B&amp;R appointing IPs from MtF as administrators of EasyTech?
</a:t>
            </a:r>
          </a:p>
        </p:txBody>
      </p:sp>
      <p:sp>
        <p:nvSpPr>
          <p:cNvPr id="4" name="Rectangle 3">
            <a:extLst>
              <a:ext uri="{FF2B5EF4-FFF2-40B4-BE49-F238E27FC236}">
                <a16:creationId xmlns:a16="http://schemas.microsoft.com/office/drawing/2014/main" id="{2EDBF903-D3A1-7559-00FD-C86FA245E964}"/>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2134811E-2F84-F9D7-60E4-FF19013F5876}"/>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D8927518-E09C-DF70-2977-9EB220F98F6A}"/>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24A8D128-9EAB-704E-62C5-CBDF4091A517}"/>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283911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79CDA8-3C13-AAF2-EA06-5F182F9C9289}"/>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226EE6-37AD-8B00-1630-AD5903036385}"/>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a:solidFill>
                  <a:srgbClr val="000000"/>
                </a:solidFill>
              </a:rPr>
              <a:t>Does it make a difference that EasyTech may have a claim against B&amp;R?</a:t>
            </a:r>
          </a:p>
        </p:txBody>
      </p:sp>
      <p:sp>
        <p:nvSpPr>
          <p:cNvPr id="4" name="Rectangle 3">
            <a:extLst>
              <a:ext uri="{FF2B5EF4-FFF2-40B4-BE49-F238E27FC236}">
                <a16:creationId xmlns:a16="http://schemas.microsoft.com/office/drawing/2014/main" id="{7E254F2F-6DBC-AACD-D169-3101E9B93A57}"/>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424C7B3E-1178-4EA9-4DDD-34E2C54C2D2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AF228D64-B5EB-0ECE-D8D0-64720B3A2B38}"/>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4C61C63D-39CA-0246-FB14-4D62F24F5BB2}"/>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232140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08DFFF-16FD-F006-26A8-806AFDEEDF24}"/>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18EEF92-CFE8-E9BF-BB74-1C33F24F0121}"/>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800" b="1">
                <a:solidFill>
                  <a:srgbClr val="000000"/>
                </a:solidFill>
              </a:rPr>
              <a:t>If Jon &amp; Ann are appointed, could other creditors successfully obtain their removal?</a:t>
            </a:r>
          </a:p>
        </p:txBody>
      </p:sp>
      <p:sp>
        <p:nvSpPr>
          <p:cNvPr id="4" name="Rectangle 3">
            <a:extLst>
              <a:ext uri="{FF2B5EF4-FFF2-40B4-BE49-F238E27FC236}">
                <a16:creationId xmlns:a16="http://schemas.microsoft.com/office/drawing/2014/main" id="{4291FD48-41CF-D56B-0406-BEF9F993770F}"/>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8E979CA4-8F74-5B03-5E51-A0DA8D2B9C5C}"/>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8D8EF986-63A3-D31E-1C0A-A18699B1858C}"/>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a:solidFill>
                  <a:srgbClr val="198038"/>
                </a:solidFill>
              </a:rPr>
              <a:t>Do not edit
</a:t>
            </a:r>
            <a:r>
              <a:rPr lang="en-GB"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a:solidFill>
                <a:srgbClr val="198038"/>
              </a:solidFill>
            </a:endParaRPr>
          </a:p>
        </p:txBody>
      </p:sp>
      <p:pic>
        <p:nvPicPr>
          <p:cNvPr id="9" name="Graphic 8">
            <a:extLst>
              <a:ext uri="{FF2B5EF4-FFF2-40B4-BE49-F238E27FC236}">
                <a16:creationId xmlns:a16="http://schemas.microsoft.com/office/drawing/2014/main" id="{5E881760-AE8D-E8D3-B17F-07415092A4DC}"/>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92536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1507-2155-B639-6000-074A0BE4C297}"/>
              </a:ext>
            </a:extLst>
          </p:cNvPr>
          <p:cNvSpPr>
            <a:spLocks noGrp="1"/>
          </p:cNvSpPr>
          <p:nvPr>
            <p:ph type="title"/>
          </p:nvPr>
        </p:nvSpPr>
        <p:spPr/>
        <p:txBody>
          <a:bodyPr/>
          <a:lstStyle/>
          <a:p>
            <a:r>
              <a:rPr lang="en-GB" dirty="0"/>
              <a:t>Conflicts of Interest &amp; Removal</a:t>
            </a:r>
          </a:p>
        </p:txBody>
      </p:sp>
      <p:sp>
        <p:nvSpPr>
          <p:cNvPr id="3" name="Content Placeholder 2">
            <a:extLst>
              <a:ext uri="{FF2B5EF4-FFF2-40B4-BE49-F238E27FC236}">
                <a16:creationId xmlns:a16="http://schemas.microsoft.com/office/drawing/2014/main" id="{FE1BC27A-9AFF-9AAC-DE69-7AC04CFF2DD2}"/>
              </a:ext>
            </a:extLst>
          </p:cNvPr>
          <p:cNvSpPr>
            <a:spLocks noGrp="1"/>
          </p:cNvSpPr>
          <p:nvPr>
            <p:ph idx="1"/>
          </p:nvPr>
        </p:nvSpPr>
        <p:spPr>
          <a:xfrm>
            <a:off x="838200" y="1423289"/>
            <a:ext cx="10515600" cy="4351338"/>
          </a:xfrm>
        </p:spPr>
        <p:txBody>
          <a:bodyPr>
            <a:normAutofit fontScale="70000" lnSpcReduction="20000"/>
          </a:bodyPr>
          <a:lstStyle/>
          <a:p>
            <a:pPr marL="0" indent="0" algn="just">
              <a:buNone/>
            </a:pPr>
            <a:r>
              <a:rPr lang="en-GB" b="1" dirty="0"/>
              <a:t>Can Jon &amp; Ann be appointed? </a:t>
            </a:r>
          </a:p>
          <a:p>
            <a:pPr marL="0" indent="0" algn="just">
              <a:buNone/>
            </a:pPr>
            <a:endParaRPr lang="en-GB" dirty="0"/>
          </a:p>
          <a:p>
            <a:pPr algn="just"/>
            <a:r>
              <a:rPr lang="en-GB" dirty="0"/>
              <a:t>Insolvency Code of Ethics 2025: “</a:t>
            </a:r>
            <a:r>
              <a:rPr lang="en-GB" i="1" dirty="0"/>
              <a:t>Objectivity – to exercise professional or business judgment without being compromised by: </a:t>
            </a:r>
            <a:r>
              <a:rPr lang="en-GB" i="1" dirty="0" err="1"/>
              <a:t>i</a:t>
            </a:r>
            <a:r>
              <a:rPr lang="en-GB" i="1" dirty="0"/>
              <a:t>. bias, ii. conflict of interest or iii. Undue influence of, or undue reliance on individuals, organisations, technology, or other factors.</a:t>
            </a:r>
            <a:r>
              <a:rPr lang="en-GB" dirty="0"/>
              <a:t>”</a:t>
            </a:r>
          </a:p>
          <a:p>
            <a:pPr algn="just"/>
            <a:endParaRPr lang="en-GB" dirty="0"/>
          </a:p>
          <a:p>
            <a:pPr algn="just"/>
            <a:r>
              <a:rPr lang="en-GB" dirty="0"/>
              <a:t>R2103.1 provides that an IP shall “</a:t>
            </a:r>
            <a:r>
              <a:rPr lang="en-GB" i="1" dirty="0"/>
              <a:t>not undertake a professional activity if a circumstance or relationship unduly influences the IP’s professional judgment regarding that activity.</a:t>
            </a:r>
            <a:r>
              <a:rPr lang="en-GB" dirty="0"/>
              <a:t>”</a:t>
            </a:r>
          </a:p>
          <a:p>
            <a:pPr algn="just"/>
            <a:endParaRPr lang="en-GB" dirty="0"/>
          </a:p>
          <a:p>
            <a:pPr algn="just"/>
            <a:r>
              <a:rPr lang="en-GB" dirty="0"/>
              <a:t>An obvious example, where an individual within the firm has a close business relationship with the creditor. </a:t>
            </a:r>
          </a:p>
          <a:p>
            <a:pPr algn="just"/>
            <a:endParaRPr lang="en-GB" dirty="0"/>
          </a:p>
          <a:p>
            <a:pPr algn="just"/>
            <a:r>
              <a:rPr lang="en-GB" dirty="0"/>
              <a:t>What to do? Identify any threat, and take steps to eliminate / reduce it to an acceptable level (disclosure to other creditors; 2</a:t>
            </a:r>
            <a:r>
              <a:rPr lang="en-GB" baseline="30000" dirty="0"/>
              <a:t>nd</a:t>
            </a:r>
            <a:r>
              <a:rPr lang="en-GB" dirty="0"/>
              <a:t> IP). </a:t>
            </a:r>
          </a:p>
          <a:p>
            <a:pPr algn="just"/>
            <a:endParaRPr lang="en-GB" dirty="0"/>
          </a:p>
          <a:p>
            <a:pPr algn="just"/>
            <a:endParaRPr lang="en-GB" dirty="0"/>
          </a:p>
          <a:p>
            <a:pPr algn="just"/>
            <a:endParaRPr lang="en-GB" dirty="0"/>
          </a:p>
          <a:p>
            <a:pPr marL="0" indent="0" algn="just">
              <a:buNone/>
            </a:pPr>
            <a:endParaRPr lang="en-GB" dirty="0"/>
          </a:p>
          <a:p>
            <a:pPr marL="0" indent="0" algn="just">
              <a:buNone/>
            </a:pPr>
            <a:endParaRPr lang="en-GB" dirty="0"/>
          </a:p>
          <a:p>
            <a:pPr marL="0" indent="0" algn="just">
              <a:buNone/>
            </a:pPr>
            <a:endParaRPr lang="en-GB" dirty="0"/>
          </a:p>
        </p:txBody>
      </p:sp>
    </p:spTree>
    <p:extLst>
      <p:ext uri="{BB962C8B-B14F-4D97-AF65-F5344CB8AC3E}">
        <p14:creationId xmlns:p14="http://schemas.microsoft.com/office/powerpoint/2010/main" val="941568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197BF-7F37-C087-8572-515EA39F4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50E968-0A85-8F05-9266-EF45D9450389}"/>
              </a:ext>
            </a:extLst>
          </p:cNvPr>
          <p:cNvSpPr>
            <a:spLocks noGrp="1"/>
          </p:cNvSpPr>
          <p:nvPr>
            <p:ph type="title"/>
          </p:nvPr>
        </p:nvSpPr>
        <p:spPr/>
        <p:txBody>
          <a:bodyPr/>
          <a:lstStyle/>
          <a:p>
            <a:r>
              <a:rPr lang="en-GB" dirty="0"/>
              <a:t>Conflicts of Interest &amp; Removal</a:t>
            </a:r>
          </a:p>
        </p:txBody>
      </p:sp>
      <p:sp>
        <p:nvSpPr>
          <p:cNvPr id="3" name="Content Placeholder 2">
            <a:extLst>
              <a:ext uri="{FF2B5EF4-FFF2-40B4-BE49-F238E27FC236}">
                <a16:creationId xmlns:a16="http://schemas.microsoft.com/office/drawing/2014/main" id="{FF588F52-260F-35D9-2430-9FF5A906FA96}"/>
              </a:ext>
            </a:extLst>
          </p:cNvPr>
          <p:cNvSpPr>
            <a:spLocks noGrp="1"/>
          </p:cNvSpPr>
          <p:nvPr>
            <p:ph idx="1"/>
          </p:nvPr>
        </p:nvSpPr>
        <p:spPr>
          <a:xfrm>
            <a:off x="838200" y="1690688"/>
            <a:ext cx="10515600" cy="4351338"/>
          </a:xfrm>
        </p:spPr>
        <p:txBody>
          <a:bodyPr>
            <a:normAutofit fontScale="77500" lnSpcReduction="20000"/>
          </a:bodyPr>
          <a:lstStyle/>
          <a:p>
            <a:pPr marL="0" indent="0" algn="just">
              <a:buNone/>
            </a:pPr>
            <a:r>
              <a:rPr lang="en-GB" sz="3000" b="1" dirty="0"/>
              <a:t>Does it make a difference that </a:t>
            </a:r>
            <a:r>
              <a:rPr lang="en-GB" sz="3000" b="1" dirty="0" err="1"/>
              <a:t>EasyTech</a:t>
            </a:r>
            <a:r>
              <a:rPr lang="en-GB" sz="3000" b="1" dirty="0"/>
              <a:t> may have a claim against T&amp;E? </a:t>
            </a:r>
          </a:p>
          <a:p>
            <a:pPr marL="0" indent="0" algn="just">
              <a:buNone/>
            </a:pPr>
            <a:endParaRPr lang="en-GB" sz="3000" dirty="0"/>
          </a:p>
          <a:p>
            <a:pPr algn="just"/>
            <a:r>
              <a:rPr lang="en-GB" sz="3000" dirty="0">
                <a:solidFill>
                  <a:srgbClr val="FF0000"/>
                </a:solidFill>
              </a:rPr>
              <a:t>Yes</a:t>
            </a:r>
            <a:r>
              <a:rPr lang="en-GB" sz="3000" dirty="0"/>
              <a:t>. </a:t>
            </a:r>
          </a:p>
          <a:p>
            <a:pPr algn="just"/>
            <a:endParaRPr lang="en-GB" sz="3000" dirty="0"/>
          </a:p>
          <a:p>
            <a:pPr algn="just"/>
            <a:r>
              <a:rPr lang="en-GB" sz="3000" dirty="0"/>
              <a:t>An independent creditor may consider that the combination of (</a:t>
            </a:r>
            <a:r>
              <a:rPr lang="en-GB" sz="3000" dirty="0" err="1"/>
              <a:t>i</a:t>
            </a:r>
            <a:r>
              <a:rPr lang="en-GB" sz="3000" dirty="0"/>
              <a:t>) the business relationship between </a:t>
            </a:r>
            <a:r>
              <a:rPr lang="en-GB" sz="3000" dirty="0" err="1"/>
              <a:t>MtF</a:t>
            </a:r>
            <a:r>
              <a:rPr lang="en-GB" sz="3000" dirty="0"/>
              <a:t> and T&amp;E and (ii) the “substantial counterclaim” mean that Jon &amp; Ann may not adequately investigate / pursue the counterclaim.</a:t>
            </a:r>
          </a:p>
          <a:p>
            <a:pPr algn="just"/>
            <a:endParaRPr lang="en-GB" sz="3000" dirty="0"/>
          </a:p>
          <a:p>
            <a:pPr algn="just"/>
            <a:r>
              <a:rPr lang="en-GB" sz="3000" i="1" u="sng" dirty="0"/>
              <a:t>In the matter of Travelex Bank Notes Ltd</a:t>
            </a:r>
            <a:r>
              <a:rPr lang="en-GB" sz="3000" dirty="0"/>
              <a:t> [2025] EWHC 3054 (Ch): it was not sufficient to have a separate team within the IP firm, or an independent law firm conducting the investigation.</a:t>
            </a:r>
            <a:r>
              <a:rPr lang="en-GB" dirty="0"/>
              <a:t> </a:t>
            </a:r>
          </a:p>
          <a:p>
            <a:pPr marL="0" indent="0" algn="just">
              <a:buNone/>
            </a:pPr>
            <a:endParaRPr lang="en-GB" dirty="0"/>
          </a:p>
        </p:txBody>
      </p:sp>
    </p:spTree>
    <p:extLst>
      <p:ext uri="{BB962C8B-B14F-4D97-AF65-F5344CB8AC3E}">
        <p14:creationId xmlns:p14="http://schemas.microsoft.com/office/powerpoint/2010/main" val="332312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7FB93-E5F4-9A46-5AB4-0CF801063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D0BD13-2EA9-4709-5E29-78CCB55F58D9}"/>
              </a:ext>
            </a:extLst>
          </p:cNvPr>
          <p:cNvSpPr>
            <a:spLocks noGrp="1"/>
          </p:cNvSpPr>
          <p:nvPr>
            <p:ph type="title"/>
          </p:nvPr>
        </p:nvSpPr>
        <p:spPr/>
        <p:txBody>
          <a:bodyPr/>
          <a:lstStyle/>
          <a:p>
            <a:r>
              <a:rPr lang="en-GB" dirty="0"/>
              <a:t>Conflicts of Interest &amp; Removal</a:t>
            </a:r>
          </a:p>
        </p:txBody>
      </p:sp>
      <p:sp>
        <p:nvSpPr>
          <p:cNvPr id="3" name="Content Placeholder 2">
            <a:extLst>
              <a:ext uri="{FF2B5EF4-FFF2-40B4-BE49-F238E27FC236}">
                <a16:creationId xmlns:a16="http://schemas.microsoft.com/office/drawing/2014/main" id="{24F360FA-6399-E139-6713-9E2C163028F6}"/>
              </a:ext>
            </a:extLst>
          </p:cNvPr>
          <p:cNvSpPr>
            <a:spLocks noGrp="1"/>
          </p:cNvSpPr>
          <p:nvPr>
            <p:ph idx="1"/>
          </p:nvPr>
        </p:nvSpPr>
        <p:spPr>
          <a:xfrm>
            <a:off x="838200" y="1580960"/>
            <a:ext cx="10515600" cy="4351338"/>
          </a:xfrm>
        </p:spPr>
        <p:txBody>
          <a:bodyPr>
            <a:noAutofit/>
          </a:bodyPr>
          <a:lstStyle/>
          <a:p>
            <a:pPr marL="0" indent="0" algn="just">
              <a:buNone/>
            </a:pPr>
            <a:r>
              <a:rPr lang="en-GB" sz="1600" b="1" dirty="0"/>
              <a:t>If Jon &amp; Ann are appointed, could another creditor successfully seek their removal?</a:t>
            </a:r>
          </a:p>
          <a:p>
            <a:pPr marL="0" indent="0" algn="just">
              <a:buNone/>
            </a:pPr>
            <a:endParaRPr lang="en-GB" sz="1600" dirty="0"/>
          </a:p>
          <a:p>
            <a:pPr algn="just"/>
            <a:r>
              <a:rPr lang="en-GB" sz="1600" dirty="0">
                <a:solidFill>
                  <a:srgbClr val="FF0000"/>
                </a:solidFill>
              </a:rPr>
              <a:t>Potentially</a:t>
            </a:r>
            <a:r>
              <a:rPr lang="en-GB" sz="1600" dirty="0"/>
              <a:t>: §88 Schedule B1, IA 1986. </a:t>
            </a:r>
            <a:r>
              <a:rPr lang="en-GB" sz="1600" i="1" u="sng" dirty="0"/>
              <a:t>BTI 2014 LLC v. Finbarr O’Connell &amp; Colin Hardman</a:t>
            </a:r>
            <a:r>
              <a:rPr lang="en-GB" sz="1600" dirty="0"/>
              <a:t> [2025] EWHC 2115.</a:t>
            </a:r>
          </a:p>
          <a:p>
            <a:pPr algn="just"/>
            <a:endParaRPr lang="en-GB" sz="1600" dirty="0"/>
          </a:p>
          <a:p>
            <a:pPr algn="just"/>
            <a:r>
              <a:rPr lang="en-GB" sz="1600" dirty="0"/>
              <a:t>(</a:t>
            </a:r>
            <a:r>
              <a:rPr lang="en-GB" sz="1600" dirty="0" err="1"/>
              <a:t>i</a:t>
            </a:r>
            <a:r>
              <a:rPr lang="en-GB" sz="1600" dirty="0"/>
              <a:t>) determine allegations, (ii) do they constitute good grounds for removal, (iii) exercise discretion (all circumstances). </a:t>
            </a:r>
            <a:r>
              <a:rPr lang="en-GB" sz="1600" i="1" u="sng" dirty="0"/>
              <a:t>Nardelli v Richardson</a:t>
            </a:r>
            <a:r>
              <a:rPr lang="en-GB" sz="1600" dirty="0"/>
              <a:t> [2024] EWHC 2740 (Ch) (§46).</a:t>
            </a:r>
          </a:p>
          <a:p>
            <a:pPr algn="just"/>
            <a:endParaRPr lang="en-GB" sz="1600" dirty="0"/>
          </a:p>
          <a:p>
            <a:pPr algn="just"/>
            <a:r>
              <a:rPr lang="en-GB" sz="1600" dirty="0"/>
              <a:t>The wishes of a majority creditor are a factor, but not determinative. The same is true of an actual / possible conflict: a factor, but not determinative. </a:t>
            </a:r>
          </a:p>
          <a:p>
            <a:pPr algn="just"/>
            <a:endParaRPr lang="en-GB" sz="1600" dirty="0"/>
          </a:p>
          <a:p>
            <a:pPr algn="just"/>
            <a:r>
              <a:rPr lang="en-GB" sz="1600" dirty="0"/>
              <a:t>The court is likely to be considered with the future of the administration (wasted costs will, again, be a factor but not determinative). </a:t>
            </a:r>
          </a:p>
        </p:txBody>
      </p:sp>
    </p:spTree>
    <p:extLst>
      <p:ext uri="{BB962C8B-B14F-4D97-AF65-F5344CB8AC3E}">
        <p14:creationId xmlns:p14="http://schemas.microsoft.com/office/powerpoint/2010/main" val="4065295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6CEF74-DF7B-FD05-7F46-7AD545B90D34}"/>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descr="Can Russell and Howard rely on the limitation clause in the LoE?">
            <a:extLst>
              <a:ext uri="{FF2B5EF4-FFF2-40B4-BE49-F238E27FC236}">
                <a16:creationId xmlns:a16="http://schemas.microsoft.com/office/drawing/2014/main" id="{ABCBF508-BDA2-257F-3AEC-DD63CA2CDAB4}"/>
              </a:ext>
            </a:extLst>
          </p:cNvPr>
          <p:cNvSpPr/>
          <p:nvPr>
            <p:custDataLst>
              <p:tags r:id="rId3"/>
            </p:custDataLst>
          </p:nvPr>
        </p:nvSpPr>
        <p:spPr>
          <a:xfrm>
            <a:off x="3112851" y="1000897"/>
            <a:ext cx="8486226" cy="3855308"/>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0" b="1">
                <a:solidFill>
                  <a:srgbClr val="000000"/>
                </a:solidFill>
              </a:rPr>
              <a:t>Can Russell and Howard rely on the limitation clause in the LoE?</a:t>
            </a:r>
            <a:endParaRPr lang="en-GB" sz="4000" b="1" dirty="0">
              <a:solidFill>
                <a:srgbClr val="000000"/>
              </a:solidFill>
            </a:endParaRPr>
          </a:p>
        </p:txBody>
      </p:sp>
      <p:sp>
        <p:nvSpPr>
          <p:cNvPr id="4" name="Rectangle 3">
            <a:extLst>
              <a:ext uri="{FF2B5EF4-FFF2-40B4-BE49-F238E27FC236}">
                <a16:creationId xmlns:a16="http://schemas.microsoft.com/office/drawing/2014/main" id="{6143FFB8-B1CC-A42A-1150-9C9877E4502B}"/>
              </a:ext>
            </a:extLst>
          </p:cNvPr>
          <p:cNvSpPr/>
          <p:nvPr/>
        </p:nvSpPr>
        <p:spPr>
          <a:xfrm>
            <a:off x="0" y="5820032"/>
            <a:ext cx="12192001" cy="1037968"/>
          </a:xfrm>
          <a:prstGeom prst="rect">
            <a:avLst/>
          </a:prstGeom>
          <a:solidFill>
            <a:srgbClr val="19803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85000" lnSpcReduction="10000"/>
          </a:bodyPr>
          <a:lstStyle/>
          <a:p>
            <a:r>
              <a:rPr lang="en-GB" sz="2600">
                <a:solidFill>
                  <a:srgbClr val="FFFFFF"/>
                </a:solidFill>
              </a:rPr>
              <a:t>The </a:t>
            </a:r>
            <a:r>
              <a:rPr lang="en-GB" sz="2600">
                <a:solidFill>
                  <a:srgbClr val="FFFFFF"/>
                </a:solidFill>
                <a:hlinkClick r:id="rId6">
                  <a:extLst>
                    <a:ext uri="{A12FA001-AC4F-418D-AE19-62706E023703}">
                      <ahyp:hlinkClr xmlns:ahyp="http://schemas.microsoft.com/office/drawing/2018/hyperlinkcolor" val="tx"/>
                    </a:ext>
                  </a:extLst>
                </a:hlinkClick>
              </a:rPr>
              <a:t>Slido app</a:t>
            </a:r>
            <a:r>
              <a:rPr lang="en-GB"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7CEC5B99-480D-00CD-E3E4-0783B92FA7E3}"/>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62A9DF44-F128-3E94-6A85-F3D47F52669C}"/>
              </a:ext>
            </a:extLst>
          </p:cNvPr>
          <p:cNvSpPr/>
          <p:nvPr/>
        </p:nvSpPr>
        <p:spPr>
          <a:xfrm rot="2700000">
            <a:off x="9620371" y="514924"/>
            <a:ext cx="3335198" cy="778213"/>
          </a:xfrm>
          <a:prstGeom prst="trapezoid">
            <a:avLst>
              <a:gd name="adj" fmla="val 100000"/>
            </a:avLst>
          </a:prstGeom>
          <a:solidFill>
            <a:srgbClr val="EDFA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GB" sz="2600" b="1" dirty="0">
                <a:solidFill>
                  <a:srgbClr val="198038"/>
                </a:solidFill>
              </a:rPr>
              <a:t>Do not edit
</a:t>
            </a:r>
            <a:r>
              <a:rPr lang="en-GB" sz="2200" dirty="0">
                <a:solidFill>
                  <a:srgbClr val="198038"/>
                </a:solidFill>
                <a:hlinkClick r:id="rId8">
                  <a:extLst>
                    <a:ext uri="{A12FA001-AC4F-418D-AE19-62706E023703}">
                      <ahyp:hlinkClr xmlns:ahyp="http://schemas.microsoft.com/office/drawing/2018/hyperlinkcolor" val="tx"/>
                    </a:ext>
                  </a:extLst>
                </a:hlinkClick>
              </a:rPr>
              <a:t>How to change the design</a:t>
            </a:r>
            <a:endParaRPr lang="en-GB" sz="2200" dirty="0">
              <a:solidFill>
                <a:srgbClr val="198038"/>
              </a:solidFill>
            </a:endParaRPr>
          </a:p>
        </p:txBody>
      </p:sp>
      <p:pic>
        <p:nvPicPr>
          <p:cNvPr id="9" name="Graphic 8">
            <a:extLst>
              <a:ext uri="{FF2B5EF4-FFF2-40B4-BE49-F238E27FC236}">
                <a16:creationId xmlns:a16="http://schemas.microsoft.com/office/drawing/2014/main" id="{0B0C2AB3-B8D3-85D4-2C21-AF2CA0D1EC2F}"/>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315963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3"/>
                                        </p:tgtEl>
                                      </p:cBhvr>
                                    </p:animEffect>
                                    <p:animScale>
                                      <p:cBhvr>
                                        <p:cTn id="7" dur="25"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21.0.7607"/>
  <p:tag name="SLIDO_PRESENTATION_ID" val="44afaf70-00a8-49a0-beca-0765426da5b8"/>
  <p:tag name="SLIDO_EVENT_UUID" val="446ba907-81a3-4ddc-8c91-2ea584141882"/>
  <p:tag name="SLIDO_EVENT_SECTION_UUID" val="7e1f91e9-2470-4298-afee-94d0ff0a2b06"/>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METADATA" val="eyJUaW1lc3RhbXAiOjE3NzY4NTYwOTN9"/>
  <p:tag name="SLIDO_TYPE" val="SlidoPoll"/>
  <p:tag name="SLIDO_POLL_UUID" val="171b2c9b-b83c-4930-84a8-7e4f41600562"/>
  <p:tag name="SLIDO_TIMELINE" val="W3sicG9sbFF1ZXN0aW9uVXVpZCI6IjZkYTdlYjM5LWUxYjctNDEwZi1iYTEyLThhZGMxOGUwZWU2YiIsInNob3dSZXN1bHRzIjpmYWxzZSwic2hvd0NvcnJlY3RBbnN3ZXJzIjpmYWxzZSwidm90aW5nTG9ja2VkIjpmYWxzZX0seyJwb2xsUXVlc3Rpb25VdWlkIjoiNmRhN2ViMzktZTFiNy00MTBmLWJhMTItOGFkYzE4ZTBlZTZiIiwic2hvd1Jlc3VsdHMiOnRydWUsInNob3dDb3JyZWN0QW5zd2VycyI6ZmFsc2UsInZvdGluZ0xvY2tlZCI6ZmFsc2V9XQ=="/>
</p:tagLst>
</file>

<file path=ppt/tags/tag12.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3.xml><?xml version="1.0" encoding="utf-8"?>
<p:tagLst xmlns:a="http://schemas.openxmlformats.org/drawingml/2006/main" xmlns:r="http://schemas.openxmlformats.org/officeDocument/2006/relationships" xmlns:p="http://schemas.openxmlformats.org/presentationml/2006/main">
  <p:tag name="SLIDO_ELEMENT" val="title"/>
</p:tagLst>
</file>

<file path=ppt/tags/tag14.xml><?xml version="1.0" encoding="utf-8"?>
<p:tagLst xmlns:a="http://schemas.openxmlformats.org/drawingml/2006/main" xmlns:r="http://schemas.openxmlformats.org/officeDocument/2006/relationships" xmlns:p="http://schemas.openxmlformats.org/presentationml/2006/main">
  <p:tag name="SLIDO_METADATA" val="eyJUaW1lc3RhbXAiOjE3NzY4NTYxNDN9"/>
  <p:tag name="SLIDO_TYPE" val="SlidoPoll"/>
  <p:tag name="SLIDO_POLL_UUID" val="1b3947a0-7895-44d0-bdb1-4c29e35ac5ec"/>
  <p:tag name="SLIDO_TIMELINE" val="W3sicG9sbFF1ZXN0aW9uVXVpZCI6ImY4MDE0NmMwLWQxZWUtNDFlYS1hYmE4LTU4N2FkNTNkZjRhMCIsInNob3dSZXN1bHRzIjpmYWxzZSwic2hvd0NvcnJlY3RBbnN3ZXJzIjpmYWxzZSwidm90aW5nTG9ja2VkIjpmYWxzZX0seyJwb2xsUXVlc3Rpb25VdWlkIjoiZjgwMTQ2YzAtZDFlZS00MWVhLWFiYTgtNTg3YWQ1M2RmNGEwIiwic2hvd1Jlc3VsdHMiOnRydWUsInNob3dDb3JyZWN0QW5zd2VycyI6ZmFsc2UsInZvdGluZ0xvY2tlZCI6ZmFsc2V9XQ=="/>
</p:tagLst>
</file>

<file path=ppt/tags/tag15.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6.xml><?xml version="1.0" encoding="utf-8"?>
<p:tagLst xmlns:a="http://schemas.openxmlformats.org/drawingml/2006/main" xmlns:r="http://schemas.openxmlformats.org/officeDocument/2006/relationships" xmlns:p="http://schemas.openxmlformats.org/presentationml/2006/main">
  <p:tag name="SLIDO_ELEMENT" val="title"/>
</p:tagLst>
</file>

<file path=ppt/tags/tag17.xml><?xml version="1.0" encoding="utf-8"?>
<p:tagLst xmlns:a="http://schemas.openxmlformats.org/drawingml/2006/main" xmlns:r="http://schemas.openxmlformats.org/officeDocument/2006/relationships" xmlns:p="http://schemas.openxmlformats.org/presentationml/2006/main">
  <p:tag name="SLIDO_METADATA" val="eyJUaW1lc3RhbXAiOjE3NzY4NTYyMDN9"/>
  <p:tag name="SLIDO_TYPE" val="SlidoPoll"/>
  <p:tag name="SLIDO_POLL_UUID" val="47777f67-d2b1-44a3-b8ac-3005bb7d9299"/>
  <p:tag name="SLIDO_TIMELINE" val="W3sicG9sbFF1ZXN0aW9uVXVpZCI6IjI4ZmQ2MGM3LTA0ZTItNDhlZC04ZGU4LWJhMzFmYmZkZTFjYyIsInNob3dSZXN1bHRzIjpmYWxzZSwic2hvd0NvcnJlY3RBbnN3ZXJzIjpmYWxzZSwidm90aW5nTG9ja2VkIjpmYWxzZX0seyJwb2xsUXVlc3Rpb25VdWlkIjoiMjhmZDYwYzctMDRlMi00OGVkLThkZTgtYmEzMWZiZmRlMWNjIiwic2hvd1Jlc3VsdHMiOnRydWUsInNob3dDb3JyZWN0QW5zd2VycyI6ZmFsc2UsInZvdGluZ0xvY2tlZCI6ZmFsc2V9XQ=="/>
</p:tagLst>
</file>

<file path=ppt/tags/tag18.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19.xml><?xml version="1.0" encoding="utf-8"?>
<p:tagLst xmlns:a="http://schemas.openxmlformats.org/drawingml/2006/main" xmlns:r="http://schemas.openxmlformats.org/officeDocument/2006/relationships" xmlns:p="http://schemas.openxmlformats.org/presentationml/2006/main">
  <p:tag name="SLIDO_ELEMENT" val="title"/>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NzY4NTU3NDh9"/>
  <p:tag name="SLIDO_TYPE" val="SlidoPoll"/>
  <p:tag name="SLIDO_POLL_UUID" val="170000df-e551-4ae4-be74-81adbadf6763"/>
  <p:tag name="SLIDO_TIMELINE" val="W3sicG9sbFF1ZXN0aW9uVXVpZCI6ImZjZDk5Y2M2LTA2YWUtNDg5Yi05YzdjLTcwMDFkYjJiYWEwNiIsInNob3dSZXN1bHRzIjpmYWxzZSwic2hvd0NvcnJlY3RBbnN3ZXJzIjpmYWxzZSwidm90aW5nTG9ja2VkIjpmYWxzZX0seyJwb2xsUXVlc3Rpb25VdWlkIjoiZmNkOTljYzYtMDZhZS00ODliLTljN2MtNzAwMWRiMmJhYTA2Iiwic2hvd1Jlc3VsdHMiOnRydWUsInNob3dDb3JyZWN0QW5zd2VycyI6ZmFsc2UsInZvdGluZ0xvY2tlZCI6ZmFsc2V9XQ=="/>
</p:tagLst>
</file>

<file path=ppt/tags/tag20.xml><?xml version="1.0" encoding="utf-8"?>
<p:tagLst xmlns:a="http://schemas.openxmlformats.org/drawingml/2006/main" xmlns:r="http://schemas.openxmlformats.org/officeDocument/2006/relationships" xmlns:p="http://schemas.openxmlformats.org/presentationml/2006/main">
  <p:tag name="SLIDO_METADATA" val="eyJUaW1lc3RhbXAiOjE3ODA1MjMxMTB9"/>
  <p:tag name="SLIDO_TYPE" val="SlidoPoll"/>
  <p:tag name="SLIDO_POLL_UUID" val="7a188d77-1d77-4a5a-9bfe-fc33d76192d7"/>
  <p:tag name="SLIDO_TIMELINE" val="W3sicG9sbFF1ZXN0aW9uVXVpZCI6ImRhYWUzZjM4LWFiMWItNGNlYS05ZWYxLWFhZmU4Mzg5MDUwYiIsInNob3dSZXN1bHRzIjpmYWxzZSwic2hvd0NvcnJlY3RBbnN3ZXJzIjpmYWxzZSwidm90aW5nTG9ja2VkIjpmYWxzZX0seyJwb2xsUXVlc3Rpb25VdWlkIjoiZGFhZTNmMzgtYWIxYi00Y2VhLTllZjEtYWFmZTgzODkwNTBiIiwic2hvd1Jlc3VsdHMiOnRydWUsInNob3dDb3JyZWN0QW5zd2VycyI6ZmFsc2UsInZvdGluZ0xvY2tlZCI6ZmFsc2V9XQ=="/>
</p:tagLst>
</file>

<file path=ppt/tags/tag21.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22.xml><?xml version="1.0" encoding="utf-8"?>
<p:tagLst xmlns:a="http://schemas.openxmlformats.org/drawingml/2006/main" xmlns:r="http://schemas.openxmlformats.org/officeDocument/2006/relationships" xmlns:p="http://schemas.openxmlformats.org/presentationml/2006/main">
  <p:tag name="SLIDO_ELEMENT" val="title"/>
</p:tagLst>
</file>

<file path=ppt/tags/tag23.xml><?xml version="1.0" encoding="utf-8"?>
<p:tagLst xmlns:a="http://schemas.openxmlformats.org/drawingml/2006/main" xmlns:r="http://schemas.openxmlformats.org/officeDocument/2006/relationships" xmlns:p="http://schemas.openxmlformats.org/presentationml/2006/main">
  <p:tag name="SLIDO_METADATA" val="eyJUaW1lc3RhbXAiOjE3ODA1MjM0NDF9"/>
  <p:tag name="SLIDO_TYPE" val="SlidoPoll"/>
  <p:tag name="SLIDO_POLL_UUID" val="23e4a393-bb83-4498-bfcb-e1ff75d08e7d"/>
  <p:tag name="SLIDO_TIMELINE" val="W3sicG9sbFF1ZXN0aW9uVXVpZCI6IjM3NDlhZDRiLTY5OGEtNGQ5ZS1hMzMxLTg0MzNlMzY4YzgyZCIsInNob3dSZXN1bHRzIjp0cnVlLCJzaG93Q29ycmVjdEFuc3dlcnMiOmZhbHNlLCJ2b3RpbmdMb2NrZWQiOmZhbHNlfV0="/>
</p:tagLst>
</file>

<file path=ppt/tags/tag2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25.xml><?xml version="1.0" encoding="utf-8"?>
<p:tagLst xmlns:a="http://schemas.openxmlformats.org/drawingml/2006/main" xmlns:r="http://schemas.openxmlformats.org/officeDocument/2006/relationships" xmlns:p="http://schemas.openxmlformats.org/presentationml/2006/main">
  <p:tag name="SLIDO_ELEMENT" val="title"/>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ags/tag5.xml><?xml version="1.0" encoding="utf-8"?>
<p:tagLst xmlns:a="http://schemas.openxmlformats.org/drawingml/2006/main" xmlns:r="http://schemas.openxmlformats.org/officeDocument/2006/relationships" xmlns:p="http://schemas.openxmlformats.org/presentationml/2006/main">
  <p:tag name="SLIDO_METADATA" val="eyJUaW1lc3RhbXAiOjE3NzY4NTU3ODV9"/>
  <p:tag name="SLIDO_TYPE" val="SlidoPoll"/>
  <p:tag name="SLIDO_POLL_UUID" val="7d22923f-897f-4ee0-8e13-af714968096f"/>
  <p:tag name="SLIDO_TIMELINE" val="W3sicG9sbFF1ZXN0aW9uVXVpZCI6Ijg4NTg3MmUyLWE3NWEtNDZkZi1hMGJiLThkZmM5Y2RkMGRiZSIsInNob3dSZXN1bHRzIjpmYWxzZSwic2hvd0NvcnJlY3RBbnN3ZXJzIjpmYWxzZSwidm90aW5nTG9ja2VkIjpmYWxzZX0seyJwb2xsUXVlc3Rpb25VdWlkIjoiODg1ODcyZTItYTc1YS00NmRmLWEwYmItOGRmYzljZGQwZGJlIiwic2hvd1Jlc3VsdHMiOnRydWUsInNob3dDb3JyZWN0QW5zd2VycyI6ZmFsc2UsInZvdGluZ0xvY2tlZCI6ZmFsc2V9XQ=="/>
</p:tagLst>
</file>

<file path=ppt/tags/tag6.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ags/tag8.xml><?xml version="1.0" encoding="utf-8"?>
<p:tagLst xmlns:a="http://schemas.openxmlformats.org/drawingml/2006/main" xmlns:r="http://schemas.openxmlformats.org/officeDocument/2006/relationships" xmlns:p="http://schemas.openxmlformats.org/presentationml/2006/main">
  <p:tag name="SLIDO_METADATA" val="eyJUaW1lc3RhbXAiOjE3NzY4NTU4NTB9"/>
  <p:tag name="SLIDO_TYPE" val="SlidoPoll"/>
  <p:tag name="SLIDO_POLL_UUID" val="87d8acec-93bd-4764-9145-eba716ae1444"/>
  <p:tag name="SLIDO_TIMELINE" val="W3sicG9sbFF1ZXN0aW9uVXVpZCI6IjU3ODhkYTFlLTllZGEtNGNmNS04OGI4LTU3NTc4ZTJmYTk5ZiIsInNob3dSZXN1bHRzIjpmYWxzZSwic2hvd0NvcnJlY3RBbnN3ZXJzIjpmYWxzZSwidm90aW5nTG9ja2VkIjpmYWxzZX0seyJwb2xsUXVlc3Rpb25VdWlkIjoiNTc4OGRhMWUtOWVkYS00Y2Y1LTg4YjgtNTc1NzhlMmZhOTlmIiwic2hvd1Jlc3VsdHMiOnRydWUsInNob3dDb3JyZWN0QW5zd2VycyI6ZmFsc2UsInZvdGluZ0xvY2tlZCI6ZmFsc2V9XQ=="/>
</p:tagLst>
</file>

<file path=ppt/tags/tag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b168fa-fc27-422e-8f8f-45341d353547">
      <Terms xmlns="http://schemas.microsoft.com/office/infopath/2007/PartnerControls"/>
    </lcf76f155ced4ddcb4097134ff3c332f>
    <TaxCatchAll xmlns="34e02924-d4b4-43de-b578-3943917ebf1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7E232E9DD75094182BD83B7F18DDF88" ma:contentTypeVersion="15" ma:contentTypeDescription="Create a new document." ma:contentTypeScope="" ma:versionID="0af75c8f70d8adf8a9c593ce604de78f">
  <xsd:schema xmlns:xsd="http://www.w3.org/2001/XMLSchema" xmlns:xs="http://www.w3.org/2001/XMLSchema" xmlns:p="http://schemas.microsoft.com/office/2006/metadata/properties" xmlns:ns2="3fb168fa-fc27-422e-8f8f-45341d353547" xmlns:ns3="34e02924-d4b4-43de-b578-3943917ebf15" targetNamespace="http://schemas.microsoft.com/office/2006/metadata/properties" ma:root="true" ma:fieldsID="3b98a09f3cd4f25fde934699d7f2956c" ns2:_="" ns3:_="">
    <xsd:import namespace="3fb168fa-fc27-422e-8f8f-45341d353547"/>
    <xsd:import namespace="34e02924-d4b4-43de-b578-3943917ebf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b168fa-fc27-422e-8f8f-45341d3535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5938bf28-da9d-4df6-a5d0-9480a0fa2907"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e02924-d4b4-43de-b578-3943917ebf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29e90b5-8682-4bf9-9ead-5c939ba0ca37}" ma:internalName="TaxCatchAll" ma:showField="CatchAllData" ma:web="34e02924-d4b4-43de-b578-3943917ebf1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ACBD1F-EFDF-4497-9DC0-E4994BC39E85}">
  <ds:schemaRefs>
    <ds:schemaRef ds:uri="http://schemas.microsoft.com/office/2006/metadata/properties"/>
    <ds:schemaRef ds:uri="http://schemas.microsoft.com/office/infopath/2007/PartnerControls"/>
    <ds:schemaRef ds:uri="3fb168fa-fc27-422e-8f8f-45341d353547"/>
    <ds:schemaRef ds:uri="34e02924-d4b4-43de-b578-3943917ebf15"/>
  </ds:schemaRefs>
</ds:datastoreItem>
</file>

<file path=customXml/itemProps2.xml><?xml version="1.0" encoding="utf-8"?>
<ds:datastoreItem xmlns:ds="http://schemas.openxmlformats.org/officeDocument/2006/customXml" ds:itemID="{679B0A73-CD29-4111-BEC2-03AFE0BDFD5A}">
  <ds:schemaRefs>
    <ds:schemaRef ds:uri="http://schemas.microsoft.com/sharepoint/v3/contenttype/forms"/>
  </ds:schemaRefs>
</ds:datastoreItem>
</file>

<file path=customXml/itemProps3.xml><?xml version="1.0" encoding="utf-8"?>
<ds:datastoreItem xmlns:ds="http://schemas.openxmlformats.org/officeDocument/2006/customXml" ds:itemID="{D4C6E8E3-E19B-462E-ACA1-7C014E31B2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b168fa-fc27-422e-8f8f-45341d353547"/>
    <ds:schemaRef ds:uri="34e02924-d4b4-43de-b578-3943917ebf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1564</Words>
  <Application>Microsoft Office PowerPoint</Application>
  <PresentationFormat>Widescreen</PresentationFormat>
  <Paragraphs>104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Open Sans</vt:lpstr>
      <vt:lpstr>Office Theme</vt:lpstr>
      <vt:lpstr>Clauses and Conflicts: A Workshop on IP Liability</vt:lpstr>
      <vt:lpstr>The Case Study:   Mind the Figures LLP, Brunel &amp; Raj Ltd,  EasyTech Plc, Massive Attack Ltd, and friends. </vt:lpstr>
      <vt:lpstr>PowerPoint Presentation</vt:lpstr>
      <vt:lpstr>PowerPoint Presentation</vt:lpstr>
      <vt:lpstr>PowerPoint Presentation</vt:lpstr>
      <vt:lpstr>Conflicts of Interest &amp; Removal</vt:lpstr>
      <vt:lpstr>Conflicts of Interest &amp; Removal</vt:lpstr>
      <vt:lpstr>Conflicts of Interest &amp; Removal</vt:lpstr>
      <vt:lpstr>PowerPoint Presentation</vt:lpstr>
      <vt:lpstr>PowerPoint Presentation</vt:lpstr>
      <vt:lpstr>PowerPoint Presentation</vt:lpstr>
      <vt:lpstr>Exclusion/ Limitation Clauses</vt:lpstr>
      <vt:lpstr>Exclusion/ Limitation Clauses </vt:lpstr>
      <vt:lpstr>Exclusion/ Limitation Clauses </vt:lpstr>
      <vt:lpstr>PowerPoint Presentation</vt:lpstr>
      <vt:lpstr>PowerPoint Presentation</vt:lpstr>
      <vt:lpstr>Connected Creditors &amp; Voting</vt:lpstr>
      <vt:lpstr>Unascertained, Unliquidated, Disputed claims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Gerrard</dc:creator>
  <cp:lastModifiedBy>Stefan Ramel</cp:lastModifiedBy>
  <cp:revision>10</cp:revision>
  <dcterms:created xsi:type="dcterms:W3CDTF">2024-11-05T09:00:16Z</dcterms:created>
  <dcterms:modified xsi:type="dcterms:W3CDTF">2026-06-09T15:50:18Z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0x01010027E232E9DD75094182BD83B7F18DDF88</vt:lpwstr>
  </property>
  <property fmtid="{D5CDD505-2E9C-101B-9397-08002B2CF9AE}" pid="3" name="MediaServiceImageTags">
    <vt:lpwstr/>
  </property>
</Properties>
</file>