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6"/>
  </p:notesMasterIdLst>
  <p:sldIdLst>
    <p:sldId id="256" r:id="rId5"/>
    <p:sldId id="259" r:id="rId6"/>
    <p:sldId id="265" r:id="rId7"/>
    <p:sldId id="260" r:id="rId8"/>
    <p:sldId id="262" r:id="rId9"/>
    <p:sldId id="263" r:id="rId10"/>
    <p:sldId id="264" r:id="rId11"/>
    <p:sldId id="266" r:id="rId12"/>
    <p:sldId id="269" r:id="rId13"/>
    <p:sldId id="267" r:id="rId14"/>
    <p:sldId id="268" r:id="rId15"/>
    <p:sldId id="271" r:id="rId16"/>
    <p:sldId id="272" r:id="rId17"/>
    <p:sldId id="273" r:id="rId18"/>
    <p:sldId id="274" r:id="rId19"/>
    <p:sldId id="275" r:id="rId20"/>
    <p:sldId id="276" r:id="rId21"/>
    <p:sldId id="277" r:id="rId22"/>
    <p:sldId id="278" r:id="rId23"/>
    <p:sldId id="279" r:id="rId24"/>
    <p:sldId id="261"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F633DC-08B6-5A4E-AAF6-43E09C6960F5}" v="1" dt="2026-06-10T16:33:02.3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22" autoAdjust="0"/>
    <p:restoredTop sz="94698"/>
  </p:normalViewPr>
  <p:slideViewPr>
    <p:cSldViewPr snapToGrid="0">
      <p:cViewPr varScale="1">
        <p:scale>
          <a:sx n="118" d="100"/>
          <a:sy n="118" d="100"/>
        </p:scale>
        <p:origin x="232" y="2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A43A41-BC7B-4D0A-A723-B52A582CAC6E}" type="datetimeFigureOut">
              <a:rPr lang="en-GB" smtClean="0"/>
              <a:t>11/06/2026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51204C-D869-44D5-9745-5D44540DAFDE}" type="slidenum">
              <a:rPr lang="en-GB" smtClean="0"/>
              <a:t>‹#›</a:t>
            </a:fld>
            <a:endParaRPr lang="en-GB" dirty="0"/>
          </a:p>
        </p:txBody>
      </p:sp>
    </p:spTree>
    <p:extLst>
      <p:ext uri="{BB962C8B-B14F-4D97-AF65-F5344CB8AC3E}">
        <p14:creationId xmlns:p14="http://schemas.microsoft.com/office/powerpoint/2010/main" val="18319884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51204C-D869-44D5-9745-5D44540DAFDE}" type="slidenum">
              <a:rPr lang="en-GB" smtClean="0"/>
              <a:t>1</a:t>
            </a:fld>
            <a:endParaRPr lang="en-GB" dirty="0"/>
          </a:p>
        </p:txBody>
      </p:sp>
    </p:spTree>
    <p:extLst>
      <p:ext uri="{BB962C8B-B14F-4D97-AF65-F5344CB8AC3E}">
        <p14:creationId xmlns:p14="http://schemas.microsoft.com/office/powerpoint/2010/main" val="1955310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51204C-D869-44D5-9745-5D44540DAFDE}" type="slidenum">
              <a:rPr lang="en-GB" smtClean="0"/>
              <a:t>20</a:t>
            </a:fld>
            <a:endParaRPr lang="en-GB" dirty="0"/>
          </a:p>
        </p:txBody>
      </p:sp>
    </p:spTree>
    <p:extLst>
      <p:ext uri="{BB962C8B-B14F-4D97-AF65-F5344CB8AC3E}">
        <p14:creationId xmlns:p14="http://schemas.microsoft.com/office/powerpoint/2010/main" val="26893813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descr="A screen shot of a computer&#10;&#10;Description automatically generated">
            <a:extLst>
              <a:ext uri="{FF2B5EF4-FFF2-40B4-BE49-F238E27FC236}">
                <a16:creationId xmlns:a16="http://schemas.microsoft.com/office/drawing/2014/main" id="{27F23128-3DE4-DE72-BE0F-12A015D52038}"/>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40874" y="1767686"/>
            <a:ext cx="6482763" cy="2387600"/>
          </a:xfrm>
        </p:spPr>
        <p:txBody>
          <a:bodyPr anchor="ctr"/>
          <a:lstStyle>
            <a:lvl1pPr algn="ctr">
              <a:defRPr sz="6000">
                <a:latin typeface="Calibri" panose="020F0502020204030204" pitchFamily="34" charset="0"/>
                <a:ea typeface="Calibri" panose="020F0502020204030204" pitchFamily="34" charset="0"/>
                <a:cs typeface="Calibri" panose="020F0502020204030204" pitchFamily="34" charset="0"/>
              </a:defRPr>
            </a:lvl1pPr>
          </a:lstStyle>
          <a:p>
            <a:r>
              <a:rPr lang="en-GB" dirty="0"/>
              <a:t>Click to edit Master title style</a:t>
            </a:r>
            <a:endParaRPr lang="en-US" dirty="0"/>
          </a:p>
        </p:txBody>
      </p:sp>
      <p:sp>
        <p:nvSpPr>
          <p:cNvPr id="3" name="Subtitle 2"/>
          <p:cNvSpPr>
            <a:spLocks noGrp="1"/>
          </p:cNvSpPr>
          <p:nvPr>
            <p:ph type="subTitle" idx="1"/>
          </p:nvPr>
        </p:nvSpPr>
        <p:spPr>
          <a:xfrm>
            <a:off x="140874" y="4155287"/>
            <a:ext cx="6482763" cy="485868"/>
          </a:xfrm>
        </p:spPr>
        <p:txBody>
          <a:bodyPr/>
          <a:lstStyle>
            <a:lvl1pPr marL="0" indent="0" algn="ctr">
              <a:buNone/>
              <a:defRPr sz="240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4" name="Date Placeholder 3"/>
          <p:cNvSpPr>
            <a:spLocks noGrp="1"/>
          </p:cNvSpPr>
          <p:nvPr>
            <p:ph type="dt" sz="half" idx="10"/>
          </p:nvPr>
        </p:nvSpPr>
        <p:spPr>
          <a:xfrm>
            <a:off x="2010655" y="4652418"/>
            <a:ext cx="2743200" cy="365125"/>
          </a:xfrm>
          <a:prstGeom prst="rect">
            <a:avLst/>
          </a:prstGeom>
        </p:spPr>
        <p:txBody>
          <a:bodyPr/>
          <a:lstStyle>
            <a:lvl1pPr algn="ctr">
              <a:defRPr>
                <a:latin typeface="Open Sans" panose="020B0606030504020204" pitchFamily="34" charset="0"/>
                <a:ea typeface="Open Sans" panose="020B0606030504020204" pitchFamily="34" charset="0"/>
                <a:cs typeface="Open Sans" panose="020B0606030504020204" pitchFamily="34" charset="0"/>
              </a:defRPr>
            </a:lvl1pPr>
          </a:lstStyle>
          <a:p>
            <a:fld id="{A7ED5054-075D-48AB-B353-D061F60C3E42}" type="datetimeFigureOut">
              <a:rPr lang="en-GB" smtClean="0"/>
              <a:pPr/>
              <a:t>11/06/2026</a:t>
            </a:fld>
            <a:endParaRPr lang="en-GB" dirty="0"/>
          </a:p>
        </p:txBody>
      </p:sp>
    </p:spTree>
    <p:extLst>
      <p:ext uri="{BB962C8B-B14F-4D97-AF65-F5344CB8AC3E}">
        <p14:creationId xmlns:p14="http://schemas.microsoft.com/office/powerpoint/2010/main" val="9888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A screen shot of a computer&#10;&#10;Description automatically generated">
            <a:extLst>
              <a:ext uri="{FF2B5EF4-FFF2-40B4-BE49-F238E27FC236}">
                <a16:creationId xmlns:a16="http://schemas.microsoft.com/office/drawing/2014/main" id="{73BFB3D1-B0D6-38CA-D43D-BA356D5178CB}"/>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175675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descr="A screen shot of a computer&#10;&#10;Description automatically generated">
            <a:extLst>
              <a:ext uri="{FF2B5EF4-FFF2-40B4-BE49-F238E27FC236}">
                <a16:creationId xmlns:a16="http://schemas.microsoft.com/office/drawing/2014/main" id="{D903944D-4E87-D6C7-8EA3-51189A6B37C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893547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descr="A screen shot of a computer&#10;&#10;Description automatically generated">
            <a:extLst>
              <a:ext uri="{FF2B5EF4-FFF2-40B4-BE49-F238E27FC236}">
                <a16:creationId xmlns:a16="http://schemas.microsoft.com/office/drawing/2014/main" id="{8E5FED35-FACF-F661-2BD1-9216D2D2CA8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446766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A screen shot of a computer&#10;&#10;Description automatically generated">
            <a:extLst>
              <a:ext uri="{FF2B5EF4-FFF2-40B4-BE49-F238E27FC236}">
                <a16:creationId xmlns:a16="http://schemas.microsoft.com/office/drawing/2014/main" id="{EB5B6CC2-9F9C-6DBC-5EF7-FA1A2D1A1CDE}"/>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493753" y="1540690"/>
            <a:ext cx="5031068" cy="2852737"/>
          </a:xfrm>
        </p:spPr>
        <p:txBody>
          <a:bodyPr anchor="ctr"/>
          <a:lstStyle>
            <a:lvl1pPr algn="ctr">
              <a:defRPr sz="6000"/>
            </a:lvl1pPr>
          </a:lstStyle>
          <a:p>
            <a:r>
              <a:rPr lang="en-GB" dirty="0"/>
              <a:t>Click to edit Master title style</a:t>
            </a:r>
            <a:endParaRPr lang="en-US" dirty="0"/>
          </a:p>
        </p:txBody>
      </p:sp>
      <p:sp>
        <p:nvSpPr>
          <p:cNvPr id="3" name="Text Placeholder 2"/>
          <p:cNvSpPr>
            <a:spLocks noGrp="1"/>
          </p:cNvSpPr>
          <p:nvPr>
            <p:ph type="body" idx="1"/>
          </p:nvPr>
        </p:nvSpPr>
        <p:spPr>
          <a:xfrm>
            <a:off x="493753" y="4393428"/>
            <a:ext cx="5031068" cy="793296"/>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Click to edit Master text styles</a:t>
            </a:r>
          </a:p>
        </p:txBody>
      </p:sp>
      <p:sp>
        <p:nvSpPr>
          <p:cNvPr id="4" name="Date Placeholder 3"/>
          <p:cNvSpPr>
            <a:spLocks noGrp="1"/>
          </p:cNvSpPr>
          <p:nvPr>
            <p:ph type="dt" sz="half" idx="10"/>
          </p:nvPr>
        </p:nvSpPr>
        <p:spPr>
          <a:xfrm>
            <a:off x="1637687" y="5186724"/>
            <a:ext cx="2743200" cy="365125"/>
          </a:xfrm>
          <a:prstGeom prst="rect">
            <a:avLst/>
          </a:prstGeom>
        </p:spPr>
        <p:txBody>
          <a:bodyPr/>
          <a:lstStyle>
            <a:lvl1pPr algn="ctr">
              <a:defRPr/>
            </a:lvl1pPr>
          </a:lstStyle>
          <a:p>
            <a:fld id="{A7ED5054-075D-48AB-B353-D061F60C3E42}" type="datetimeFigureOut">
              <a:rPr lang="en-GB" smtClean="0"/>
              <a:pPr/>
              <a:t>11/06/2026</a:t>
            </a:fld>
            <a:endParaRPr lang="en-GB" dirty="0"/>
          </a:p>
        </p:txBody>
      </p:sp>
    </p:spTree>
    <p:extLst>
      <p:ext uri="{BB962C8B-B14F-4D97-AF65-F5344CB8AC3E}">
        <p14:creationId xmlns:p14="http://schemas.microsoft.com/office/powerpoint/2010/main" val="817456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A screen shot of a computer&#10;&#10;Description automatically generated">
            <a:extLst>
              <a:ext uri="{FF2B5EF4-FFF2-40B4-BE49-F238E27FC236}">
                <a16:creationId xmlns:a16="http://schemas.microsoft.com/office/drawing/2014/main" id="{5FA62C25-2418-83BA-BC05-0CD23C07BCCA}"/>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55134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A screen shot of a computer&#10;&#10;Description automatically generated">
            <a:extLst>
              <a:ext uri="{FF2B5EF4-FFF2-40B4-BE49-F238E27FC236}">
                <a16:creationId xmlns:a16="http://schemas.microsoft.com/office/drawing/2014/main" id="{D86CE7B9-F5BA-9DA7-C80D-E32B2DEE665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598092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9" name="Picture 8" descr="A screen shot of a computer&#10;&#10;Description automatically generated">
            <a:extLst>
              <a:ext uri="{FF2B5EF4-FFF2-40B4-BE49-F238E27FC236}">
                <a16:creationId xmlns:a16="http://schemas.microsoft.com/office/drawing/2014/main" id="{581BB5B7-0015-5811-A64A-27F499B1A36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Tree>
    <p:extLst>
      <p:ext uri="{BB962C8B-B14F-4D97-AF65-F5344CB8AC3E}">
        <p14:creationId xmlns:p14="http://schemas.microsoft.com/office/powerpoint/2010/main" val="987627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A screen shot of a computer&#10;&#10;Description automatically generated">
            <a:extLst>
              <a:ext uri="{FF2B5EF4-FFF2-40B4-BE49-F238E27FC236}">
                <a16:creationId xmlns:a16="http://schemas.microsoft.com/office/drawing/2014/main" id="{AC6FCE69-42FE-A582-BF2D-9D983CE3A20B}"/>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descr="Qr code with text on it&#10;&#10;AI-generated content may be incorrect.">
            <a:extLst>
              <a:ext uri="{FF2B5EF4-FFF2-40B4-BE49-F238E27FC236}">
                <a16:creationId xmlns:a16="http://schemas.microsoft.com/office/drawing/2014/main" id="{5F797405-E604-2729-6DC8-B276378FE4F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5310" y="4651304"/>
            <a:ext cx="3373514" cy="2073974"/>
          </a:xfrm>
          <a:prstGeom prst="rect">
            <a:avLst/>
          </a:prstGeom>
        </p:spPr>
      </p:pic>
    </p:spTree>
    <p:extLst>
      <p:ext uri="{BB962C8B-B14F-4D97-AF65-F5344CB8AC3E}">
        <p14:creationId xmlns:p14="http://schemas.microsoft.com/office/powerpoint/2010/main" val="279277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A screen shot of a computer&#10;&#10;Description automatically generated">
            <a:extLst>
              <a:ext uri="{FF2B5EF4-FFF2-40B4-BE49-F238E27FC236}">
                <a16:creationId xmlns:a16="http://schemas.microsoft.com/office/drawing/2014/main" id="{622DECEC-9D77-5622-57CF-2D5525F884B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967427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A screen shot of a computer&#10;&#10;Description automatically generated">
            <a:extLst>
              <a:ext uri="{FF2B5EF4-FFF2-40B4-BE49-F238E27FC236}">
                <a16:creationId xmlns:a16="http://schemas.microsoft.com/office/drawing/2014/main" id="{40DA38C1-1002-A3EA-D9F9-218763F8B93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0217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descr="A screen shot of a computer&#10;&#10;Description automatically generated">
            <a:extLst>
              <a:ext uri="{FF2B5EF4-FFF2-40B4-BE49-F238E27FC236}">
                <a16:creationId xmlns:a16="http://schemas.microsoft.com/office/drawing/2014/main" id="{7BD5D694-DDFE-BFB6-79F8-0F4FA724CAF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0767463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8CE71-6800-2DE8-1F72-E2F6D253FF1F}"/>
              </a:ext>
            </a:extLst>
          </p:cNvPr>
          <p:cNvSpPr>
            <a:spLocks noGrp="1"/>
          </p:cNvSpPr>
          <p:nvPr>
            <p:ph type="ctrTitle"/>
          </p:nvPr>
        </p:nvSpPr>
        <p:spPr>
          <a:xfrm>
            <a:off x="242473" y="1582057"/>
            <a:ext cx="7192470" cy="2387600"/>
          </a:xfrm>
        </p:spPr>
        <p:txBody>
          <a:bodyPr>
            <a:normAutofit/>
          </a:bodyPr>
          <a:lstStyle/>
          <a:p>
            <a:r>
              <a:rPr lang="en-GB" b="1" i="1" dirty="0"/>
              <a:t>“A man's got to know his limitations”</a:t>
            </a:r>
            <a:endParaRPr lang="en-GB" i="1" dirty="0"/>
          </a:p>
        </p:txBody>
      </p:sp>
      <p:sp>
        <p:nvSpPr>
          <p:cNvPr id="3" name="Subtitle 2">
            <a:extLst>
              <a:ext uri="{FF2B5EF4-FFF2-40B4-BE49-F238E27FC236}">
                <a16:creationId xmlns:a16="http://schemas.microsoft.com/office/drawing/2014/main" id="{ACD94A62-A5C7-C88E-1186-9EAB905A3AD3}"/>
              </a:ext>
            </a:extLst>
          </p:cNvPr>
          <p:cNvSpPr>
            <a:spLocks noGrp="1"/>
          </p:cNvSpPr>
          <p:nvPr>
            <p:ph type="subTitle" idx="1"/>
          </p:nvPr>
        </p:nvSpPr>
        <p:spPr>
          <a:xfrm>
            <a:off x="128174" y="3686628"/>
            <a:ext cx="7192470" cy="485868"/>
          </a:xfrm>
        </p:spPr>
        <p:txBody>
          <a:bodyPr/>
          <a:lstStyle/>
          <a:p>
            <a:r>
              <a:rPr lang="en-GB" dirty="0"/>
              <a:t>Richard Ascroft and Zachariah Pullar</a:t>
            </a:r>
          </a:p>
        </p:txBody>
      </p:sp>
      <p:pic>
        <p:nvPicPr>
          <p:cNvPr id="5" name="Picture 4">
            <a:extLst>
              <a:ext uri="{FF2B5EF4-FFF2-40B4-BE49-F238E27FC236}">
                <a16:creationId xmlns:a16="http://schemas.microsoft.com/office/drawing/2014/main" id="{4371645A-2568-C77C-4B4A-629D02200BF0}"/>
              </a:ext>
            </a:extLst>
          </p:cNvPr>
          <p:cNvPicPr>
            <a:picLocks noChangeAspect="1"/>
          </p:cNvPicPr>
          <p:nvPr/>
        </p:nvPicPr>
        <p:blipFill>
          <a:blip r:embed="rId3">
            <a:extLst>
              <a:ext uri="{28A0092B-C50C-407E-A947-70E740481C1C}">
                <a14:useLocalDpi xmlns:a14="http://schemas.microsoft.com/office/drawing/2010/main" val="0"/>
              </a:ext>
            </a:extLst>
          </a:blip>
          <a:srcRect l="6386"/>
          <a:stretch>
            <a:fillRect/>
          </a:stretch>
        </p:blipFill>
        <p:spPr>
          <a:xfrm>
            <a:off x="1736747" y="4281352"/>
            <a:ext cx="3975324" cy="2387600"/>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633029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6B412-D998-0C87-2B3D-31E70ECBA58D}"/>
              </a:ext>
            </a:extLst>
          </p:cNvPr>
          <p:cNvSpPr>
            <a:spLocks noGrp="1"/>
          </p:cNvSpPr>
          <p:nvPr>
            <p:ph type="title"/>
          </p:nvPr>
        </p:nvSpPr>
        <p:spPr/>
        <p:txBody>
          <a:bodyPr/>
          <a:lstStyle/>
          <a:p>
            <a:r>
              <a:rPr lang="en-US" i="1" dirty="0"/>
              <a:t>Hill v Spread Trustee Co Ltd and anr </a:t>
            </a:r>
            <a:r>
              <a:rPr lang="en-US" dirty="0"/>
              <a:t>[2006] EWCA Civ 542; [2007] 1 WLR 2404</a:t>
            </a:r>
          </a:p>
        </p:txBody>
      </p:sp>
      <p:sp>
        <p:nvSpPr>
          <p:cNvPr id="3" name="Content Placeholder 2">
            <a:extLst>
              <a:ext uri="{FF2B5EF4-FFF2-40B4-BE49-F238E27FC236}">
                <a16:creationId xmlns:a16="http://schemas.microsoft.com/office/drawing/2014/main" id="{987B8A00-C93F-55F7-5EB5-857EF89F43F5}"/>
              </a:ext>
            </a:extLst>
          </p:cNvPr>
          <p:cNvSpPr>
            <a:spLocks noGrp="1"/>
          </p:cNvSpPr>
          <p:nvPr>
            <p:ph idx="1"/>
          </p:nvPr>
        </p:nvSpPr>
        <p:spPr/>
        <p:txBody>
          <a:bodyPr/>
          <a:lstStyle/>
          <a:p>
            <a:pPr marL="0" indent="0" algn="just">
              <a:buNone/>
            </a:pPr>
            <a:r>
              <a:rPr lang="en-US" dirty="0"/>
              <a:t>This was an appeal against a decision that various transactions entered into by the bankrupt (N) were transactions defrauding creditors within s 423 IA 1986.</a:t>
            </a:r>
          </a:p>
          <a:p>
            <a:pPr marL="0" indent="0" algn="just">
              <a:buNone/>
            </a:pPr>
            <a:endParaRPr lang="en-US" dirty="0"/>
          </a:p>
          <a:p>
            <a:pPr marL="0" indent="0" algn="just">
              <a:buNone/>
            </a:pPr>
            <a:r>
              <a:rPr lang="en-US" dirty="0"/>
              <a:t>One of the grounds of appeal was whether the claims (all of which had been brought by N’s trustee in bankruptcy) were statute barred on limitation grounds.</a:t>
            </a:r>
          </a:p>
        </p:txBody>
      </p:sp>
    </p:spTree>
    <p:extLst>
      <p:ext uri="{BB962C8B-B14F-4D97-AF65-F5344CB8AC3E}">
        <p14:creationId xmlns:p14="http://schemas.microsoft.com/office/powerpoint/2010/main" val="2858736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5341B-5E4B-D967-49A9-06D45AC24434}"/>
              </a:ext>
            </a:extLst>
          </p:cNvPr>
          <p:cNvSpPr>
            <a:spLocks noGrp="1"/>
          </p:cNvSpPr>
          <p:nvPr>
            <p:ph type="title"/>
          </p:nvPr>
        </p:nvSpPr>
        <p:spPr/>
        <p:txBody>
          <a:bodyPr/>
          <a:lstStyle/>
          <a:p>
            <a:r>
              <a:rPr lang="en-US" i="1" dirty="0"/>
              <a:t>Hill v Spread Trustee </a:t>
            </a:r>
            <a:r>
              <a:rPr lang="en-US" dirty="0"/>
              <a:t>(cont’)</a:t>
            </a:r>
          </a:p>
        </p:txBody>
      </p:sp>
      <p:sp>
        <p:nvSpPr>
          <p:cNvPr id="3" name="Content Placeholder 2">
            <a:extLst>
              <a:ext uri="{FF2B5EF4-FFF2-40B4-BE49-F238E27FC236}">
                <a16:creationId xmlns:a16="http://schemas.microsoft.com/office/drawing/2014/main" id="{84A669AE-352B-7CCE-66D3-ABB15C1FF516}"/>
              </a:ext>
            </a:extLst>
          </p:cNvPr>
          <p:cNvSpPr>
            <a:spLocks noGrp="1"/>
          </p:cNvSpPr>
          <p:nvPr>
            <p:ph idx="1"/>
          </p:nvPr>
        </p:nvSpPr>
        <p:spPr/>
        <p:txBody>
          <a:bodyPr/>
          <a:lstStyle/>
          <a:p>
            <a:pPr marL="0" indent="0" algn="just">
              <a:buNone/>
            </a:pPr>
            <a:r>
              <a:rPr lang="en-US" sz="2400" dirty="0"/>
              <a:t>If there was a statutory limitation period, it was either 12 years or 6 (s 8 or s 9 LA 1980): Arden LJ at ¶108</a:t>
            </a:r>
          </a:p>
          <a:p>
            <a:pPr marL="0" indent="0">
              <a:buNone/>
            </a:pPr>
            <a:endParaRPr lang="en-US" sz="2400" dirty="0"/>
          </a:p>
          <a:p>
            <a:pPr marL="0" indent="0" algn="just">
              <a:buNone/>
            </a:pPr>
            <a:r>
              <a:rPr lang="en-US" sz="2400" dirty="0"/>
              <a:t>Arden LJ went on to say (at ¶ 113) that there was no reason why claims under s 423 should not be subject to some time limit.</a:t>
            </a:r>
          </a:p>
          <a:p>
            <a:pPr marL="0" indent="0" algn="just">
              <a:buNone/>
            </a:pPr>
            <a:endParaRPr lang="en-US" sz="2400" dirty="0"/>
          </a:p>
          <a:p>
            <a:pPr marL="0" indent="0" algn="just">
              <a:buNone/>
            </a:pPr>
            <a:r>
              <a:rPr lang="en-US" sz="2400" dirty="0"/>
              <a:t>She considered (at ¶ 116) that insofar as the relief sought was not to recover any sum recoverable by virtue of” an enactment, within s 9 of LA 1980, she agreed with the judge below that the claim was an action for a specialty under s 8.</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969350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0CCD3-DC6F-3EF3-ADCC-FDA98FC4C166}"/>
              </a:ext>
            </a:extLst>
          </p:cNvPr>
          <p:cNvSpPr>
            <a:spLocks noGrp="1"/>
          </p:cNvSpPr>
          <p:nvPr>
            <p:ph type="title"/>
          </p:nvPr>
        </p:nvSpPr>
        <p:spPr/>
        <p:txBody>
          <a:bodyPr/>
          <a:lstStyle/>
          <a:p>
            <a:r>
              <a:rPr lang="en-US" i="1" dirty="0"/>
              <a:t>Hill v Spread Trustee </a:t>
            </a:r>
            <a:r>
              <a:rPr lang="en-US" dirty="0"/>
              <a:t>(cont’)</a:t>
            </a:r>
          </a:p>
        </p:txBody>
      </p:sp>
      <p:sp>
        <p:nvSpPr>
          <p:cNvPr id="3" name="Content Placeholder 2">
            <a:extLst>
              <a:ext uri="{FF2B5EF4-FFF2-40B4-BE49-F238E27FC236}">
                <a16:creationId xmlns:a16="http://schemas.microsoft.com/office/drawing/2014/main" id="{864C963A-10FD-7150-9907-FA4446277B65}"/>
              </a:ext>
            </a:extLst>
          </p:cNvPr>
          <p:cNvSpPr>
            <a:spLocks noGrp="1"/>
          </p:cNvSpPr>
          <p:nvPr>
            <p:ph idx="1"/>
          </p:nvPr>
        </p:nvSpPr>
        <p:spPr/>
        <p:txBody>
          <a:bodyPr/>
          <a:lstStyle/>
          <a:p>
            <a:pPr marL="0" indent="0" algn="just">
              <a:buNone/>
            </a:pPr>
            <a:endParaRPr lang="en-US" dirty="0"/>
          </a:p>
          <a:p>
            <a:pPr marL="0" indent="0" algn="just">
              <a:buNone/>
            </a:pPr>
            <a:r>
              <a:rPr lang="en-US" dirty="0"/>
              <a:t>Sir Martin Nourse (with whom Waller LJ agreed) could see no justification for claims under s 423 not to be subject to the provisions of the LA 1980.</a:t>
            </a:r>
          </a:p>
          <a:p>
            <a:pPr marL="0" indent="0" algn="just">
              <a:buNone/>
            </a:pPr>
            <a:endParaRPr lang="en-US" dirty="0"/>
          </a:p>
          <a:p>
            <a:pPr marL="0" indent="0" algn="just">
              <a:buNone/>
            </a:pPr>
            <a:r>
              <a:rPr lang="en-US" dirty="0"/>
              <a:t>He concluded that as the main claim was one to set aside an underlying trust settlement, the action as a whole was in substance ”an action upon a specialty” within s 8(1).</a:t>
            </a:r>
          </a:p>
          <a:p>
            <a:pPr marL="0" indent="0" algn="just">
              <a:buNone/>
            </a:pPr>
            <a:endParaRPr lang="en-US" dirty="0"/>
          </a:p>
          <a:p>
            <a:pPr marL="0" indent="0" algn="just">
              <a:buNone/>
            </a:pPr>
            <a:endParaRPr lang="en-US" dirty="0"/>
          </a:p>
        </p:txBody>
      </p:sp>
    </p:spTree>
    <p:extLst>
      <p:ext uri="{BB962C8B-B14F-4D97-AF65-F5344CB8AC3E}">
        <p14:creationId xmlns:p14="http://schemas.microsoft.com/office/powerpoint/2010/main" val="1325117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1E992-35E5-C4AB-4D5B-5C9278F13DE3}"/>
              </a:ext>
            </a:extLst>
          </p:cNvPr>
          <p:cNvSpPr>
            <a:spLocks noGrp="1"/>
          </p:cNvSpPr>
          <p:nvPr>
            <p:ph type="title"/>
          </p:nvPr>
        </p:nvSpPr>
        <p:spPr/>
        <p:txBody>
          <a:bodyPr/>
          <a:lstStyle/>
          <a:p>
            <a:r>
              <a:rPr lang="en-US" i="1" dirty="0"/>
              <a:t>Hill v Spread Trustee </a:t>
            </a:r>
            <a:r>
              <a:rPr lang="en-US" dirty="0"/>
              <a:t>(supra)</a:t>
            </a:r>
          </a:p>
        </p:txBody>
      </p:sp>
      <p:sp>
        <p:nvSpPr>
          <p:cNvPr id="3" name="Content Placeholder 2">
            <a:extLst>
              <a:ext uri="{FF2B5EF4-FFF2-40B4-BE49-F238E27FC236}">
                <a16:creationId xmlns:a16="http://schemas.microsoft.com/office/drawing/2014/main" id="{3BF3A7B5-BB4C-99E6-CEAE-CA6A7E1D5A8D}"/>
              </a:ext>
            </a:extLst>
          </p:cNvPr>
          <p:cNvSpPr>
            <a:spLocks noGrp="1"/>
          </p:cNvSpPr>
          <p:nvPr>
            <p:ph idx="1"/>
          </p:nvPr>
        </p:nvSpPr>
        <p:spPr/>
        <p:txBody>
          <a:bodyPr/>
          <a:lstStyle/>
          <a:p>
            <a:pPr marL="0" indent="0" algn="just">
              <a:buNone/>
            </a:pPr>
            <a:r>
              <a:rPr lang="en-US" dirty="0"/>
              <a:t>As to when the applicable limitation period (whether under s 8 or s 9) began to run, Sir Martin Nourse (and Waller LJ) agreed with the judge below that if the claim was brought by a trustee in bankruptcy, time did not begin to run until the making of the relevant bankruptcy order.</a:t>
            </a:r>
          </a:p>
          <a:p>
            <a:pPr marL="0" indent="0" algn="just">
              <a:buNone/>
            </a:pPr>
            <a:endParaRPr lang="en-US" dirty="0"/>
          </a:p>
          <a:p>
            <a:pPr marL="0" indent="0" algn="just">
              <a:buNone/>
            </a:pPr>
            <a:r>
              <a:rPr lang="en-US" dirty="0"/>
              <a:t>Arden LJ disagreed on this aspect, holding that a trustee could only bring a claim under s 423 if there was a victim of the transaction whose claim was not statute-barred.</a:t>
            </a:r>
          </a:p>
        </p:txBody>
      </p:sp>
    </p:spTree>
    <p:extLst>
      <p:ext uri="{BB962C8B-B14F-4D97-AF65-F5344CB8AC3E}">
        <p14:creationId xmlns:p14="http://schemas.microsoft.com/office/powerpoint/2010/main" val="3305846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02DDD-0637-79A5-DA03-39BE65BF0A3E}"/>
              </a:ext>
            </a:extLst>
          </p:cNvPr>
          <p:cNvSpPr>
            <a:spLocks noGrp="1"/>
          </p:cNvSpPr>
          <p:nvPr>
            <p:ph type="title"/>
          </p:nvPr>
        </p:nvSpPr>
        <p:spPr/>
        <p:txBody>
          <a:bodyPr/>
          <a:lstStyle/>
          <a:p>
            <a:r>
              <a:rPr lang="en-US" i="1" dirty="0" err="1"/>
              <a:t>Zedra</a:t>
            </a:r>
            <a:r>
              <a:rPr lang="en-US" i="1" dirty="0"/>
              <a:t> Trustee Co (Jersey) Ltd v THG plc and ors </a:t>
            </a:r>
            <a:r>
              <a:rPr lang="en-US" dirty="0"/>
              <a:t>[2024] EWCA Civ 158; [2024] Ch 318</a:t>
            </a:r>
          </a:p>
        </p:txBody>
      </p:sp>
      <p:sp>
        <p:nvSpPr>
          <p:cNvPr id="3" name="Content Placeholder 2">
            <a:extLst>
              <a:ext uri="{FF2B5EF4-FFF2-40B4-BE49-F238E27FC236}">
                <a16:creationId xmlns:a16="http://schemas.microsoft.com/office/drawing/2014/main" id="{FB13F021-E745-C6C4-F8D6-5FA7BE00DA3F}"/>
              </a:ext>
            </a:extLst>
          </p:cNvPr>
          <p:cNvSpPr>
            <a:spLocks noGrp="1"/>
          </p:cNvSpPr>
          <p:nvPr>
            <p:ph idx="1"/>
          </p:nvPr>
        </p:nvSpPr>
        <p:spPr/>
        <p:txBody>
          <a:bodyPr/>
          <a:lstStyle/>
          <a:p>
            <a:pPr algn="just"/>
            <a:r>
              <a:rPr lang="en-US" sz="2400" dirty="0"/>
              <a:t>Case arose out of an application to amend an unfair prejudice petition presented under s 994 CA 2006</a:t>
            </a:r>
          </a:p>
          <a:p>
            <a:pPr marL="0" indent="0" algn="just">
              <a:buNone/>
            </a:pPr>
            <a:endParaRPr lang="en-US" sz="2400" dirty="0"/>
          </a:p>
          <a:p>
            <a:pPr algn="just"/>
            <a:r>
              <a:rPr lang="en-US" sz="2400" dirty="0"/>
              <a:t>At first instance Fancourt J allowed the amendment, holding that there was no statutory limitation period</a:t>
            </a:r>
          </a:p>
          <a:p>
            <a:pPr algn="just"/>
            <a:endParaRPr lang="en-US" sz="2400" dirty="0"/>
          </a:p>
          <a:p>
            <a:pPr algn="just"/>
            <a:r>
              <a:rPr lang="en-US" sz="2400" dirty="0"/>
              <a:t>On appeal it was acknowledged that it was undoubtedly received wisdom that no limitation period applied to such petitions but the Court of Appeal went on to reverse the decision below, holding that the proposed amendment fell within section 9 of the 1980 Act</a:t>
            </a:r>
          </a:p>
          <a:p>
            <a:pPr algn="just"/>
            <a:endParaRPr lang="en-US" dirty="0"/>
          </a:p>
        </p:txBody>
      </p:sp>
    </p:spTree>
    <p:extLst>
      <p:ext uri="{BB962C8B-B14F-4D97-AF65-F5344CB8AC3E}">
        <p14:creationId xmlns:p14="http://schemas.microsoft.com/office/powerpoint/2010/main" val="4050220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371C1-2B31-C1E2-0571-1D5C34807333}"/>
              </a:ext>
            </a:extLst>
          </p:cNvPr>
          <p:cNvSpPr>
            <a:spLocks noGrp="1"/>
          </p:cNvSpPr>
          <p:nvPr>
            <p:ph type="title"/>
          </p:nvPr>
        </p:nvSpPr>
        <p:spPr/>
        <p:txBody>
          <a:bodyPr/>
          <a:lstStyle/>
          <a:p>
            <a:r>
              <a:rPr lang="en-US" dirty="0"/>
              <a:t>On appeal to the UKSC</a:t>
            </a:r>
          </a:p>
        </p:txBody>
      </p:sp>
      <p:sp>
        <p:nvSpPr>
          <p:cNvPr id="3" name="Content Placeholder 2">
            <a:extLst>
              <a:ext uri="{FF2B5EF4-FFF2-40B4-BE49-F238E27FC236}">
                <a16:creationId xmlns:a16="http://schemas.microsoft.com/office/drawing/2014/main" id="{E5348794-DED1-4CEF-5EA0-C8F2D63093EA}"/>
              </a:ext>
            </a:extLst>
          </p:cNvPr>
          <p:cNvSpPr>
            <a:spLocks noGrp="1"/>
          </p:cNvSpPr>
          <p:nvPr>
            <p:ph idx="1"/>
          </p:nvPr>
        </p:nvSpPr>
        <p:spPr/>
        <p:txBody>
          <a:bodyPr/>
          <a:lstStyle/>
          <a:p>
            <a:r>
              <a:rPr lang="en-US" dirty="0"/>
              <a:t>Allowed </a:t>
            </a:r>
            <a:r>
              <a:rPr lang="en-US" dirty="0" err="1"/>
              <a:t>Zedra’s</a:t>
            </a:r>
            <a:r>
              <a:rPr lang="en-US" dirty="0"/>
              <a:t> appeal by a majority: no limitation period applies to s.994 petitions.</a:t>
            </a:r>
          </a:p>
          <a:p>
            <a:r>
              <a:rPr lang="en-US" dirty="0"/>
              <a:t>Section 8 LA 1980: an ‘</a:t>
            </a:r>
            <a:r>
              <a:rPr lang="en-US" i="1" dirty="0"/>
              <a:t>action upon a specialty</a:t>
            </a:r>
            <a:r>
              <a:rPr lang="en-US" dirty="0"/>
              <a:t>’ is an action to enforce an obligation created by deed or statute. </a:t>
            </a:r>
          </a:p>
          <a:p>
            <a:r>
              <a:rPr lang="en-US" dirty="0"/>
              <a:t>Section 9 LA 1980: not applicable where the action gives the court wide-ranging discretion as to the relief to be granted.</a:t>
            </a:r>
          </a:p>
          <a:p>
            <a:endParaRPr lang="en-US" dirty="0"/>
          </a:p>
        </p:txBody>
      </p:sp>
    </p:spTree>
    <p:extLst>
      <p:ext uri="{BB962C8B-B14F-4D97-AF65-F5344CB8AC3E}">
        <p14:creationId xmlns:p14="http://schemas.microsoft.com/office/powerpoint/2010/main" val="2610685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2F537-452B-8805-BCB1-D93C9BCC47F6}"/>
              </a:ext>
            </a:extLst>
          </p:cNvPr>
          <p:cNvSpPr>
            <a:spLocks noGrp="1"/>
          </p:cNvSpPr>
          <p:nvPr>
            <p:ph type="title"/>
          </p:nvPr>
        </p:nvSpPr>
        <p:spPr>
          <a:xfrm>
            <a:off x="566057" y="0"/>
            <a:ext cx="10515600" cy="1325563"/>
          </a:xfrm>
        </p:spPr>
        <p:txBody>
          <a:bodyPr/>
          <a:lstStyle/>
          <a:p>
            <a:r>
              <a:rPr lang="en-US" dirty="0"/>
              <a:t>Implications for IA 1986 claims – s.423</a:t>
            </a:r>
          </a:p>
        </p:txBody>
      </p:sp>
      <p:sp>
        <p:nvSpPr>
          <p:cNvPr id="3" name="Content Placeholder 2">
            <a:extLst>
              <a:ext uri="{FF2B5EF4-FFF2-40B4-BE49-F238E27FC236}">
                <a16:creationId xmlns:a16="http://schemas.microsoft.com/office/drawing/2014/main" id="{5DCECB07-4C7E-FF9D-263A-FE189017B3D3}"/>
              </a:ext>
            </a:extLst>
          </p:cNvPr>
          <p:cNvSpPr>
            <a:spLocks noGrp="1"/>
          </p:cNvSpPr>
          <p:nvPr>
            <p:ph idx="1"/>
          </p:nvPr>
        </p:nvSpPr>
        <p:spPr>
          <a:xfrm>
            <a:off x="0" y="1186543"/>
            <a:ext cx="11081657" cy="4740049"/>
          </a:xfrm>
        </p:spPr>
        <p:txBody>
          <a:bodyPr>
            <a:normAutofit fontScale="70000" lnSpcReduction="20000"/>
          </a:bodyPr>
          <a:lstStyle/>
          <a:p>
            <a:pPr marL="0" indent="0">
              <a:buNone/>
            </a:pPr>
            <a:r>
              <a:rPr lang="en-US" b="1" dirty="0"/>
              <a:t>s.425(1)</a:t>
            </a:r>
            <a:r>
              <a:rPr lang="en-US" dirty="0"/>
              <a:t>: Without prejudice to the generality of section 423, an order made under that section with respect to a transaction may (subject as follows)—</a:t>
            </a:r>
          </a:p>
          <a:p>
            <a:pPr marL="0" indent="0">
              <a:buNone/>
            </a:pPr>
            <a:r>
              <a:rPr lang="en-US" b="1" dirty="0"/>
              <a:t>(a)</a:t>
            </a:r>
            <a:r>
              <a:rPr lang="en-US" dirty="0"/>
              <a:t> require any property transferred as part of the transaction to be vested in any person, either absolutely or for the benefit of all the persons on whose behalf the application for the order is treated as made;</a:t>
            </a:r>
          </a:p>
          <a:p>
            <a:pPr marL="0" indent="0">
              <a:buNone/>
            </a:pPr>
            <a:r>
              <a:rPr lang="en-US" b="1" dirty="0"/>
              <a:t>(b)</a:t>
            </a:r>
            <a:r>
              <a:rPr lang="en-US" dirty="0"/>
              <a:t> require any property to be so vested if it represents, in any person’s hands, the application either of the proceeds of sale of property so transferred or of the money so transferred;</a:t>
            </a:r>
          </a:p>
          <a:p>
            <a:pPr marL="0" indent="0">
              <a:buNone/>
            </a:pPr>
            <a:r>
              <a:rPr lang="en-US" b="1" dirty="0"/>
              <a:t>(c)</a:t>
            </a:r>
            <a:r>
              <a:rPr lang="en-US" dirty="0"/>
              <a:t> release or discharge (in whole or in part) any security given by the debtor;</a:t>
            </a:r>
          </a:p>
          <a:p>
            <a:pPr marL="0" indent="0">
              <a:buNone/>
            </a:pPr>
            <a:r>
              <a:rPr lang="en-US" b="1" dirty="0"/>
              <a:t>(d)</a:t>
            </a:r>
            <a:r>
              <a:rPr lang="en-US" dirty="0"/>
              <a:t> require any person to pay to any other person in respect of benefits received from the debtor such sums as the court may direct;</a:t>
            </a:r>
          </a:p>
          <a:p>
            <a:pPr marL="0" indent="0">
              <a:buNone/>
            </a:pPr>
            <a:r>
              <a:rPr lang="en-US" b="1" dirty="0"/>
              <a:t>(e)</a:t>
            </a:r>
            <a:r>
              <a:rPr lang="en-US" dirty="0"/>
              <a:t> provide for any surety or guarantor whose obligations to any person were released or discharged (in whole or in part) under the transaction to be under such new or revived obligations as the court thinks appropriate;</a:t>
            </a:r>
          </a:p>
          <a:p>
            <a:pPr marL="0" indent="0">
              <a:buNone/>
            </a:pPr>
            <a:r>
              <a:rPr lang="en-US" b="1" dirty="0"/>
              <a:t>(f)</a:t>
            </a:r>
            <a:r>
              <a:rPr lang="en-US" dirty="0"/>
              <a:t> provide for security to be provided for the discharge of any obligation imposed by or arising under the order, for such an obligation to be charged on any property and for such security or charge to have the same priority as a security or charge released or discharged (in whole or in part) under the transaction.</a:t>
            </a:r>
          </a:p>
        </p:txBody>
      </p:sp>
    </p:spTree>
    <p:extLst>
      <p:ext uri="{BB962C8B-B14F-4D97-AF65-F5344CB8AC3E}">
        <p14:creationId xmlns:p14="http://schemas.microsoft.com/office/powerpoint/2010/main" val="1862925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423D0-CBAF-CC99-7F3B-FDB836E29E81}"/>
              </a:ext>
            </a:extLst>
          </p:cNvPr>
          <p:cNvSpPr>
            <a:spLocks noGrp="1"/>
          </p:cNvSpPr>
          <p:nvPr>
            <p:ph type="title"/>
          </p:nvPr>
        </p:nvSpPr>
        <p:spPr>
          <a:xfrm>
            <a:off x="838200" y="238805"/>
            <a:ext cx="10515600" cy="1325563"/>
          </a:xfrm>
        </p:spPr>
        <p:txBody>
          <a:bodyPr/>
          <a:lstStyle/>
          <a:p>
            <a:r>
              <a:rPr lang="en-US" dirty="0"/>
              <a:t>Implications for IA 1986 claims – s.423</a:t>
            </a:r>
          </a:p>
        </p:txBody>
      </p:sp>
      <p:sp>
        <p:nvSpPr>
          <p:cNvPr id="3" name="Content Placeholder 2">
            <a:extLst>
              <a:ext uri="{FF2B5EF4-FFF2-40B4-BE49-F238E27FC236}">
                <a16:creationId xmlns:a16="http://schemas.microsoft.com/office/drawing/2014/main" id="{476B3A0B-622B-FF11-46A1-56E19FBE5D1A}"/>
              </a:ext>
            </a:extLst>
          </p:cNvPr>
          <p:cNvSpPr>
            <a:spLocks noGrp="1"/>
          </p:cNvSpPr>
          <p:nvPr>
            <p:ph idx="1"/>
          </p:nvPr>
        </p:nvSpPr>
        <p:spPr>
          <a:xfrm>
            <a:off x="228600" y="1564368"/>
            <a:ext cx="10515600" cy="4351338"/>
          </a:xfrm>
        </p:spPr>
        <p:txBody>
          <a:bodyPr>
            <a:normAutofit fontScale="92500"/>
          </a:bodyPr>
          <a:lstStyle/>
          <a:p>
            <a:pPr marL="0" indent="0">
              <a:buNone/>
            </a:pPr>
            <a:r>
              <a:rPr lang="en-US" i="1" dirty="0"/>
              <a:t>THG v </a:t>
            </a:r>
            <a:r>
              <a:rPr lang="en-US" i="1" dirty="0" err="1"/>
              <a:t>Zedra</a:t>
            </a:r>
            <a:r>
              <a:rPr lang="en-US" i="1" dirty="0"/>
              <a:t> </a:t>
            </a:r>
            <a:r>
              <a:rPr lang="en-US" dirty="0"/>
              <a:t>at §155:</a:t>
            </a:r>
            <a:endParaRPr lang="en-US" i="1" dirty="0"/>
          </a:p>
          <a:p>
            <a:pPr marL="457200" lvl="1" indent="0">
              <a:buNone/>
            </a:pPr>
            <a:r>
              <a:rPr lang="en-US" i="1" dirty="0"/>
              <a:t>“…We consider that claims under statutory provisions which confer a wide discretion as to remedy are not claims to which section 9 applies. For these reasons also, we consider that </a:t>
            </a:r>
            <a:r>
              <a:rPr lang="en-US" dirty="0"/>
              <a:t>Priory Garage</a:t>
            </a:r>
            <a:r>
              <a:rPr lang="en-US" i="1" dirty="0"/>
              <a:t>, </a:t>
            </a:r>
            <a:r>
              <a:rPr lang="en-US" dirty="0"/>
              <a:t>Hill v Spread Trustee</a:t>
            </a:r>
            <a:r>
              <a:rPr lang="en-US" i="1" dirty="0"/>
              <a:t> and </a:t>
            </a:r>
            <a:r>
              <a:rPr lang="en-US" dirty="0"/>
              <a:t>Rahman </a:t>
            </a:r>
            <a:r>
              <a:rPr lang="en-US" i="1" dirty="0"/>
              <a:t>were wrongly decided as regards section 9 of the 1980 Act.”</a:t>
            </a:r>
          </a:p>
          <a:p>
            <a:pPr marL="0" indent="0">
              <a:buNone/>
            </a:pPr>
            <a:endParaRPr lang="en-US" i="1" dirty="0"/>
          </a:p>
          <a:p>
            <a:pPr marL="0" indent="0">
              <a:buNone/>
            </a:pPr>
            <a:r>
              <a:rPr lang="en-US" dirty="0"/>
              <a:t>at §117:</a:t>
            </a:r>
          </a:p>
          <a:p>
            <a:pPr marL="457200" lvl="1" indent="0">
              <a:buNone/>
            </a:pPr>
            <a:r>
              <a:rPr lang="en-US" i="1" dirty="0"/>
              <a:t>“…We are also satisfied that, insofar as the parties in </a:t>
            </a:r>
            <a:r>
              <a:rPr lang="en-US" dirty="0"/>
              <a:t>Priory Garage </a:t>
            </a:r>
            <a:r>
              <a:rPr lang="en-US" i="1" dirty="0"/>
              <a:t>and the courts in </a:t>
            </a:r>
            <a:r>
              <a:rPr lang="en-US" dirty="0"/>
              <a:t>Rahman </a:t>
            </a:r>
            <a:r>
              <a:rPr lang="en-US" i="1" dirty="0"/>
              <a:t>and perhaps in </a:t>
            </a:r>
            <a:r>
              <a:rPr lang="en-US" dirty="0"/>
              <a:t>Hill v Spread Trustee </a:t>
            </a:r>
            <a:r>
              <a:rPr lang="en-US" i="1" dirty="0"/>
              <a:t>relied on the wider </a:t>
            </a:r>
            <a:r>
              <a:rPr lang="en-US" dirty="0"/>
              <a:t>Collin</a:t>
            </a:r>
            <a:r>
              <a:rPr lang="en-US" i="1" dirty="0"/>
              <a:t> view, they were wrong to do so. However, we have not been invited to overrule those cases nor have we heard argument as to whether they can be justified on another basis.”</a:t>
            </a:r>
          </a:p>
        </p:txBody>
      </p:sp>
    </p:spTree>
    <p:extLst>
      <p:ext uri="{BB962C8B-B14F-4D97-AF65-F5344CB8AC3E}">
        <p14:creationId xmlns:p14="http://schemas.microsoft.com/office/powerpoint/2010/main" val="1363632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C875F-0B74-0F38-AE16-518B568B95D1}"/>
              </a:ext>
            </a:extLst>
          </p:cNvPr>
          <p:cNvSpPr>
            <a:spLocks noGrp="1"/>
          </p:cNvSpPr>
          <p:nvPr>
            <p:ph type="title"/>
          </p:nvPr>
        </p:nvSpPr>
        <p:spPr>
          <a:xfrm>
            <a:off x="620486" y="234496"/>
            <a:ext cx="10515600" cy="1325563"/>
          </a:xfrm>
        </p:spPr>
        <p:txBody>
          <a:bodyPr/>
          <a:lstStyle/>
          <a:p>
            <a:r>
              <a:rPr lang="en-US" i="1" dirty="0"/>
              <a:t>Teixeira v </a:t>
            </a:r>
            <a:r>
              <a:rPr lang="en-US" i="1" dirty="0" err="1"/>
              <a:t>Moaven</a:t>
            </a:r>
            <a:r>
              <a:rPr lang="en-US" i="1" dirty="0"/>
              <a:t> </a:t>
            </a:r>
            <a:r>
              <a:rPr lang="en-US" dirty="0"/>
              <a:t>[2026] EWHC 1215 (Ch)</a:t>
            </a:r>
            <a:endParaRPr lang="en-US" i="1" dirty="0"/>
          </a:p>
        </p:txBody>
      </p:sp>
      <p:sp>
        <p:nvSpPr>
          <p:cNvPr id="3" name="Content Placeholder 2">
            <a:extLst>
              <a:ext uri="{FF2B5EF4-FFF2-40B4-BE49-F238E27FC236}">
                <a16:creationId xmlns:a16="http://schemas.microsoft.com/office/drawing/2014/main" id="{315FB6ED-18D1-457A-3751-3F5AE0FAB763}"/>
              </a:ext>
            </a:extLst>
          </p:cNvPr>
          <p:cNvSpPr>
            <a:spLocks noGrp="1"/>
          </p:cNvSpPr>
          <p:nvPr>
            <p:ph idx="1"/>
          </p:nvPr>
        </p:nvSpPr>
        <p:spPr>
          <a:xfrm>
            <a:off x="500742" y="1411967"/>
            <a:ext cx="10515600" cy="4351338"/>
          </a:xfrm>
        </p:spPr>
        <p:txBody>
          <a:bodyPr>
            <a:normAutofit/>
          </a:bodyPr>
          <a:lstStyle/>
          <a:p>
            <a:r>
              <a:rPr lang="en-US" dirty="0"/>
              <a:t>Trusts and estates case; sham trusts and IHA 1975 claims</a:t>
            </a:r>
          </a:p>
          <a:p>
            <a:r>
              <a:rPr lang="en-US" dirty="0"/>
              <a:t>Alternative claim under s.423.</a:t>
            </a:r>
          </a:p>
          <a:p>
            <a:r>
              <a:rPr lang="en-US" dirty="0"/>
              <a:t>Judge (</a:t>
            </a:r>
            <a:r>
              <a:rPr lang="en-US" i="1" dirty="0"/>
              <a:t>obiter</a:t>
            </a:r>
            <a:r>
              <a:rPr lang="en-US" dirty="0"/>
              <a:t>) considered that – following </a:t>
            </a:r>
            <a:r>
              <a:rPr lang="en-US" i="1" dirty="0"/>
              <a:t>THG v </a:t>
            </a:r>
            <a:r>
              <a:rPr lang="en-US" i="1" dirty="0" err="1"/>
              <a:t>Zedra</a:t>
            </a:r>
            <a:r>
              <a:rPr lang="en-US" i="1" dirty="0"/>
              <a:t> </a:t>
            </a:r>
            <a:r>
              <a:rPr lang="en-US" dirty="0"/>
              <a:t>– no limitation period applies to s.423 claims: see §§213-223.</a:t>
            </a:r>
          </a:p>
          <a:p>
            <a:pPr marL="0" indent="0">
              <a:buNone/>
            </a:pPr>
            <a:r>
              <a:rPr lang="en-US" dirty="0"/>
              <a:t>§218:</a:t>
            </a:r>
          </a:p>
          <a:p>
            <a:pPr marL="457200" lvl="1" indent="0">
              <a:buNone/>
            </a:pPr>
            <a:r>
              <a:rPr lang="en-US" i="1" dirty="0"/>
              <a:t>“In the light of </a:t>
            </a:r>
            <a:r>
              <a:rPr lang="en-US" dirty="0" err="1"/>
              <a:t>Zedra</a:t>
            </a:r>
            <a:r>
              <a:rPr lang="en-US" i="1" dirty="0"/>
              <a:t>, it is, I think, completely clear that a claim under section 423 is not a claim on a ‘specialty’ and that the twelve-year limitation period attaching to such a claim, pursuant to section 8 of the Limitation Act 1980, is, simply, not applicable.”</a:t>
            </a:r>
          </a:p>
        </p:txBody>
      </p:sp>
    </p:spTree>
    <p:extLst>
      <p:ext uri="{BB962C8B-B14F-4D97-AF65-F5344CB8AC3E}">
        <p14:creationId xmlns:p14="http://schemas.microsoft.com/office/powerpoint/2010/main" val="1826528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7B0BA-275C-F29E-8B82-57FA24001828}"/>
              </a:ext>
            </a:extLst>
          </p:cNvPr>
          <p:cNvSpPr>
            <a:spLocks noGrp="1"/>
          </p:cNvSpPr>
          <p:nvPr>
            <p:ph type="title"/>
          </p:nvPr>
        </p:nvSpPr>
        <p:spPr/>
        <p:txBody>
          <a:bodyPr/>
          <a:lstStyle/>
          <a:p>
            <a:r>
              <a:rPr lang="en-US" dirty="0"/>
              <a:t>Implications for IA 1986 claims – ss.239-241</a:t>
            </a:r>
          </a:p>
        </p:txBody>
      </p:sp>
      <p:sp>
        <p:nvSpPr>
          <p:cNvPr id="3" name="Content Placeholder 2">
            <a:extLst>
              <a:ext uri="{FF2B5EF4-FFF2-40B4-BE49-F238E27FC236}">
                <a16:creationId xmlns:a16="http://schemas.microsoft.com/office/drawing/2014/main" id="{4F1B8D9E-2821-9AA6-E29E-9FDEAFDFF350}"/>
              </a:ext>
            </a:extLst>
          </p:cNvPr>
          <p:cNvSpPr>
            <a:spLocks noGrp="1"/>
          </p:cNvSpPr>
          <p:nvPr>
            <p:ph idx="1"/>
          </p:nvPr>
        </p:nvSpPr>
        <p:spPr/>
        <p:txBody>
          <a:bodyPr/>
          <a:lstStyle/>
          <a:p>
            <a:r>
              <a:rPr lang="en-US" i="1" dirty="0"/>
              <a:t>Priory Garage </a:t>
            </a:r>
            <a:r>
              <a:rPr lang="en-US" dirty="0"/>
              <a:t>(p. 149): “</a:t>
            </a:r>
            <a:r>
              <a:rPr lang="en-US" i="1" dirty="0"/>
              <a:t>It is common ground between the parties that a ‘specialty’ includes an Act of Parliament and that prima facie a statutory cause of action created by the Insolvency Act 1986 will be a specialty within the meaning of ss.8 and 9 of the Limitation Act …</a:t>
            </a:r>
            <a:r>
              <a:rPr lang="en-US" dirty="0"/>
              <a:t>”</a:t>
            </a:r>
          </a:p>
          <a:p>
            <a:r>
              <a:rPr lang="en-US" dirty="0"/>
              <a:t>Unlikely to survive majority’s analysis in </a:t>
            </a:r>
            <a:r>
              <a:rPr lang="en-US" i="1" dirty="0" err="1"/>
              <a:t>Zedra</a:t>
            </a:r>
            <a:r>
              <a:rPr lang="en-US" i="1" dirty="0"/>
              <a:t>.</a:t>
            </a:r>
            <a:endParaRPr lang="en-US" dirty="0"/>
          </a:p>
        </p:txBody>
      </p:sp>
    </p:spTree>
    <p:extLst>
      <p:ext uri="{BB962C8B-B14F-4D97-AF65-F5344CB8AC3E}">
        <p14:creationId xmlns:p14="http://schemas.microsoft.com/office/powerpoint/2010/main" val="2970183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41507-2155-B639-6000-074A0BE4C297}"/>
              </a:ext>
            </a:extLst>
          </p:cNvPr>
          <p:cNvSpPr>
            <a:spLocks noGrp="1"/>
          </p:cNvSpPr>
          <p:nvPr>
            <p:ph type="title"/>
          </p:nvPr>
        </p:nvSpPr>
        <p:spPr/>
        <p:txBody>
          <a:bodyPr/>
          <a:lstStyle/>
          <a:p>
            <a:r>
              <a:rPr lang="en-GB" i="1" dirty="0"/>
              <a:t>Zedra Trust Co (Jersey) Ltd v THG plc and ors </a:t>
            </a:r>
            <a:r>
              <a:rPr lang="en-GB" dirty="0"/>
              <a:t>[2026] UKSC 6; [2026] 2 WLR 479</a:t>
            </a:r>
          </a:p>
        </p:txBody>
      </p:sp>
      <p:sp>
        <p:nvSpPr>
          <p:cNvPr id="3" name="Content Placeholder 2">
            <a:extLst>
              <a:ext uri="{FF2B5EF4-FFF2-40B4-BE49-F238E27FC236}">
                <a16:creationId xmlns:a16="http://schemas.microsoft.com/office/drawing/2014/main" id="{FE1BC27A-9AFF-9AAC-DE69-7AC04CFF2DD2}"/>
              </a:ext>
            </a:extLst>
          </p:cNvPr>
          <p:cNvSpPr>
            <a:spLocks noGrp="1"/>
          </p:cNvSpPr>
          <p:nvPr>
            <p:ph idx="1"/>
          </p:nvPr>
        </p:nvSpPr>
        <p:spPr/>
        <p:txBody>
          <a:bodyPr/>
          <a:lstStyle/>
          <a:p>
            <a:r>
              <a:rPr lang="en-GB" dirty="0"/>
              <a:t>Company law case</a:t>
            </a:r>
          </a:p>
          <a:p>
            <a:pPr marL="0" indent="0">
              <a:buNone/>
            </a:pPr>
            <a:endParaRPr lang="en-GB" dirty="0"/>
          </a:p>
          <a:p>
            <a:r>
              <a:rPr lang="en-GB" dirty="0"/>
              <a:t>Is an unfair prejudice petition under s 994 CA 2006 subject to any statutory limitation period?</a:t>
            </a:r>
          </a:p>
          <a:p>
            <a:pPr marL="0" indent="0">
              <a:buNone/>
            </a:pPr>
            <a:endParaRPr lang="en-GB" dirty="0"/>
          </a:p>
          <a:p>
            <a:r>
              <a:rPr lang="en-GB" dirty="0"/>
              <a:t>Reversed the Court of Appeal which held yes</a:t>
            </a:r>
          </a:p>
          <a:p>
            <a:pPr marL="0" indent="0">
              <a:buNone/>
            </a:pPr>
            <a:endParaRPr lang="en-GB" dirty="0"/>
          </a:p>
          <a:p>
            <a:r>
              <a:rPr lang="en-GB" dirty="0"/>
              <a:t>Significant implications for certain claims under IA 1986</a:t>
            </a:r>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194468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CC724-BFC5-AA2C-627E-C71866445E31}"/>
              </a:ext>
            </a:extLst>
          </p:cNvPr>
          <p:cNvSpPr>
            <a:spLocks noGrp="1"/>
          </p:cNvSpPr>
          <p:nvPr>
            <p:ph type="title"/>
          </p:nvPr>
        </p:nvSpPr>
        <p:spPr/>
        <p:txBody>
          <a:bodyPr/>
          <a:lstStyle/>
          <a:p>
            <a:r>
              <a:rPr lang="en-US" dirty="0"/>
              <a:t>If not limitation – what relevance has delay?</a:t>
            </a:r>
          </a:p>
        </p:txBody>
      </p:sp>
      <p:sp>
        <p:nvSpPr>
          <p:cNvPr id="3" name="Content Placeholder 2">
            <a:extLst>
              <a:ext uri="{FF2B5EF4-FFF2-40B4-BE49-F238E27FC236}">
                <a16:creationId xmlns:a16="http://schemas.microsoft.com/office/drawing/2014/main" id="{2F096120-3A79-5812-7320-C3BF9182D9F7}"/>
              </a:ext>
            </a:extLst>
          </p:cNvPr>
          <p:cNvSpPr>
            <a:spLocks noGrp="1"/>
          </p:cNvSpPr>
          <p:nvPr>
            <p:ph idx="1"/>
          </p:nvPr>
        </p:nvSpPr>
        <p:spPr>
          <a:xfrm>
            <a:off x="391886" y="1690688"/>
            <a:ext cx="10515600" cy="4351338"/>
          </a:xfrm>
        </p:spPr>
        <p:txBody>
          <a:bodyPr>
            <a:normAutofit/>
          </a:bodyPr>
          <a:lstStyle/>
          <a:p>
            <a:r>
              <a:rPr lang="en-US" i="1" dirty="0"/>
              <a:t>THG v </a:t>
            </a:r>
            <a:r>
              <a:rPr lang="en-US" i="1" dirty="0" err="1"/>
              <a:t>Zedra</a:t>
            </a:r>
            <a:r>
              <a:rPr lang="en-US" i="1" dirty="0"/>
              <a:t> </a:t>
            </a:r>
            <a:r>
              <a:rPr lang="en-US" dirty="0"/>
              <a:t>at §170:</a:t>
            </a:r>
          </a:p>
          <a:p>
            <a:pPr marL="457200" lvl="1" indent="0">
              <a:buNone/>
            </a:pPr>
            <a:r>
              <a:rPr lang="en-US" i="1" dirty="0"/>
              <a:t>“Whether or not there is a statutory limitation period, the court in addressing an application under section 994 of the CA 2006 may take account of unjustified delay by the claimant which has an adverse effect on a respondent or other persons when exercising its discretion to grant or refuse a particular remedy or any remedy. See </a:t>
            </a:r>
            <a:r>
              <a:rPr lang="en-US" dirty="0"/>
              <a:t>In re Edwardian Group Ltd</a:t>
            </a:r>
            <a:r>
              <a:rPr lang="en-US" i="1" dirty="0"/>
              <a:t>, Fancourt J at paras 571, 602—609; </a:t>
            </a:r>
            <a:r>
              <a:rPr lang="en-US" dirty="0"/>
              <a:t>Cherry Hill Skip Hire</a:t>
            </a:r>
            <a:r>
              <a:rPr lang="en-US" i="1" dirty="0"/>
              <a:t>, Andrews LJ at para 36; and </a:t>
            </a:r>
            <a:r>
              <a:rPr lang="en-US" dirty="0"/>
              <a:t>Smith v Royal Bank of Scotland</a:t>
            </a:r>
            <a:r>
              <a:rPr lang="en-US" i="1" dirty="0"/>
              <a:t>, Lord Leggatt at paras 54—60, Lord Hodge at para 89.”</a:t>
            </a:r>
          </a:p>
          <a:p>
            <a:pPr marL="0" indent="0">
              <a:buNone/>
            </a:pPr>
            <a:endParaRPr lang="en-US" dirty="0"/>
          </a:p>
          <a:p>
            <a:pPr marL="0" indent="0">
              <a:buNone/>
            </a:pPr>
            <a:r>
              <a:rPr lang="en-US" dirty="0"/>
              <a:t>E.g., </a:t>
            </a:r>
            <a:r>
              <a:rPr lang="en-US" i="1" dirty="0"/>
              <a:t>Bown v Shipley </a:t>
            </a:r>
            <a:r>
              <a:rPr lang="en-US" dirty="0"/>
              <a:t>[2026] EWHC 918 (Ch), §45.</a:t>
            </a:r>
          </a:p>
        </p:txBody>
      </p:sp>
    </p:spTree>
    <p:extLst>
      <p:ext uri="{BB962C8B-B14F-4D97-AF65-F5344CB8AC3E}">
        <p14:creationId xmlns:p14="http://schemas.microsoft.com/office/powerpoint/2010/main" val="4596161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588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9C854-643E-31BC-1AA8-7994E7143F0F}"/>
              </a:ext>
            </a:extLst>
          </p:cNvPr>
          <p:cNvSpPr>
            <a:spLocks noGrp="1"/>
          </p:cNvSpPr>
          <p:nvPr>
            <p:ph type="title"/>
          </p:nvPr>
        </p:nvSpPr>
        <p:spPr/>
        <p:txBody>
          <a:bodyPr/>
          <a:lstStyle/>
          <a:p>
            <a:r>
              <a:rPr lang="en-US" dirty="0"/>
              <a:t>Position under IA 1986 before </a:t>
            </a:r>
            <a:r>
              <a:rPr lang="en-US" i="1" dirty="0"/>
              <a:t>Zedra v THG</a:t>
            </a:r>
          </a:p>
        </p:txBody>
      </p:sp>
      <p:sp>
        <p:nvSpPr>
          <p:cNvPr id="3" name="Content Placeholder 2">
            <a:extLst>
              <a:ext uri="{FF2B5EF4-FFF2-40B4-BE49-F238E27FC236}">
                <a16:creationId xmlns:a16="http://schemas.microsoft.com/office/drawing/2014/main" id="{F41050BC-785E-F70C-3682-51B0C100E654}"/>
              </a:ext>
            </a:extLst>
          </p:cNvPr>
          <p:cNvSpPr>
            <a:spLocks noGrp="1"/>
          </p:cNvSpPr>
          <p:nvPr>
            <p:ph idx="1"/>
          </p:nvPr>
        </p:nvSpPr>
        <p:spPr/>
        <p:txBody>
          <a:bodyPr/>
          <a:lstStyle/>
          <a:p>
            <a:pPr marL="0" indent="0">
              <a:buNone/>
            </a:pPr>
            <a:endParaRPr lang="en-US" dirty="0"/>
          </a:p>
        </p:txBody>
      </p:sp>
    </p:spTree>
    <p:extLst>
      <p:ext uri="{BB962C8B-B14F-4D97-AF65-F5344CB8AC3E}">
        <p14:creationId xmlns:p14="http://schemas.microsoft.com/office/powerpoint/2010/main" val="2550998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BC056-C6F3-7BFB-C0CC-4758992C9C0B}"/>
              </a:ext>
            </a:extLst>
          </p:cNvPr>
          <p:cNvSpPr>
            <a:spLocks noGrp="1"/>
          </p:cNvSpPr>
          <p:nvPr>
            <p:ph type="title"/>
          </p:nvPr>
        </p:nvSpPr>
        <p:spPr/>
        <p:txBody>
          <a:bodyPr/>
          <a:lstStyle/>
          <a:p>
            <a:r>
              <a:rPr lang="en-GB" i="1" dirty="0"/>
              <a:t>In re Priory Garage (Walthamstow) Ltd </a:t>
            </a:r>
            <a:r>
              <a:rPr lang="en-GB" dirty="0"/>
              <a:t>[2001] BPIR 144</a:t>
            </a:r>
          </a:p>
        </p:txBody>
      </p:sp>
      <p:sp>
        <p:nvSpPr>
          <p:cNvPr id="3" name="Content Placeholder 2">
            <a:extLst>
              <a:ext uri="{FF2B5EF4-FFF2-40B4-BE49-F238E27FC236}">
                <a16:creationId xmlns:a16="http://schemas.microsoft.com/office/drawing/2014/main" id="{9C7FF9D5-1841-EB88-B202-A465A84AEE32}"/>
              </a:ext>
            </a:extLst>
          </p:cNvPr>
          <p:cNvSpPr>
            <a:spLocks noGrp="1"/>
          </p:cNvSpPr>
          <p:nvPr>
            <p:ph idx="1"/>
          </p:nvPr>
        </p:nvSpPr>
        <p:spPr/>
        <p:txBody>
          <a:bodyPr>
            <a:normAutofit lnSpcReduction="10000"/>
          </a:bodyPr>
          <a:lstStyle/>
          <a:p>
            <a:r>
              <a:rPr lang="en-GB" dirty="0"/>
              <a:t>Transfer of two 125 year leases by the company to one of its directors challenged by liquidator as TUVs or voidable preferences under ss 238/239 IA 1986</a:t>
            </a:r>
          </a:p>
          <a:p>
            <a:pPr marL="0" indent="0">
              <a:buNone/>
            </a:pPr>
            <a:endParaRPr lang="en-GB" dirty="0"/>
          </a:p>
          <a:p>
            <a:r>
              <a:rPr lang="en-GB" dirty="0"/>
              <a:t>Determination of preliminary issue whether claims statute barred</a:t>
            </a:r>
          </a:p>
          <a:p>
            <a:endParaRPr lang="en-GB" dirty="0"/>
          </a:p>
          <a:p>
            <a:r>
              <a:rPr lang="en-GB" dirty="0"/>
              <a:t>Common ground between the parties that a statutory cause of action created by IA 1986 was a ‘specialty’ within the meaning of ss 8 &amp; 9 of the Limitation Act 1980</a:t>
            </a:r>
          </a:p>
          <a:p>
            <a:endParaRPr lang="en-GB" dirty="0"/>
          </a:p>
        </p:txBody>
      </p:sp>
    </p:spTree>
    <p:extLst>
      <p:ext uri="{BB962C8B-B14F-4D97-AF65-F5344CB8AC3E}">
        <p14:creationId xmlns:p14="http://schemas.microsoft.com/office/powerpoint/2010/main" val="3551027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51917-DDC7-A066-AE9F-F5B2869D80B1}"/>
              </a:ext>
            </a:extLst>
          </p:cNvPr>
          <p:cNvSpPr>
            <a:spLocks noGrp="1"/>
          </p:cNvSpPr>
          <p:nvPr>
            <p:ph type="title"/>
          </p:nvPr>
        </p:nvSpPr>
        <p:spPr/>
        <p:txBody>
          <a:bodyPr/>
          <a:lstStyle/>
          <a:p>
            <a:r>
              <a:rPr lang="en-US" i="1" dirty="0"/>
              <a:t>In re Priory Garage </a:t>
            </a:r>
            <a:r>
              <a:rPr lang="en-US" dirty="0"/>
              <a:t>(cont)</a:t>
            </a:r>
          </a:p>
        </p:txBody>
      </p:sp>
      <p:sp>
        <p:nvSpPr>
          <p:cNvPr id="3" name="Content Placeholder 2">
            <a:extLst>
              <a:ext uri="{FF2B5EF4-FFF2-40B4-BE49-F238E27FC236}">
                <a16:creationId xmlns:a16="http://schemas.microsoft.com/office/drawing/2014/main" id="{E94D16B1-DA75-53FD-676B-D4DA11E3ACB1}"/>
              </a:ext>
            </a:extLst>
          </p:cNvPr>
          <p:cNvSpPr>
            <a:spLocks noGrp="1"/>
          </p:cNvSpPr>
          <p:nvPr>
            <p:ph idx="1"/>
          </p:nvPr>
        </p:nvSpPr>
        <p:spPr/>
        <p:txBody>
          <a:bodyPr/>
          <a:lstStyle/>
          <a:p>
            <a:pPr marL="0" indent="0">
              <a:buNone/>
            </a:pPr>
            <a:r>
              <a:rPr lang="en-US" dirty="0"/>
              <a:t>Section 8 LA 1980 provides:</a:t>
            </a:r>
          </a:p>
          <a:p>
            <a:pPr marL="0" indent="0">
              <a:buNone/>
            </a:pPr>
            <a:endParaRPr lang="en-US" dirty="0"/>
          </a:p>
          <a:p>
            <a:pPr marL="514350" indent="-514350">
              <a:buAutoNum type="arabicParenBoth"/>
            </a:pPr>
            <a:r>
              <a:rPr lang="en-US" dirty="0"/>
              <a:t>An action on a specialty shall not be brought after the expiration of twelve years from the date on which the cause of action accrued</a:t>
            </a:r>
          </a:p>
          <a:p>
            <a:pPr marL="514350" indent="-514350">
              <a:buAutoNum type="arabicParenBoth"/>
            </a:pPr>
            <a:r>
              <a:rPr lang="en-US" dirty="0"/>
              <a:t>Subsection (1) above shall not affect any action for which a shorter period of limitation is prescribed by any other provision of this Act.</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695116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0896D-B44E-554A-940E-2D7C1BFDE74F}"/>
              </a:ext>
            </a:extLst>
          </p:cNvPr>
          <p:cNvSpPr>
            <a:spLocks noGrp="1"/>
          </p:cNvSpPr>
          <p:nvPr>
            <p:ph type="title"/>
          </p:nvPr>
        </p:nvSpPr>
        <p:spPr/>
        <p:txBody>
          <a:bodyPr/>
          <a:lstStyle/>
          <a:p>
            <a:r>
              <a:rPr lang="en-US" i="1" dirty="0"/>
              <a:t>In re Priory Garage </a:t>
            </a:r>
            <a:r>
              <a:rPr lang="en-US" dirty="0"/>
              <a:t>(cont’)</a:t>
            </a:r>
          </a:p>
        </p:txBody>
      </p:sp>
      <p:sp>
        <p:nvSpPr>
          <p:cNvPr id="3" name="Content Placeholder 2">
            <a:extLst>
              <a:ext uri="{FF2B5EF4-FFF2-40B4-BE49-F238E27FC236}">
                <a16:creationId xmlns:a16="http://schemas.microsoft.com/office/drawing/2014/main" id="{08B8FE08-4841-EB09-062F-C63863E0CD5A}"/>
              </a:ext>
            </a:extLst>
          </p:cNvPr>
          <p:cNvSpPr>
            <a:spLocks noGrp="1"/>
          </p:cNvSpPr>
          <p:nvPr>
            <p:ph idx="1"/>
          </p:nvPr>
        </p:nvSpPr>
        <p:spPr/>
        <p:txBody>
          <a:bodyPr/>
          <a:lstStyle/>
          <a:p>
            <a:pPr marL="0" indent="0">
              <a:buNone/>
            </a:pPr>
            <a:r>
              <a:rPr lang="en-US" dirty="0"/>
              <a:t>Section 9 LA 1980 is in these terms:</a:t>
            </a:r>
          </a:p>
          <a:p>
            <a:pPr marL="0" indent="0">
              <a:buNone/>
            </a:pPr>
            <a:endParaRPr lang="en-US" dirty="0"/>
          </a:p>
          <a:p>
            <a:pPr marL="514350" indent="-514350">
              <a:buAutoNum type="arabicParenBoth"/>
            </a:pPr>
            <a:r>
              <a:rPr lang="en-US" dirty="0"/>
              <a:t>An action to recover any sum recoverable by virtue of any enactment shall not be brought after the expiration of six years from the date on which the cause of action accrued.</a:t>
            </a:r>
          </a:p>
          <a:p>
            <a:pPr marL="514350" indent="-514350">
              <a:buAutoNum type="arabicParenBoth"/>
            </a:pPr>
            <a:r>
              <a:rPr lang="en-US" dirty="0"/>
              <a:t>Subsection(1) above shall not affect any action to which section 10 or 10A of this Act applies.</a:t>
            </a:r>
          </a:p>
        </p:txBody>
      </p:sp>
    </p:spTree>
    <p:extLst>
      <p:ext uri="{BB962C8B-B14F-4D97-AF65-F5344CB8AC3E}">
        <p14:creationId xmlns:p14="http://schemas.microsoft.com/office/powerpoint/2010/main" val="1690798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CD82D-8A44-0EC2-D2B4-B45430EBCE41}"/>
              </a:ext>
            </a:extLst>
          </p:cNvPr>
          <p:cNvSpPr>
            <a:spLocks noGrp="1"/>
          </p:cNvSpPr>
          <p:nvPr>
            <p:ph type="title"/>
          </p:nvPr>
        </p:nvSpPr>
        <p:spPr/>
        <p:txBody>
          <a:bodyPr/>
          <a:lstStyle/>
          <a:p>
            <a:r>
              <a:rPr lang="en-US" i="1" dirty="0"/>
              <a:t>In re Priory Garage </a:t>
            </a:r>
            <a:r>
              <a:rPr lang="en-US" dirty="0"/>
              <a:t>(cont’)</a:t>
            </a:r>
          </a:p>
        </p:txBody>
      </p:sp>
      <p:sp>
        <p:nvSpPr>
          <p:cNvPr id="3" name="Content Placeholder 2">
            <a:extLst>
              <a:ext uri="{FF2B5EF4-FFF2-40B4-BE49-F238E27FC236}">
                <a16:creationId xmlns:a16="http://schemas.microsoft.com/office/drawing/2014/main" id="{965B0BA8-DEF5-7EC6-AF49-0115BF93FF07}"/>
              </a:ext>
            </a:extLst>
          </p:cNvPr>
          <p:cNvSpPr>
            <a:spLocks noGrp="1"/>
          </p:cNvSpPr>
          <p:nvPr>
            <p:ph idx="1"/>
          </p:nvPr>
        </p:nvSpPr>
        <p:spPr/>
        <p:txBody>
          <a:bodyPr/>
          <a:lstStyle/>
          <a:p>
            <a:pPr marL="0" indent="0">
              <a:buNone/>
            </a:pPr>
            <a:r>
              <a:rPr lang="en-US" sz="2400" dirty="0"/>
              <a:t>The Court (John Randall QC sitting as a deputy HC judge) concluded that:</a:t>
            </a:r>
          </a:p>
          <a:p>
            <a:pPr marL="0" indent="0">
              <a:buNone/>
            </a:pPr>
            <a:endParaRPr lang="en-US" sz="2400" dirty="0"/>
          </a:p>
          <a:p>
            <a:pPr algn="just"/>
            <a:r>
              <a:rPr lang="en-US" sz="2400" dirty="0"/>
              <a:t>An application under ss 238-241 IA 1986 to set aside one or more transactions is an action on a specialty within s 8(1) of LA 1980, and prima facie subject to a 12 year limitation period</a:t>
            </a:r>
          </a:p>
          <a:p>
            <a:pPr marL="0" indent="0" algn="just">
              <a:buNone/>
            </a:pPr>
            <a:endParaRPr lang="en-US" sz="2400" dirty="0"/>
          </a:p>
          <a:p>
            <a:pPr algn="just"/>
            <a:r>
              <a:rPr lang="en-US" sz="2400" dirty="0"/>
              <a:t>There may be claims under ss 238-241 which are taken outside the scope of s 8(1) by the combined operation of ss 9(1) and 8(2) , meaning a 6 year limitation period. If the substance of the claim is to recover a sum of money, it will be subject to a 6 year limitation period</a:t>
            </a:r>
          </a:p>
          <a:p>
            <a:endParaRPr lang="en-US" dirty="0"/>
          </a:p>
        </p:txBody>
      </p:sp>
    </p:spTree>
    <p:extLst>
      <p:ext uri="{BB962C8B-B14F-4D97-AF65-F5344CB8AC3E}">
        <p14:creationId xmlns:p14="http://schemas.microsoft.com/office/powerpoint/2010/main" val="1294964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8F5EB-744C-460F-37F5-FE5175EC6731}"/>
              </a:ext>
            </a:extLst>
          </p:cNvPr>
          <p:cNvSpPr>
            <a:spLocks noGrp="1"/>
          </p:cNvSpPr>
          <p:nvPr>
            <p:ph type="title"/>
          </p:nvPr>
        </p:nvSpPr>
        <p:spPr/>
        <p:txBody>
          <a:bodyPr/>
          <a:lstStyle/>
          <a:p>
            <a:r>
              <a:rPr lang="en-US" i="1" dirty="0"/>
              <a:t>In re Priory Garage </a:t>
            </a:r>
            <a:r>
              <a:rPr lang="en-US" dirty="0"/>
              <a:t>(cont’)</a:t>
            </a:r>
          </a:p>
        </p:txBody>
      </p:sp>
      <p:sp>
        <p:nvSpPr>
          <p:cNvPr id="3" name="Content Placeholder 2">
            <a:extLst>
              <a:ext uri="{FF2B5EF4-FFF2-40B4-BE49-F238E27FC236}">
                <a16:creationId xmlns:a16="http://schemas.microsoft.com/office/drawing/2014/main" id="{B6F53E43-2825-4877-B089-EA1BDA21B285}"/>
              </a:ext>
            </a:extLst>
          </p:cNvPr>
          <p:cNvSpPr>
            <a:spLocks noGrp="1"/>
          </p:cNvSpPr>
          <p:nvPr>
            <p:ph idx="1"/>
          </p:nvPr>
        </p:nvSpPr>
        <p:spPr/>
        <p:txBody>
          <a:bodyPr/>
          <a:lstStyle/>
          <a:p>
            <a:pPr marL="0" indent="0" algn="just">
              <a:buNone/>
            </a:pPr>
            <a:r>
              <a:rPr lang="en-US" dirty="0"/>
              <a:t>Where there is doubt whether a claim falls into the first category (12 year limitation period) or the second (6 year limitation period), the Court should adopt a “wait and see” approach as to how the claim is put, for which purpose the Court is not limited just to the words of the pleading </a:t>
            </a:r>
          </a:p>
        </p:txBody>
      </p:sp>
    </p:spTree>
    <p:extLst>
      <p:ext uri="{BB962C8B-B14F-4D97-AF65-F5344CB8AC3E}">
        <p14:creationId xmlns:p14="http://schemas.microsoft.com/office/powerpoint/2010/main" val="843939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D3168-6262-65FE-6525-1F2AAAFC9123}"/>
              </a:ext>
            </a:extLst>
          </p:cNvPr>
          <p:cNvSpPr>
            <a:spLocks noGrp="1"/>
          </p:cNvSpPr>
          <p:nvPr>
            <p:ph type="title"/>
          </p:nvPr>
        </p:nvSpPr>
        <p:spPr/>
        <p:txBody>
          <a:bodyPr/>
          <a:lstStyle/>
          <a:p>
            <a:r>
              <a:rPr lang="en-US" i="1" dirty="0"/>
              <a:t>Law Society v Southall </a:t>
            </a:r>
            <a:r>
              <a:rPr lang="en-US" dirty="0"/>
              <a:t>[2001] EWCA Civ 2001; [2002] BPIR 336</a:t>
            </a:r>
          </a:p>
        </p:txBody>
      </p:sp>
      <p:sp>
        <p:nvSpPr>
          <p:cNvPr id="3" name="Content Placeholder 2">
            <a:extLst>
              <a:ext uri="{FF2B5EF4-FFF2-40B4-BE49-F238E27FC236}">
                <a16:creationId xmlns:a16="http://schemas.microsoft.com/office/drawing/2014/main" id="{994B3785-1072-88DA-896D-12D57664FD48}"/>
              </a:ext>
            </a:extLst>
          </p:cNvPr>
          <p:cNvSpPr>
            <a:spLocks noGrp="1"/>
          </p:cNvSpPr>
          <p:nvPr>
            <p:ph idx="1"/>
          </p:nvPr>
        </p:nvSpPr>
        <p:spPr/>
        <p:txBody>
          <a:bodyPr/>
          <a:lstStyle/>
          <a:p>
            <a:pPr marL="0" indent="0" algn="just">
              <a:buNone/>
            </a:pPr>
            <a:r>
              <a:rPr lang="en-US" dirty="0"/>
              <a:t>On the hearing of an appeal against a refusal by the judge below to strike out a claim under s 423 IA 1986, Peter Gibson LJ (with whom Mantell LJ and Wall J agreed) noted (at [6]) that nothing is said in ss 423-425 about any limitation period applying to a s 423 claim and that the court had heard no argument that there was any applicable limitation period. </a:t>
            </a:r>
          </a:p>
          <a:p>
            <a:pPr marL="0" indent="0" algn="just">
              <a:buNone/>
            </a:pPr>
            <a:endParaRPr lang="en-US" dirty="0"/>
          </a:p>
          <a:p>
            <a:pPr marL="0" indent="0" algn="just">
              <a:buNone/>
            </a:pPr>
            <a:r>
              <a:rPr lang="en-US" dirty="0"/>
              <a:t>Both parties proceeded on the basis that there was no limitation period.</a:t>
            </a:r>
          </a:p>
        </p:txBody>
      </p:sp>
    </p:spTree>
    <p:extLst>
      <p:ext uri="{BB962C8B-B14F-4D97-AF65-F5344CB8AC3E}">
        <p14:creationId xmlns:p14="http://schemas.microsoft.com/office/powerpoint/2010/main" val="394148455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d811b9d-df6b-4727-a1ad-e7fce72313f8">
      <Terms xmlns="http://schemas.microsoft.com/office/infopath/2007/PartnerControls"/>
    </lcf76f155ced4ddcb4097134ff3c332f>
    <TaxCatchAll xmlns="9212ce5e-dfab-4bba-8349-272bedd18a9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CC5AFC462B36E4490D655562E3879C2" ma:contentTypeVersion="11" ma:contentTypeDescription="Create a new document." ma:contentTypeScope="" ma:versionID="87fa4fceb8cb7b994bf9ec7f14528aec">
  <xsd:schema xmlns:xsd="http://www.w3.org/2001/XMLSchema" xmlns:xs="http://www.w3.org/2001/XMLSchema" xmlns:p="http://schemas.microsoft.com/office/2006/metadata/properties" xmlns:ns2="2d811b9d-df6b-4727-a1ad-e7fce72313f8" xmlns:ns3="9212ce5e-dfab-4bba-8349-272bedd18a90" targetNamespace="http://schemas.microsoft.com/office/2006/metadata/properties" ma:root="true" ma:fieldsID="70330ebe2b995680073789d99a5eee3d" ns2:_="" ns3:_="">
    <xsd:import namespace="2d811b9d-df6b-4727-a1ad-e7fce72313f8"/>
    <xsd:import namespace="9212ce5e-dfab-4bba-8349-272bedd18a90"/>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GenerationTime" minOccurs="0"/>
                <xsd:element ref="ns2:MediaServiceEventHashCode" minOccurs="0"/>
                <xsd:element ref="ns2:MediaServiceDateTaken" minOccurs="0"/>
                <xsd:element ref="ns2:MediaServiceObjectDetectorVersions"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811b9d-df6b-4727-a1ad-e7fce72313f8"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5938bf28-da9d-4df6-a5d0-9480a0fa2907"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SearchProperties" ma:index="1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12ce5e-dfab-4bba-8349-272bedd18a90"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f031eeb5-8f15-438d-85e1-48ca8d158f79}" ma:internalName="TaxCatchAll" ma:showField="CatchAllData" ma:web="9212ce5e-dfab-4bba-8349-272bedd18a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ACBD1F-EFDF-4497-9DC0-E4994BC39E85}">
  <ds:schemaRefs>
    <ds:schemaRef ds:uri="http://schemas.openxmlformats.org/package/2006/metadata/core-properties"/>
    <ds:schemaRef ds:uri="http://purl.org/dc/dcmitype/"/>
    <ds:schemaRef ds:uri="http://schemas.microsoft.com/office/infopath/2007/PartnerControls"/>
    <ds:schemaRef ds:uri="9212ce5e-dfab-4bba-8349-272bedd18a90"/>
    <ds:schemaRef ds:uri="2d811b9d-df6b-4727-a1ad-e7fce72313f8"/>
    <ds:schemaRef ds:uri="http://schemas.microsoft.com/office/2006/documentManagement/types"/>
    <ds:schemaRef ds:uri="http://purl.org/dc/terms/"/>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DEB92582-CB36-46C9-8BF6-2B6B27E902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d811b9d-df6b-4727-a1ad-e7fce72313f8"/>
    <ds:schemaRef ds:uri="9212ce5e-dfab-4bba-8349-272bedd18a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79B0A73-CD29-4111-BEC2-03AFE0BDFD5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3385</TotalTime>
  <Words>1884</Words>
  <Application>Microsoft Macintosh PowerPoint</Application>
  <PresentationFormat>Widescreen</PresentationFormat>
  <Paragraphs>101</Paragraphs>
  <Slides>21</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Aptos</vt:lpstr>
      <vt:lpstr>Arial</vt:lpstr>
      <vt:lpstr>Calibri</vt:lpstr>
      <vt:lpstr>Open Sans</vt:lpstr>
      <vt:lpstr>Office Theme</vt:lpstr>
      <vt:lpstr>“A man's got to know his limitations”</vt:lpstr>
      <vt:lpstr>Zedra Trust Co (Jersey) Ltd v THG plc and ors [2026] UKSC 6; [2026] 2 WLR 479</vt:lpstr>
      <vt:lpstr>Position under IA 1986 before Zedra v THG</vt:lpstr>
      <vt:lpstr>In re Priory Garage (Walthamstow) Ltd [2001] BPIR 144</vt:lpstr>
      <vt:lpstr>In re Priory Garage (cont)</vt:lpstr>
      <vt:lpstr>In re Priory Garage (cont’)</vt:lpstr>
      <vt:lpstr>In re Priory Garage (cont’)</vt:lpstr>
      <vt:lpstr>In re Priory Garage (cont’)</vt:lpstr>
      <vt:lpstr>Law Society v Southall [2001] EWCA Civ 2001; [2002] BPIR 336</vt:lpstr>
      <vt:lpstr>Hill v Spread Trustee Co Ltd and anr [2006] EWCA Civ 542; [2007] 1 WLR 2404</vt:lpstr>
      <vt:lpstr>Hill v Spread Trustee (cont’)</vt:lpstr>
      <vt:lpstr>Hill v Spread Trustee (cont’)</vt:lpstr>
      <vt:lpstr>Hill v Spread Trustee (supra)</vt:lpstr>
      <vt:lpstr>Zedra Trustee Co (Jersey) Ltd v THG plc and ors [2024] EWCA Civ 158; [2024] Ch 318</vt:lpstr>
      <vt:lpstr>On appeal to the UKSC</vt:lpstr>
      <vt:lpstr>Implications for IA 1986 claims – s.423</vt:lpstr>
      <vt:lpstr>Implications for IA 1986 claims – s.423</vt:lpstr>
      <vt:lpstr>Teixeira v Moaven [2026] EWHC 1215 (Ch)</vt:lpstr>
      <vt:lpstr>Implications for IA 1986 claims – ss.239-241</vt:lpstr>
      <vt:lpstr>If not limitation – what relevance has delay?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Gerrard</dc:creator>
  <cp:lastModifiedBy>Zachariah Pullar</cp:lastModifiedBy>
  <cp:revision>7</cp:revision>
  <dcterms:created xsi:type="dcterms:W3CDTF">2024-11-05T09:00:16Z</dcterms:created>
  <dcterms:modified xsi:type="dcterms:W3CDTF">2026-06-11T07:47:46Z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0x0101000CC5AFC462B36E4490D655562E3879C2</vt:lpwstr>
  </property>
  <property fmtid="{D5CDD505-2E9C-101B-9397-08002B2CF9AE}" pid="3" name="MediaServiceImageTags">
    <vt:lpwstr/>
  </property>
</Properties>
</file>